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notesSlides/notesSlide15.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6" r:id="rId1"/>
  </p:sldMasterIdLst>
  <p:notesMasterIdLst>
    <p:notesMasterId r:id="rId45"/>
  </p:notesMasterIdLst>
  <p:sldIdLst>
    <p:sldId id="259" r:id="rId2"/>
    <p:sldId id="494" r:id="rId3"/>
    <p:sldId id="495" r:id="rId4"/>
    <p:sldId id="262" r:id="rId5"/>
    <p:sldId id="315" r:id="rId6"/>
    <p:sldId id="2147470543" r:id="rId7"/>
    <p:sldId id="263" r:id="rId8"/>
    <p:sldId id="2147470497" r:id="rId9"/>
    <p:sldId id="2147470498" r:id="rId10"/>
    <p:sldId id="258" r:id="rId11"/>
    <p:sldId id="2147470531" r:id="rId12"/>
    <p:sldId id="2147470532" r:id="rId13"/>
    <p:sldId id="2147470544" r:id="rId14"/>
    <p:sldId id="2141412024" r:id="rId15"/>
    <p:sldId id="2141412020" r:id="rId16"/>
    <p:sldId id="2141412050" r:id="rId17"/>
    <p:sldId id="2141412051" r:id="rId18"/>
    <p:sldId id="2141412034" r:id="rId19"/>
    <p:sldId id="2147470491" r:id="rId20"/>
    <p:sldId id="1747256842" r:id="rId21"/>
    <p:sldId id="309" r:id="rId22"/>
    <p:sldId id="2145706756" r:id="rId23"/>
    <p:sldId id="2145706758" r:id="rId24"/>
    <p:sldId id="2147470527" r:id="rId25"/>
    <p:sldId id="2145706759" r:id="rId26"/>
    <p:sldId id="2147470538" r:id="rId27"/>
    <p:sldId id="2145706755" r:id="rId28"/>
    <p:sldId id="2147470533" r:id="rId29"/>
    <p:sldId id="2147470529" r:id="rId30"/>
    <p:sldId id="2147470534" r:id="rId31"/>
    <p:sldId id="507" r:id="rId32"/>
    <p:sldId id="2147470536" r:id="rId33"/>
    <p:sldId id="2147470530" r:id="rId34"/>
    <p:sldId id="2147470535" r:id="rId35"/>
    <p:sldId id="2145706761" r:id="rId36"/>
    <p:sldId id="2147470540" r:id="rId37"/>
    <p:sldId id="2145706762" r:id="rId38"/>
    <p:sldId id="2147470545" r:id="rId39"/>
    <p:sldId id="2147470546" r:id="rId40"/>
    <p:sldId id="356" r:id="rId41"/>
    <p:sldId id="357" r:id="rId42"/>
    <p:sldId id="355" r:id="rId43"/>
    <p:sldId id="2147470547"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0795131-F131-DD8D-EC92-75A68C2343BF}" name="Tim Person" initials="TP" userId="S::tperson@ushealthconnect.com::b2b484d9-01a2-453c-8946-0f01071f09e2" providerId="AD"/>
  <p188:author id="{22EA85D3-0FE8-85B4-22BA-69E87A6F60E2}" name="Jocelyn Timko" initials="JT" userId="S::jocelyn.timko@ushealthconnect.com::7abe3607-283a-400d-b017-87d9fd22fa6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ECF5"/>
    <a:srgbClr val="CBD7E9"/>
    <a:srgbClr val="F4FDFC"/>
    <a:srgbClr val="00469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C42BD9E-B6F9-479D-83EF-CF5E7693B7DD}" v="1" dt="2023-06-21T22:49:21.72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22"/>
    <p:restoredTop sz="81818" autoAdjust="0"/>
  </p:normalViewPr>
  <p:slideViewPr>
    <p:cSldViewPr snapToGrid="0" snapToObjects="1">
      <p:cViewPr varScale="1">
        <p:scale>
          <a:sx n="109" d="100"/>
          <a:sy n="109" d="100"/>
        </p:scale>
        <p:origin x="192" y="288"/>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51"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im Person" userId="b2b484d9-01a2-453c-8946-0f01071f09e2" providerId="ADAL" clId="{2AEA2795-9AA1-4B24-9845-14BD01D47C99}"/>
    <pc:docChg chg="undo custSel modSld">
      <pc:chgData name="Tim Person" userId="b2b484d9-01a2-453c-8946-0f01071f09e2" providerId="ADAL" clId="{2AEA2795-9AA1-4B24-9845-14BD01D47C99}" dt="2023-06-08T20:39:19.991" v="227"/>
      <pc:docMkLst>
        <pc:docMk/>
      </pc:docMkLst>
      <pc:sldChg chg="modSp mod modCm modNotesTx">
        <pc:chgData name="Tim Person" userId="b2b484d9-01a2-453c-8946-0f01071f09e2" providerId="ADAL" clId="{2AEA2795-9AA1-4B24-9845-14BD01D47C99}" dt="2023-06-08T20:37:41.176" v="222" actId="1076"/>
        <pc:sldMkLst>
          <pc:docMk/>
          <pc:sldMk cId="406770867" sldId="2145706762"/>
        </pc:sldMkLst>
        <pc:spChg chg="mod">
          <ac:chgData name="Tim Person" userId="b2b484d9-01a2-453c-8946-0f01071f09e2" providerId="ADAL" clId="{2AEA2795-9AA1-4B24-9845-14BD01D47C99}" dt="2023-06-08T20:37:41.176" v="222" actId="1076"/>
          <ac:spMkLst>
            <pc:docMk/>
            <pc:sldMk cId="406770867" sldId="2145706762"/>
            <ac:spMk id="2" creationId="{62C36429-FDF8-0BF7-9012-EE538CE141A1}"/>
          </ac:spMkLst>
        </pc:spChg>
        <pc:spChg chg="mod">
          <ac:chgData name="Tim Person" userId="b2b484d9-01a2-453c-8946-0f01071f09e2" providerId="ADAL" clId="{2AEA2795-9AA1-4B24-9845-14BD01D47C99}" dt="2023-06-08T19:53:27.708" v="8" actId="20577"/>
          <ac:spMkLst>
            <pc:docMk/>
            <pc:sldMk cId="406770867" sldId="2145706762"/>
            <ac:spMk id="5" creationId="{5095B95E-5497-928F-69DA-0D6C4C7742F5}"/>
          </ac:spMkLst>
        </pc:spChg>
        <pc:spChg chg="mod">
          <ac:chgData name="Tim Person" userId="b2b484d9-01a2-453c-8946-0f01071f09e2" providerId="ADAL" clId="{2AEA2795-9AA1-4B24-9845-14BD01D47C99}" dt="2023-06-08T20:00:02.586" v="117" actId="20577"/>
          <ac:spMkLst>
            <pc:docMk/>
            <pc:sldMk cId="406770867" sldId="2145706762"/>
            <ac:spMk id="33" creationId="{10676DBB-3899-2A73-C6FA-FA4B3BB205E9}"/>
          </ac:spMkLst>
        </pc:spChg>
        <pc:extLst>
          <p:ext xmlns:p="http://schemas.openxmlformats.org/presentationml/2006/main" uri="{D6D511B9-2390-475A-947B-AFAB55BFBCF1}">
            <pc226:cmChg xmlns:pc226="http://schemas.microsoft.com/office/powerpoint/2022/06/main/command" chg="">
              <pc226:chgData name="Tim Person" userId="b2b484d9-01a2-453c-8946-0f01071f09e2" providerId="ADAL" clId="{2AEA2795-9AA1-4B24-9845-14BD01D47C99}" dt="2023-06-08T20:02:40.538" v="120"/>
              <pc2:cmMkLst xmlns:pc2="http://schemas.microsoft.com/office/powerpoint/2019/9/main/command">
                <pc:docMk/>
                <pc:sldMk cId="406770867" sldId="2145706762"/>
                <pc2:cmMk id="{033E39CC-8241-8442-BAD8-5B0F45FAF014}"/>
              </pc2:cmMkLst>
              <pc226:cmRplyChg chg="add">
                <pc226:chgData name="Tim Person" userId="b2b484d9-01a2-453c-8946-0f01071f09e2" providerId="ADAL" clId="{2AEA2795-9AA1-4B24-9845-14BD01D47C99}" dt="2023-06-08T20:02:40.538" v="120"/>
                <pc2:cmRplyMkLst xmlns:pc2="http://schemas.microsoft.com/office/powerpoint/2019/9/main/command">
                  <pc:docMk/>
                  <pc:sldMk cId="406770867" sldId="2145706762"/>
                  <pc2:cmMk id="{033E39CC-8241-8442-BAD8-5B0F45FAF014}"/>
                  <pc2:cmRplyMk id="{8C81918A-06D4-4834-9C1B-06CE55F9534A}"/>
                </pc2:cmRplyMkLst>
              </pc226:cmRplyChg>
            </pc226:cmChg>
          </p:ext>
        </pc:extLst>
      </pc:sldChg>
      <pc:sldChg chg="modSp mod modCm modNotesTx">
        <pc:chgData name="Tim Person" userId="b2b484d9-01a2-453c-8946-0f01071f09e2" providerId="ADAL" clId="{2AEA2795-9AA1-4B24-9845-14BD01D47C99}" dt="2023-06-08T20:37:32.285" v="220"/>
        <pc:sldMkLst>
          <pc:docMk/>
          <pc:sldMk cId="2167789311" sldId="2147470545"/>
        </pc:sldMkLst>
        <pc:spChg chg="mod">
          <ac:chgData name="Tim Person" userId="b2b484d9-01a2-453c-8946-0f01071f09e2" providerId="ADAL" clId="{2AEA2795-9AA1-4B24-9845-14BD01D47C99}" dt="2023-06-08T20:16:33.915" v="219" actId="20577"/>
          <ac:spMkLst>
            <pc:docMk/>
            <pc:sldMk cId="2167789311" sldId="2147470545"/>
            <ac:spMk id="4" creationId="{64C4567E-94A7-9041-3B1F-E4B0194B06B9}"/>
          </ac:spMkLst>
        </pc:spChg>
        <pc:extLst>
          <p:ext xmlns:p="http://schemas.openxmlformats.org/presentationml/2006/main" uri="{D6D511B9-2390-475A-947B-AFAB55BFBCF1}">
            <pc226:cmChg xmlns:pc226="http://schemas.microsoft.com/office/powerpoint/2022/06/main/command" chg="">
              <pc226:chgData name="Tim Person" userId="b2b484d9-01a2-453c-8946-0f01071f09e2" providerId="ADAL" clId="{2AEA2795-9AA1-4B24-9845-14BD01D47C99}" dt="2023-06-08T20:37:32.285" v="220"/>
              <pc2:cmMkLst xmlns:pc2="http://schemas.microsoft.com/office/powerpoint/2019/9/main/command">
                <pc:docMk/>
                <pc:sldMk cId="2167789311" sldId="2147470545"/>
                <pc2:cmMk id="{BD865DEC-C608-CF4D-953A-60721008C8E3}"/>
              </pc2:cmMkLst>
              <pc226:cmRplyChg chg="add mod">
                <pc226:chgData name="Tim Person" userId="b2b484d9-01a2-453c-8946-0f01071f09e2" providerId="ADAL" clId="{2AEA2795-9AA1-4B24-9845-14BD01D47C99}" dt="2023-06-08T20:37:32.285" v="220"/>
                <pc2:cmRplyMkLst xmlns:pc2="http://schemas.microsoft.com/office/powerpoint/2019/9/main/command">
                  <pc:docMk/>
                  <pc:sldMk cId="2167789311" sldId="2147470545"/>
                  <pc2:cmMk id="{BD865DEC-C608-CF4D-953A-60721008C8E3}"/>
                  <pc2:cmRplyMk id="{DCC8283D-56E3-474B-BD57-AB405647C69A}"/>
                </pc2:cmRplyMkLst>
              </pc226:cmRplyChg>
            </pc226:cmChg>
          </p:ext>
        </pc:extLst>
      </pc:sldChg>
      <pc:sldChg chg="modSp mod modCm modNotesTx">
        <pc:chgData name="Tim Person" userId="b2b484d9-01a2-453c-8946-0f01071f09e2" providerId="ADAL" clId="{2AEA2795-9AA1-4B24-9845-14BD01D47C99}" dt="2023-06-08T20:39:19.991" v="227"/>
        <pc:sldMkLst>
          <pc:docMk/>
          <pc:sldMk cId="592000189" sldId="2147470546"/>
        </pc:sldMkLst>
        <pc:spChg chg="mod">
          <ac:chgData name="Tim Person" userId="b2b484d9-01a2-453c-8946-0f01071f09e2" providerId="ADAL" clId="{2AEA2795-9AA1-4B24-9845-14BD01D47C99}" dt="2023-06-08T20:39:19.991" v="227"/>
          <ac:spMkLst>
            <pc:docMk/>
            <pc:sldMk cId="592000189" sldId="2147470546"/>
            <ac:spMk id="3" creationId="{BB8D016B-58EB-F469-773F-7669A8B05C89}"/>
          </ac:spMkLst>
        </pc:spChg>
        <pc:spChg chg="mod">
          <ac:chgData name="Tim Person" userId="b2b484d9-01a2-453c-8946-0f01071f09e2" providerId="ADAL" clId="{2AEA2795-9AA1-4B24-9845-14BD01D47C99}" dt="2023-06-08T20:05:48.962" v="134" actId="20577"/>
          <ac:spMkLst>
            <pc:docMk/>
            <pc:sldMk cId="592000189" sldId="2147470546"/>
            <ac:spMk id="4" creationId="{64C4567E-94A7-9041-3B1F-E4B0194B06B9}"/>
          </ac:spMkLst>
        </pc:spChg>
        <pc:extLst>
          <p:ext xmlns:p="http://schemas.openxmlformats.org/presentationml/2006/main" uri="{D6D511B9-2390-475A-947B-AFAB55BFBCF1}">
            <pc226:cmChg xmlns:pc226="http://schemas.microsoft.com/office/powerpoint/2022/06/main/command" chg="">
              <pc226:chgData name="Tim Person" userId="b2b484d9-01a2-453c-8946-0f01071f09e2" providerId="ADAL" clId="{2AEA2795-9AA1-4B24-9845-14BD01D47C99}" dt="2023-06-08T20:38:03.845" v="224"/>
              <pc2:cmMkLst xmlns:pc2="http://schemas.microsoft.com/office/powerpoint/2019/9/main/command">
                <pc:docMk/>
                <pc:sldMk cId="592000189" sldId="2147470546"/>
                <pc2:cmMk id="{311B097D-13EB-BB48-9AA8-50F32231BAFD}"/>
              </pc2:cmMkLst>
              <pc226:cmRplyChg chg="add">
                <pc226:chgData name="Tim Person" userId="b2b484d9-01a2-453c-8946-0f01071f09e2" providerId="ADAL" clId="{2AEA2795-9AA1-4B24-9845-14BD01D47C99}" dt="2023-06-08T20:38:03.845" v="224"/>
                <pc2:cmRplyMkLst xmlns:pc2="http://schemas.microsoft.com/office/powerpoint/2019/9/main/command">
                  <pc:docMk/>
                  <pc:sldMk cId="592000189" sldId="2147470546"/>
                  <pc2:cmMk id="{311B097D-13EB-BB48-9AA8-50F32231BAFD}"/>
                  <pc2:cmRplyMk id="{175A992C-C044-45C8-B66D-DE6C126F6EAD}"/>
                </pc2:cmRplyMkLst>
              </pc226:cmRplyChg>
            </pc226:cmChg>
          </p:ext>
        </pc:extLst>
      </pc:sldChg>
    </pc:docChg>
  </pc:docChgLst>
  <pc:docChgLst>
    <pc:chgData name="Tim Person" userId="b2b484d9-01a2-453c-8946-0f01071f09e2" providerId="ADAL" clId="{AC42BD9E-B6F9-479D-83EF-CF5E7693B7DD}"/>
    <pc:docChg chg="undo custSel modSld">
      <pc:chgData name="Tim Person" userId="b2b484d9-01a2-453c-8946-0f01071f09e2" providerId="ADAL" clId="{AC42BD9E-B6F9-479D-83EF-CF5E7693B7DD}" dt="2023-06-21T23:01:20.187" v="298" actId="20577"/>
      <pc:docMkLst>
        <pc:docMk/>
      </pc:docMkLst>
      <pc:sldChg chg="modSp mod modNotesTx">
        <pc:chgData name="Tim Person" userId="b2b484d9-01a2-453c-8946-0f01071f09e2" providerId="ADAL" clId="{AC42BD9E-B6F9-479D-83EF-CF5E7693B7DD}" dt="2023-06-21T23:00:07.819" v="273" actId="20577"/>
        <pc:sldMkLst>
          <pc:docMk/>
          <pc:sldMk cId="2693804031" sldId="355"/>
        </pc:sldMkLst>
        <pc:spChg chg="mod">
          <ac:chgData name="Tim Person" userId="b2b484d9-01a2-453c-8946-0f01071f09e2" providerId="ADAL" clId="{AC42BD9E-B6F9-479D-83EF-CF5E7693B7DD}" dt="2023-06-21T23:00:07.819" v="273" actId="20577"/>
          <ac:spMkLst>
            <pc:docMk/>
            <pc:sldMk cId="2693804031" sldId="355"/>
            <ac:spMk id="6" creationId="{6051253A-EC89-26FF-099C-87FE8648CD41}"/>
          </ac:spMkLst>
        </pc:spChg>
        <pc:graphicFrameChg chg="modGraphic">
          <ac:chgData name="Tim Person" userId="b2b484d9-01a2-453c-8946-0f01071f09e2" providerId="ADAL" clId="{AC42BD9E-B6F9-479D-83EF-CF5E7693B7DD}" dt="2023-06-21T22:53:11.353" v="225" actId="114"/>
          <ac:graphicFrameMkLst>
            <pc:docMk/>
            <pc:sldMk cId="2693804031" sldId="355"/>
            <ac:graphicFrameMk id="4" creationId="{F0DBFFCA-6646-EC60-47EB-FD7699A52A2A}"/>
          </ac:graphicFrameMkLst>
        </pc:graphicFrameChg>
      </pc:sldChg>
      <pc:sldChg chg="modSp mod modCm modNotesTx">
        <pc:chgData name="Tim Person" userId="b2b484d9-01a2-453c-8946-0f01071f09e2" providerId="ADAL" clId="{AC42BD9E-B6F9-479D-83EF-CF5E7693B7DD}" dt="2023-06-21T22:57:48.020" v="239" actId="20577"/>
        <pc:sldMkLst>
          <pc:docMk/>
          <pc:sldMk cId="3059869185" sldId="356"/>
        </pc:sldMkLst>
        <pc:spChg chg="mod">
          <ac:chgData name="Tim Person" userId="b2b484d9-01a2-453c-8946-0f01071f09e2" providerId="ADAL" clId="{AC42BD9E-B6F9-479D-83EF-CF5E7693B7DD}" dt="2023-06-21T22:49:42.274" v="208" actId="1037"/>
          <ac:spMkLst>
            <pc:docMk/>
            <pc:sldMk cId="3059869185" sldId="356"/>
            <ac:spMk id="3" creationId="{1D498326-1D68-6FBC-60EE-71C87DD70DD1}"/>
          </ac:spMkLst>
        </pc:spChg>
        <pc:spChg chg="mod">
          <ac:chgData name="Tim Person" userId="b2b484d9-01a2-453c-8946-0f01071f09e2" providerId="ADAL" clId="{AC42BD9E-B6F9-479D-83EF-CF5E7693B7DD}" dt="2023-06-21T22:57:48.020" v="239" actId="20577"/>
          <ac:spMkLst>
            <pc:docMk/>
            <pc:sldMk cId="3059869185" sldId="356"/>
            <ac:spMk id="44" creationId="{F8D5D58A-D9A2-4AE0-A7F1-01394C848B4D}"/>
          </ac:spMkLst>
        </pc:spChg>
        <pc:spChg chg="mod">
          <ac:chgData name="Tim Person" userId="b2b484d9-01a2-453c-8946-0f01071f09e2" providerId="ADAL" clId="{AC42BD9E-B6F9-479D-83EF-CF5E7693B7DD}" dt="2023-06-21T22:34:19.873" v="1" actId="20577"/>
          <ac:spMkLst>
            <pc:docMk/>
            <pc:sldMk cId="3059869185" sldId="356"/>
            <ac:spMk id="67" creationId="{626A9F4C-B70F-4DDE-AA67-F90CE25D3ABA}"/>
          </ac:spMkLst>
        </pc:spChg>
        <pc:extLst>
          <p:ext xmlns:p="http://schemas.openxmlformats.org/presentationml/2006/main" uri="{D6D511B9-2390-475A-947B-AFAB55BFBCF1}">
            <pc226:cmChg xmlns:pc226="http://schemas.microsoft.com/office/powerpoint/2022/06/main/command" chg="">
              <pc226:chgData name="Tim Person" userId="b2b484d9-01a2-453c-8946-0f01071f09e2" providerId="ADAL" clId="{AC42BD9E-B6F9-479D-83EF-CF5E7693B7DD}" dt="2023-06-21T22:46:25.064" v="187"/>
              <pc2:cmMkLst xmlns:pc2="http://schemas.microsoft.com/office/powerpoint/2019/9/main/command">
                <pc:docMk/>
                <pc:sldMk cId="3059869185" sldId="356"/>
                <pc2:cmMk id="{E20F3F16-4B6F-0C4F-87CF-417D962E1CEB}"/>
              </pc2:cmMkLst>
              <pc226:cmRplyChg chg="add">
                <pc226:chgData name="Tim Person" userId="b2b484d9-01a2-453c-8946-0f01071f09e2" providerId="ADAL" clId="{AC42BD9E-B6F9-479D-83EF-CF5E7693B7DD}" dt="2023-06-21T22:46:25.064" v="187"/>
                <pc2:cmRplyMkLst xmlns:pc2="http://schemas.microsoft.com/office/powerpoint/2019/9/main/command">
                  <pc:docMk/>
                  <pc:sldMk cId="3059869185" sldId="356"/>
                  <pc2:cmMk id="{E20F3F16-4B6F-0C4F-87CF-417D962E1CEB}"/>
                  <pc2:cmRplyMk id="{8DD9416B-1C44-4F88-A5A9-7EF3336CC802}"/>
                </pc2:cmRplyMkLst>
              </pc226:cmRplyChg>
            </pc226:cmChg>
          </p:ext>
        </pc:extLst>
      </pc:sldChg>
      <pc:sldChg chg="modSp mod modNotesTx">
        <pc:chgData name="Tim Person" userId="b2b484d9-01a2-453c-8946-0f01071f09e2" providerId="ADAL" clId="{AC42BD9E-B6F9-479D-83EF-CF5E7693B7DD}" dt="2023-06-21T22:50:14.819" v="210" actId="20577"/>
        <pc:sldMkLst>
          <pc:docMk/>
          <pc:sldMk cId="4180872919" sldId="357"/>
        </pc:sldMkLst>
        <pc:spChg chg="mod">
          <ac:chgData name="Tim Person" userId="b2b484d9-01a2-453c-8946-0f01071f09e2" providerId="ADAL" clId="{AC42BD9E-B6F9-479D-83EF-CF5E7693B7DD}" dt="2023-06-21T22:44:52.942" v="166"/>
          <ac:spMkLst>
            <pc:docMk/>
            <pc:sldMk cId="4180872919" sldId="357"/>
            <ac:spMk id="4" creationId="{431C2BB9-6378-854C-D927-CD1C522BCB99}"/>
          </ac:spMkLst>
        </pc:spChg>
        <pc:spChg chg="mod">
          <ac:chgData name="Tim Person" userId="b2b484d9-01a2-453c-8946-0f01071f09e2" providerId="ADAL" clId="{AC42BD9E-B6F9-479D-83EF-CF5E7693B7DD}" dt="2023-06-21T22:50:14.819" v="210" actId="20577"/>
          <ac:spMkLst>
            <pc:docMk/>
            <pc:sldMk cId="4180872919" sldId="357"/>
            <ac:spMk id="25" creationId="{6A2CBFBB-B92C-2B2C-BCC6-1099E6D119EE}"/>
          </ac:spMkLst>
        </pc:spChg>
      </pc:sldChg>
      <pc:sldChg chg="modSp mod modNotesTx">
        <pc:chgData name="Tim Person" userId="b2b484d9-01a2-453c-8946-0f01071f09e2" providerId="ADAL" clId="{AC42BD9E-B6F9-479D-83EF-CF5E7693B7DD}" dt="2023-06-21T22:52:46.559" v="222" actId="255"/>
        <pc:sldMkLst>
          <pc:docMk/>
          <pc:sldMk cId="406770867" sldId="2145706762"/>
        </pc:sldMkLst>
        <pc:spChg chg="mod">
          <ac:chgData name="Tim Person" userId="b2b484d9-01a2-453c-8946-0f01071f09e2" providerId="ADAL" clId="{AC42BD9E-B6F9-479D-83EF-CF5E7693B7DD}" dt="2023-06-21T22:35:32.547" v="19" actId="20577"/>
          <ac:spMkLst>
            <pc:docMk/>
            <pc:sldMk cId="406770867" sldId="2145706762"/>
            <ac:spMk id="2" creationId="{62C36429-FDF8-0BF7-9012-EE538CE141A1}"/>
          </ac:spMkLst>
        </pc:spChg>
      </pc:sldChg>
      <pc:sldChg chg="modSp mod modNotesTx">
        <pc:chgData name="Tim Person" userId="b2b484d9-01a2-453c-8946-0f01071f09e2" providerId="ADAL" clId="{AC42BD9E-B6F9-479D-83EF-CF5E7693B7DD}" dt="2023-06-21T22:52:55.571" v="224" actId="20577"/>
        <pc:sldMkLst>
          <pc:docMk/>
          <pc:sldMk cId="2167789311" sldId="2147470545"/>
        </pc:sldMkLst>
        <pc:spChg chg="mod">
          <ac:chgData name="Tim Person" userId="b2b484d9-01a2-453c-8946-0f01071f09e2" providerId="ADAL" clId="{AC42BD9E-B6F9-479D-83EF-CF5E7693B7DD}" dt="2023-06-21T22:35:25.370" v="13" actId="20577"/>
          <ac:spMkLst>
            <pc:docMk/>
            <pc:sldMk cId="2167789311" sldId="2147470545"/>
            <ac:spMk id="4" creationId="{64C4567E-94A7-9041-3B1F-E4B0194B06B9}"/>
          </ac:spMkLst>
        </pc:spChg>
      </pc:sldChg>
      <pc:sldChg chg="modSp mod modNotesTx">
        <pc:chgData name="Tim Person" userId="b2b484d9-01a2-453c-8946-0f01071f09e2" providerId="ADAL" clId="{AC42BD9E-B6F9-479D-83EF-CF5E7693B7DD}" dt="2023-06-21T22:52:23.836" v="211"/>
        <pc:sldMkLst>
          <pc:docMk/>
          <pc:sldMk cId="592000189" sldId="2147470546"/>
        </pc:sldMkLst>
        <pc:spChg chg="mod">
          <ac:chgData name="Tim Person" userId="b2b484d9-01a2-453c-8946-0f01071f09e2" providerId="ADAL" clId="{AC42BD9E-B6F9-479D-83EF-CF5E7693B7DD}" dt="2023-06-21T22:35:18.709" v="7" actId="20577"/>
          <ac:spMkLst>
            <pc:docMk/>
            <pc:sldMk cId="592000189" sldId="2147470546"/>
            <ac:spMk id="4" creationId="{64C4567E-94A7-9041-3B1F-E4B0194B06B9}"/>
          </ac:spMkLst>
        </pc:spChg>
      </pc:sldChg>
      <pc:sldChg chg="modSp mod modNotesTx">
        <pc:chgData name="Tim Person" userId="b2b484d9-01a2-453c-8946-0f01071f09e2" providerId="ADAL" clId="{AC42BD9E-B6F9-479D-83EF-CF5E7693B7DD}" dt="2023-06-21T23:01:20.187" v="298" actId="20577"/>
        <pc:sldMkLst>
          <pc:docMk/>
          <pc:sldMk cId="4084514352" sldId="2147470547"/>
        </pc:sldMkLst>
        <pc:spChg chg="mod">
          <ac:chgData name="Tim Person" userId="b2b484d9-01a2-453c-8946-0f01071f09e2" providerId="ADAL" clId="{AC42BD9E-B6F9-479D-83EF-CF5E7693B7DD}" dt="2023-06-21T23:01:20.187" v="298" actId="20577"/>
          <ac:spMkLst>
            <pc:docMk/>
            <pc:sldMk cId="4084514352" sldId="2147470547"/>
            <ac:spMk id="5" creationId="{E820644C-4058-67DE-EFEA-4FEA9D81043A}"/>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https://oneomnicom-my.sharepoint.com/personal/rachel_klukovich_excerptamedica_com/Documents/Documents/Congresses/2021%20ASH/ASH%202021%20Connect%20Komrokji%20LR-MDS/MDS%20data/Poster/Generated%20figures/Blast%20count.xlsx"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https://oneomnicom-my.sharepoint.com/personal/rachel_klukovich_excerptamedica_com/Documents/Documents/Congresses/2021%20ASH/ASH%202021%20Connect%20Komrokji%20LR-MDS/MDS%20data/Poster/Generated%20figures/Blast%20count.xlsx" TargetMode="Externa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062934573262142"/>
          <c:y val="0.28191177853033061"/>
          <c:w val="0.53888888888888886"/>
          <c:h val="0.89814814814814814"/>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2CF-4158-BC3D-6781EB8D21DF}"/>
              </c:ext>
            </c:extLst>
          </c:dPt>
          <c:dPt>
            <c:idx val="1"/>
            <c:bubble3D val="0"/>
            <c:spPr>
              <a:solidFill>
                <a:schemeClr val="tx1"/>
              </a:solidFill>
              <a:ln w="19050">
                <a:solidFill>
                  <a:schemeClr val="lt1"/>
                </a:solidFill>
              </a:ln>
              <a:effectLst/>
            </c:spPr>
            <c:extLst>
              <c:ext xmlns:c16="http://schemas.microsoft.com/office/drawing/2014/chart" uri="{C3380CC4-5D6E-409C-BE32-E72D297353CC}">
                <c16:uniqueId val="{00000003-02CF-4158-BC3D-6781EB8D21DF}"/>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02CF-4158-BC3D-6781EB8D21DF}"/>
              </c:ext>
            </c:extLst>
          </c:dPt>
          <c:dPt>
            <c:idx val="3"/>
            <c:bubble3D val="0"/>
            <c:spPr>
              <a:solidFill>
                <a:schemeClr val="accent2"/>
              </a:solidFill>
              <a:ln w="19050">
                <a:solidFill>
                  <a:schemeClr val="lt1"/>
                </a:solidFill>
              </a:ln>
              <a:effectLst/>
            </c:spPr>
            <c:extLst>
              <c:ext xmlns:c16="http://schemas.microsoft.com/office/drawing/2014/chart" uri="{C3380CC4-5D6E-409C-BE32-E72D297353CC}">
                <c16:uniqueId val="{00000007-02CF-4158-BC3D-6781EB8D21DF}"/>
              </c:ext>
            </c:extLst>
          </c:dPt>
          <c:dLbls>
            <c:dLbl>
              <c:idx val="0"/>
              <c:layout>
                <c:manualLayout>
                  <c:x val="-0.18223248291858501"/>
                  <c:y val="-4.6784004895568491E-2"/>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02CF-4158-BC3D-6781EB8D21DF}"/>
                </c:ext>
              </c:extLst>
            </c:dLbl>
            <c:dLbl>
              <c:idx val="1"/>
              <c:layout>
                <c:manualLayout>
                  <c:x val="0.13624574852707635"/>
                  <c:y val="-9.3011660386574935E-2"/>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02CF-4158-BC3D-6781EB8D21DF}"/>
                </c:ext>
              </c:extLst>
            </c:dLbl>
            <c:dLbl>
              <c:idx val="2"/>
              <c:layout>
                <c:manualLayout>
                  <c:x val="0.1411587906079019"/>
                  <c:y val="-1.4249391277267206E-2"/>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02CF-4158-BC3D-6781EB8D21DF}"/>
                </c:ext>
              </c:extLst>
            </c:dLbl>
            <c:dLbl>
              <c:idx val="3"/>
              <c:layout>
                <c:manualLayout>
                  <c:x val="0.13715715582280516"/>
                  <c:y val="0.11765118345997218"/>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02CF-4158-BC3D-6781EB8D21DF}"/>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0"/>
            <c:showCatName val="0"/>
            <c:showSerName val="0"/>
            <c:showPercent val="1"/>
            <c:showBubbleSize val="0"/>
            <c:showLeaderLines val="0"/>
            <c:extLst>
              <c:ext xmlns:c15="http://schemas.microsoft.com/office/drawing/2012/chart" uri="{CE6537A1-D6FC-4f65-9D91-7224C49458BB}"/>
            </c:extLst>
          </c:dLbls>
          <c:cat>
            <c:strRef>
              <c:f>Sheet2!$A$2:$A$7</c:f>
              <c:strCache>
                <c:ptCount val="4"/>
                <c:pt idx="0">
                  <c:v>Disease related</c:v>
                </c:pt>
                <c:pt idx="1">
                  <c:v>Cardiovascular disease</c:v>
                </c:pt>
                <c:pt idx="2">
                  <c:v>Respiratory failure</c:v>
                </c:pt>
                <c:pt idx="3">
                  <c:v>Other/unknown</c:v>
                </c:pt>
              </c:strCache>
            </c:strRef>
          </c:cat>
          <c:val>
            <c:numRef>
              <c:f>Sheet2!$B$2:$B$7</c:f>
              <c:numCache>
                <c:formatCode>General</c:formatCode>
                <c:ptCount val="4"/>
                <c:pt idx="0">
                  <c:v>120</c:v>
                </c:pt>
                <c:pt idx="1">
                  <c:v>31</c:v>
                </c:pt>
                <c:pt idx="2">
                  <c:v>10</c:v>
                </c:pt>
                <c:pt idx="3">
                  <c:v>52</c:v>
                </c:pt>
              </c:numCache>
            </c:numRef>
          </c:val>
          <c:extLst>
            <c:ext xmlns:c16="http://schemas.microsoft.com/office/drawing/2014/chart" uri="{C3380CC4-5D6E-409C-BE32-E72D297353CC}">
              <c16:uniqueId val="{00000008-02CF-4158-BC3D-6781EB8D21DF}"/>
            </c:ext>
          </c:extLst>
        </c:ser>
        <c:dLbls>
          <c:dLblPos val="bestFit"/>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7074209271816249"/>
          <c:y val="0.1320549305727983"/>
          <c:w val="0.79814949876474717"/>
          <c:h val="0.68581381374322148"/>
        </c:manualLayout>
      </c:layout>
      <c:barChart>
        <c:barDir val="col"/>
        <c:grouping val="stacked"/>
        <c:varyColors val="0"/>
        <c:ser>
          <c:idx val="0"/>
          <c:order val="0"/>
          <c:tx>
            <c:strRef>
              <c:f>Sheet2!$A$2</c:f>
              <c:strCache>
                <c:ptCount val="1"/>
                <c:pt idx="0">
                  <c:v>&lt; 5% increase</c:v>
                </c:pt>
              </c:strCache>
            </c:strRef>
          </c:tx>
          <c:spPr>
            <a:solidFill>
              <a:srgbClr val="E8931A"/>
            </a:solidFill>
            <a:ln>
              <a:noFill/>
            </a:ln>
            <a:effectLst/>
          </c:spPr>
          <c:invertIfNegative val="0"/>
          <c:dLbls>
            <c:dLbl>
              <c:idx val="0"/>
              <c:tx>
                <c:rich>
                  <a:bodyPr/>
                  <a:lstStyle/>
                  <a:p>
                    <a:fld id="{BCC399A1-659E-4441-930F-AD2EC3DC3255}"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manualLayout>
                      <c:w val="0.10535748439935765"/>
                      <c:h val="0.14807904117834023"/>
                    </c:manualLayout>
                  </c15:layout>
                  <c15:dlblFieldTable/>
                  <c15:showDataLabelsRange val="1"/>
                </c:ext>
                <c:ext xmlns:c16="http://schemas.microsoft.com/office/drawing/2014/chart" uri="{C3380CC4-5D6E-409C-BE32-E72D297353CC}">
                  <c16:uniqueId val="{00000000-78CA-40B6-BB94-B4C16523AD5F}"/>
                </c:ext>
              </c:extLst>
            </c:dLbl>
            <c:dLbl>
              <c:idx val="1"/>
              <c:tx>
                <c:rich>
                  <a:bodyPr/>
                  <a:lstStyle/>
                  <a:p>
                    <a:fld id="{E4E16657-529B-6C4C-92CF-2A4A61205306}"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manualLayout>
                      <c:w val="0.10752894929308997"/>
                      <c:h val="0.12030105934454921"/>
                    </c:manualLayout>
                  </c15:layout>
                  <c15:dlblFieldTable/>
                  <c15:showDataLabelsRange val="1"/>
                </c:ext>
                <c:ext xmlns:c16="http://schemas.microsoft.com/office/drawing/2014/chart" uri="{C3380CC4-5D6E-409C-BE32-E72D297353CC}">
                  <c16:uniqueId val="{00000001-78CA-40B6-BB94-B4C16523AD5F}"/>
                </c:ext>
              </c:extLst>
            </c:dLbl>
            <c:dLbl>
              <c:idx val="2"/>
              <c:layout>
                <c:manualLayout>
                  <c:x val="6.4809184410603866E-3"/>
                  <c:y val="-7.7746565369997949E-3"/>
                </c:manualLayout>
              </c:layout>
              <c:tx>
                <c:rich>
                  <a:bodyPr/>
                  <a:lstStyle/>
                  <a:p>
                    <a:fld id="{5B8DA7C2-7F6E-4E4B-A8D0-AEAD45C87B6E}"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manualLayout>
                      <c:w val="0.10302190427959028"/>
                      <c:h val="0.11705093678850768"/>
                    </c:manualLayout>
                  </c15:layout>
                  <c15:dlblFieldTable/>
                  <c15:showDataLabelsRange val="1"/>
                </c:ext>
                <c:ext xmlns:c16="http://schemas.microsoft.com/office/drawing/2014/chart" uri="{C3380CC4-5D6E-409C-BE32-E72D297353CC}">
                  <c16:uniqueId val="{00000002-78CA-40B6-BB94-B4C16523AD5F}"/>
                </c:ext>
              </c:extLst>
            </c:dLbl>
            <c:dLbl>
              <c:idx val="3"/>
              <c:tx>
                <c:rich>
                  <a:bodyPr/>
                  <a:lstStyle/>
                  <a:p>
                    <a:fld id="{5CE08B80-9824-194A-AD18-0BCA1DEC07E8}"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manualLayout>
                      <c:w val="0.10354976743198657"/>
                      <c:h val="0.1156715997615973"/>
                    </c:manualLayout>
                  </c15:layout>
                  <c15:dlblFieldTable/>
                  <c15:showDataLabelsRange val="1"/>
                </c:ext>
                <c:ext xmlns:c16="http://schemas.microsoft.com/office/drawing/2014/chart" uri="{C3380CC4-5D6E-409C-BE32-E72D297353CC}">
                  <c16:uniqueId val="{00000003-78CA-40B6-BB94-B4C16523AD5F}"/>
                </c:ext>
              </c:extLst>
            </c:dLbl>
            <c:spPr>
              <a:noFill/>
              <a:ln>
                <a:noFill/>
              </a:ln>
              <a:effectLst/>
            </c:spPr>
            <c:txPr>
              <a:bodyPr rot="0" spcFirstLastPara="1" vertOverflow="ellipsis" vert="horz" wrap="square" anchor="ctr" anchorCtr="1"/>
              <a:lstStyle/>
              <a:p>
                <a:pPr>
                  <a:defRPr sz="9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Sheet2!$B$1:$E$1</c:f>
              <c:strCache>
                <c:ptCount val="4"/>
                <c:pt idx="0">
                  <c:v>0–2%</c:v>
                </c:pt>
                <c:pt idx="1">
                  <c:v>3–4%</c:v>
                </c:pt>
                <c:pt idx="2">
                  <c:v>5–10%</c:v>
                </c:pt>
                <c:pt idx="3">
                  <c:v>All baseline blast counts</c:v>
                </c:pt>
              </c:strCache>
            </c:strRef>
          </c:cat>
          <c:val>
            <c:numRef>
              <c:f>Sheet2!$B$2:$E$2</c:f>
              <c:numCache>
                <c:formatCode>General</c:formatCode>
                <c:ptCount val="4"/>
                <c:pt idx="0">
                  <c:v>46.8</c:v>
                </c:pt>
                <c:pt idx="1">
                  <c:v>52.6</c:v>
                </c:pt>
                <c:pt idx="2">
                  <c:v>42.1</c:v>
                </c:pt>
                <c:pt idx="3">
                  <c:v>45.8</c:v>
                </c:pt>
              </c:numCache>
            </c:numRef>
          </c:val>
          <c:extLst>
            <c:ext xmlns:c15="http://schemas.microsoft.com/office/drawing/2012/chart" uri="{02D57815-91ED-43cb-92C2-25804820EDAC}">
              <c15:datalabelsRange>
                <c15:f>Sheet2!$B$7:$E$7</c15:f>
                <c15:dlblRangeCache>
                  <c:ptCount val="4"/>
                  <c:pt idx="0">
                    <c:v>46.8% (n = 37)</c:v>
                  </c:pt>
                  <c:pt idx="1">
                    <c:v>52.6% (n = 10)</c:v>
                  </c:pt>
                  <c:pt idx="2">
                    <c:v>42.1% (n = 16) </c:v>
                  </c:pt>
                  <c:pt idx="3">
                    <c:v>45.8% (n = 66)</c:v>
                  </c:pt>
                </c15:dlblRangeCache>
              </c15:datalabelsRange>
            </c:ext>
            <c:ext xmlns:c16="http://schemas.microsoft.com/office/drawing/2014/chart" uri="{C3380CC4-5D6E-409C-BE32-E72D297353CC}">
              <c16:uniqueId val="{00000004-78CA-40B6-BB94-B4C16523AD5F}"/>
            </c:ext>
          </c:extLst>
        </c:ser>
        <c:ser>
          <c:idx val="1"/>
          <c:order val="1"/>
          <c:tx>
            <c:strRef>
              <c:f>Sheet2!$A$3</c:f>
              <c:strCache>
                <c:ptCount val="1"/>
                <c:pt idx="0">
                  <c:v>≥ 5% increase</c:v>
                </c:pt>
              </c:strCache>
            </c:strRef>
          </c:tx>
          <c:spPr>
            <a:solidFill>
              <a:srgbClr val="007DC3"/>
            </a:solidFill>
            <a:ln>
              <a:noFill/>
            </a:ln>
            <a:effectLst/>
          </c:spPr>
          <c:invertIfNegative val="0"/>
          <c:dLbls>
            <c:dLbl>
              <c:idx val="0"/>
              <c:tx>
                <c:rich>
                  <a:bodyPr/>
                  <a:lstStyle/>
                  <a:p>
                    <a:fld id="{EA0128C9-46D3-ED4E-95D0-1E0DD2564354}"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manualLayout>
                      <c:w val="0.10146770859422856"/>
                      <c:h val="0.12030105934454921"/>
                    </c:manualLayout>
                  </c15:layout>
                  <c15:dlblFieldTable/>
                  <c15:showDataLabelsRange val="1"/>
                </c:ext>
                <c:ext xmlns:c16="http://schemas.microsoft.com/office/drawing/2014/chart" uri="{C3380CC4-5D6E-409C-BE32-E72D297353CC}">
                  <c16:uniqueId val="{00000005-78CA-40B6-BB94-B4C16523AD5F}"/>
                </c:ext>
              </c:extLst>
            </c:dLbl>
            <c:dLbl>
              <c:idx val="1"/>
              <c:tx>
                <c:rich>
                  <a:bodyPr/>
                  <a:lstStyle/>
                  <a:p>
                    <a:fld id="{54E12DA2-CA52-1E48-9764-BFFE85972B9E}"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manualLayout>
                      <c:w val="8.8032917758471774E-2"/>
                      <c:h val="0.12493076379471704"/>
                    </c:manualLayout>
                  </c15:layout>
                  <c15:dlblFieldTable/>
                  <c15:showDataLabelsRange val="1"/>
                </c:ext>
                <c:ext xmlns:c16="http://schemas.microsoft.com/office/drawing/2014/chart" uri="{C3380CC4-5D6E-409C-BE32-E72D297353CC}">
                  <c16:uniqueId val="{00000006-78CA-40B6-BB94-B4C16523AD5F}"/>
                </c:ext>
              </c:extLst>
            </c:dLbl>
            <c:dLbl>
              <c:idx val="2"/>
              <c:tx>
                <c:rich>
                  <a:bodyPr/>
                  <a:lstStyle/>
                  <a:p>
                    <a:fld id="{92670933-BCA9-7146-BB9D-D6C8DBD4521A}"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manualLayout>
                      <c:w val="0.10583697030228839"/>
                      <c:h val="0.12030105934454921"/>
                    </c:manualLayout>
                  </c15:layout>
                  <c15:dlblFieldTable/>
                  <c15:showDataLabelsRange val="1"/>
                </c:ext>
                <c:ext xmlns:c16="http://schemas.microsoft.com/office/drawing/2014/chart" uri="{C3380CC4-5D6E-409C-BE32-E72D297353CC}">
                  <c16:uniqueId val="{00000007-78CA-40B6-BB94-B4C16523AD5F}"/>
                </c:ext>
              </c:extLst>
            </c:dLbl>
            <c:dLbl>
              <c:idx val="3"/>
              <c:tx>
                <c:rich>
                  <a:bodyPr/>
                  <a:lstStyle/>
                  <a:p>
                    <a:fld id="{151AB990-C4F4-BF44-B5A4-C045ABB8F7EA}"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manualLayout>
                      <c:w val="0.10621031202917658"/>
                      <c:h val="0.12493076379471704"/>
                    </c:manualLayout>
                  </c15:layout>
                  <c15:dlblFieldTable/>
                  <c15:showDataLabelsRange val="1"/>
                </c:ext>
                <c:ext xmlns:c16="http://schemas.microsoft.com/office/drawing/2014/chart" uri="{C3380CC4-5D6E-409C-BE32-E72D297353CC}">
                  <c16:uniqueId val="{00000008-78CA-40B6-BB94-B4C16523AD5F}"/>
                </c:ext>
              </c:extLst>
            </c:dLbl>
            <c:spPr>
              <a:noFill/>
              <a:ln>
                <a:noFill/>
              </a:ln>
              <a:effectLst/>
            </c:spPr>
            <c:txPr>
              <a:bodyPr rot="0" spcFirstLastPara="1" vertOverflow="ellipsis" vert="horz" wrap="square" anchor="ctr" anchorCtr="1"/>
              <a:lstStyle/>
              <a:p>
                <a:pPr>
                  <a:defRPr sz="9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Sheet2!$B$1:$E$1</c:f>
              <c:strCache>
                <c:ptCount val="4"/>
                <c:pt idx="0">
                  <c:v>0–2%</c:v>
                </c:pt>
                <c:pt idx="1">
                  <c:v>3–4%</c:v>
                </c:pt>
                <c:pt idx="2">
                  <c:v>5–10%</c:v>
                </c:pt>
                <c:pt idx="3">
                  <c:v>All baseline blast counts</c:v>
                </c:pt>
              </c:strCache>
            </c:strRef>
          </c:cat>
          <c:val>
            <c:numRef>
              <c:f>Sheet2!$B$3:$E$3</c:f>
              <c:numCache>
                <c:formatCode>General</c:formatCode>
                <c:ptCount val="4"/>
                <c:pt idx="0">
                  <c:v>53.2</c:v>
                </c:pt>
                <c:pt idx="1">
                  <c:v>47.4</c:v>
                </c:pt>
                <c:pt idx="2">
                  <c:v>57.9</c:v>
                </c:pt>
                <c:pt idx="3">
                  <c:v>54.2</c:v>
                </c:pt>
              </c:numCache>
            </c:numRef>
          </c:val>
          <c:extLst>
            <c:ext xmlns:c15="http://schemas.microsoft.com/office/drawing/2012/chart" uri="{02D57815-91ED-43cb-92C2-25804820EDAC}">
              <c15:datalabelsRange>
                <c15:f>Sheet2!$B$8:$E$8</c15:f>
                <c15:dlblRangeCache>
                  <c:ptCount val="4"/>
                  <c:pt idx="0">
                    <c:v>53.2% (n = 42)</c:v>
                  </c:pt>
                  <c:pt idx="1">
                    <c:v>47.4% (n = 9)</c:v>
                  </c:pt>
                  <c:pt idx="2">
                    <c:v>57.9% (n = 22) </c:v>
                  </c:pt>
                  <c:pt idx="3">
                    <c:v>54.2% (n = 78)</c:v>
                  </c:pt>
                </c15:dlblRangeCache>
              </c15:datalabelsRange>
            </c:ext>
            <c:ext xmlns:c16="http://schemas.microsoft.com/office/drawing/2014/chart" uri="{C3380CC4-5D6E-409C-BE32-E72D297353CC}">
              <c16:uniqueId val="{00000009-78CA-40B6-BB94-B4C16523AD5F}"/>
            </c:ext>
          </c:extLst>
        </c:ser>
        <c:dLbls>
          <c:showLegendKey val="0"/>
          <c:showVal val="1"/>
          <c:showCatName val="0"/>
          <c:showSerName val="0"/>
          <c:showPercent val="0"/>
          <c:showBubbleSize val="0"/>
        </c:dLbls>
        <c:gapWidth val="100"/>
        <c:overlap val="100"/>
        <c:axId val="477507983"/>
        <c:axId val="477510479"/>
      </c:barChart>
      <c:catAx>
        <c:axId val="477507983"/>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Baseline blast category</a:t>
                </a:r>
              </a:p>
            </c:rich>
          </c:tx>
          <c:layout>
            <c:manualLayout>
              <c:xMode val="edge"/>
              <c:yMode val="edge"/>
              <c:x val="0.41636869751093952"/>
              <c:y val="0.92822574602470309"/>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w="9525" cap="flat" cmpd="sng" algn="ctr">
            <a:solidFill>
              <a:srgbClr val="595454"/>
            </a:solidFill>
            <a:round/>
          </a:ln>
          <a:effectLst/>
        </c:spPr>
        <c:txPr>
          <a:bodyPr rot="-60000000" spcFirstLastPara="1" vertOverflow="ellipsis" vert="horz" wrap="square" anchor="ctr" anchorCtr="1"/>
          <a:lstStyle/>
          <a:p>
            <a:pPr>
              <a:defRPr sz="9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477510479"/>
        <c:crosses val="autoZero"/>
        <c:auto val="1"/>
        <c:lblAlgn val="ctr"/>
        <c:lblOffset val="100"/>
        <c:noMultiLvlLbl val="0"/>
      </c:catAx>
      <c:valAx>
        <c:axId val="477510479"/>
        <c:scaling>
          <c:orientation val="minMax"/>
          <c:max val="100"/>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Patients (%)</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out"/>
        <c:minorTickMark val="none"/>
        <c:tickLblPos val="nextTo"/>
        <c:spPr>
          <a:noFill/>
          <a:ln>
            <a:solidFill>
              <a:srgbClr val="595454"/>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77507983"/>
        <c:crosses val="autoZero"/>
        <c:crossBetween val="between"/>
        <c:majorUnit val="2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3478156111758979"/>
          <c:y val="9.2592592592592587E-2"/>
          <c:w val="0.7195269206408742"/>
          <c:h val="0.78611913094196562"/>
        </c:manualLayout>
      </c:layout>
      <c:barChart>
        <c:barDir val="col"/>
        <c:grouping val="stacked"/>
        <c:varyColors val="0"/>
        <c:ser>
          <c:idx val="2"/>
          <c:order val="0"/>
          <c:tx>
            <c:strRef>
              <c:f>Sheet2!$G$2</c:f>
              <c:strCache>
                <c:ptCount val="1"/>
                <c:pt idx="0">
                  <c:v>Not evaluable</c:v>
                </c:pt>
              </c:strCache>
            </c:strRef>
          </c:tx>
          <c:spPr>
            <a:solidFill>
              <a:srgbClr val="3A3A3A"/>
            </a:solidFill>
            <a:ln>
              <a:noFill/>
            </a:ln>
            <a:effectLst/>
          </c:spPr>
          <c:invertIfNegative val="0"/>
          <c:dLbls>
            <c:dLbl>
              <c:idx val="0"/>
              <c:tx>
                <c:rich>
                  <a:bodyPr/>
                  <a:lstStyle/>
                  <a:p>
                    <a:fld id="{26C6103A-CAE4-4D4B-A1CF-45D99B4D63EF}"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manualLayout>
                      <c:w val="0.28467542956878306"/>
                      <c:h val="0.16751044098717241"/>
                    </c:manualLayout>
                  </c15:layout>
                  <c15:dlblFieldTable/>
                  <c15:showDataLabelsRange val="1"/>
                </c:ext>
                <c:ext xmlns:c16="http://schemas.microsoft.com/office/drawing/2014/chart" uri="{C3380CC4-5D6E-409C-BE32-E72D297353CC}">
                  <c16:uniqueId val="{00000000-77AF-4C4A-8F4E-33E18B65E9CD}"/>
                </c:ext>
              </c:extLst>
            </c:dLbl>
            <c:spPr>
              <a:noFill/>
              <a:ln>
                <a:noFill/>
              </a:ln>
              <a:effectLst/>
            </c:spPr>
            <c:txPr>
              <a:bodyPr rot="0" spcFirstLastPara="1" vertOverflow="ellipsis" vert="horz" wrap="square" anchor="ctr" anchorCtr="1"/>
              <a:lstStyle/>
              <a:p>
                <a:pPr>
                  <a:defRPr sz="9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val>
            <c:numRef>
              <c:f>Sheet2!$H$2</c:f>
              <c:numCache>
                <c:formatCode>General</c:formatCode>
                <c:ptCount val="1"/>
                <c:pt idx="0">
                  <c:v>79.2</c:v>
                </c:pt>
              </c:numCache>
            </c:numRef>
          </c:val>
          <c:extLst>
            <c:ext xmlns:c15="http://schemas.microsoft.com/office/drawing/2012/chart" uri="{02D57815-91ED-43cb-92C2-25804820EDAC}">
              <c15:datalabelsRange>
                <c15:f>Sheet2!$G$9</c15:f>
                <c15:dlblRangeCache>
                  <c:ptCount val="1"/>
                  <c:pt idx="0">
                    <c:v>72.9%  (n = 387)</c:v>
                  </c:pt>
                </c15:dlblRangeCache>
              </c15:datalabelsRange>
            </c:ext>
            <c:ext xmlns:c16="http://schemas.microsoft.com/office/drawing/2014/chart" uri="{C3380CC4-5D6E-409C-BE32-E72D297353CC}">
              <c16:uniqueId val="{00000001-77AF-4C4A-8F4E-33E18B65E9CD}"/>
            </c:ext>
          </c:extLst>
        </c:ser>
        <c:ser>
          <c:idx val="0"/>
          <c:order val="1"/>
          <c:tx>
            <c:strRef>
              <c:f>Sheet2!$G$3</c:f>
              <c:strCache>
                <c:ptCount val="1"/>
                <c:pt idx="0">
                  <c:v>&lt; 5% increase</c:v>
                </c:pt>
              </c:strCache>
            </c:strRef>
          </c:tx>
          <c:spPr>
            <a:solidFill>
              <a:srgbClr val="E8931A"/>
            </a:solidFill>
            <a:ln>
              <a:noFill/>
            </a:ln>
            <a:effectLst/>
          </c:spPr>
          <c:invertIfNegative val="0"/>
          <c:dLbls>
            <c:dLbl>
              <c:idx val="0"/>
              <c:tx>
                <c:rich>
                  <a:bodyPr rot="0" spcFirstLastPara="1" vertOverflow="ellipsis" vert="horz" wrap="square" anchor="ctr" anchorCtr="1"/>
                  <a:lstStyle/>
                  <a:p>
                    <a:pPr>
                      <a:defRPr sz="900" b="1" i="0" u="none" strike="noStrike" kern="1200" baseline="0">
                        <a:solidFill>
                          <a:schemeClr val="bg1"/>
                        </a:solidFill>
                        <a:latin typeface="Arial" panose="020B0604020202020204" pitchFamily="34" charset="0"/>
                        <a:ea typeface="+mn-ea"/>
                        <a:cs typeface="Arial" panose="020B0604020202020204" pitchFamily="34" charset="0"/>
                      </a:defRPr>
                    </a:pPr>
                    <a:fld id="{3FED2338-C4C3-6442-845E-F5300C95FA2E}" type="CELLRANGE">
                      <a:rPr lang="en-US" dirty="0">
                        <a:solidFill>
                          <a:schemeClr val="bg1"/>
                        </a:solidFill>
                      </a:rPr>
                      <a:pPr>
                        <a:defRPr b="1">
                          <a:solidFill>
                            <a:schemeClr val="bg1"/>
                          </a:solidFill>
                        </a:defRPr>
                      </a:pPr>
                      <a:t>[CELLRANGE]</a:t>
                    </a:fld>
                    <a:endParaRPr lang="en-US"/>
                  </a:p>
                </c:rich>
              </c:tx>
              <c:spPr>
                <a:noFill/>
                <a:ln>
                  <a:noFill/>
                </a:ln>
                <a:effectLst/>
              </c:spPr>
              <c:txPr>
                <a:bodyPr rot="0" spcFirstLastPara="1" vertOverflow="ellipsis" vert="horz" wrap="square" anchor="ctr" anchorCtr="1"/>
                <a:lstStyle/>
                <a:p>
                  <a:pPr>
                    <a:defRPr sz="9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layout>
                    <c:manualLayout>
                      <c:w val="0.30220967110065911"/>
                      <c:h val="0.12830942694062708"/>
                    </c:manualLayout>
                  </c15:layout>
                  <c15:dlblFieldTable/>
                  <c15:showDataLabelsRange val="1"/>
                </c:ext>
                <c:ext xmlns:c16="http://schemas.microsoft.com/office/drawing/2014/chart" uri="{C3380CC4-5D6E-409C-BE32-E72D297353CC}">
                  <c16:uniqueId val="{00000002-77AF-4C4A-8F4E-33E18B65E9CD}"/>
                </c:ext>
              </c:extLst>
            </c:dLbl>
            <c:spPr>
              <a:noFill/>
              <a:ln>
                <a:noFill/>
              </a:ln>
              <a:effectLst/>
            </c:spPr>
            <c:txPr>
              <a:bodyPr rot="0" spcFirstLastPara="1" vertOverflow="ellipsis" vert="horz" wrap="square" anchor="ctr" anchorCtr="1"/>
              <a:lstStyle/>
              <a:p>
                <a:pPr>
                  <a:defRPr sz="9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Sheet2!$H$1</c:f>
              <c:strCache>
                <c:ptCount val="1"/>
                <c:pt idx="0">
                  <c:v>All baseline      blast counts</c:v>
                </c:pt>
              </c:strCache>
            </c:strRef>
          </c:cat>
          <c:val>
            <c:numRef>
              <c:f>Sheet2!$H$3</c:f>
              <c:numCache>
                <c:formatCode>General</c:formatCode>
                <c:ptCount val="1"/>
                <c:pt idx="0">
                  <c:v>12.4</c:v>
                </c:pt>
              </c:numCache>
            </c:numRef>
          </c:val>
          <c:extLst>
            <c:ext xmlns:c15="http://schemas.microsoft.com/office/drawing/2012/chart" uri="{02D57815-91ED-43cb-92C2-25804820EDAC}">
              <c15:datalabelsRange>
                <c15:f>Sheet2!$G$8</c15:f>
                <c15:dlblRangeCache>
                  <c:ptCount val="1"/>
                  <c:pt idx="0">
                    <c:v>12.4% (n = 66)</c:v>
                  </c:pt>
                </c15:dlblRangeCache>
              </c15:datalabelsRange>
            </c:ext>
            <c:ext xmlns:c16="http://schemas.microsoft.com/office/drawing/2014/chart" uri="{C3380CC4-5D6E-409C-BE32-E72D297353CC}">
              <c16:uniqueId val="{00000003-77AF-4C4A-8F4E-33E18B65E9CD}"/>
            </c:ext>
          </c:extLst>
        </c:ser>
        <c:ser>
          <c:idx val="1"/>
          <c:order val="2"/>
          <c:tx>
            <c:strRef>
              <c:f>Sheet2!$G$4</c:f>
              <c:strCache>
                <c:ptCount val="1"/>
                <c:pt idx="0">
                  <c:v>≥ 5% increase</c:v>
                </c:pt>
              </c:strCache>
            </c:strRef>
          </c:tx>
          <c:spPr>
            <a:solidFill>
              <a:srgbClr val="007DC3"/>
            </a:solidFill>
            <a:ln>
              <a:noFill/>
            </a:ln>
            <a:effectLst/>
          </c:spPr>
          <c:invertIfNegative val="0"/>
          <c:dLbls>
            <c:dLbl>
              <c:idx val="0"/>
              <c:layout>
                <c:manualLayout>
                  <c:x val="-6.6970287759991906E-17"/>
                  <c:y val="-4.4607595064756179E-2"/>
                </c:manualLayout>
              </c:layout>
              <c:tx>
                <c:rich>
                  <a:bodyPr/>
                  <a:lstStyle/>
                  <a:p>
                    <a:fld id="{0552E138-2867-524E-A341-87FBB830A62C}"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manualLayout>
                      <c:w val="0.28759780315742905"/>
                      <c:h val="9.6191958494002638E-2"/>
                    </c:manualLayout>
                  </c15:layout>
                  <c15:dlblFieldTable/>
                  <c15:showDataLabelsRange val="1"/>
                </c:ext>
                <c:ext xmlns:c16="http://schemas.microsoft.com/office/drawing/2014/chart" uri="{C3380CC4-5D6E-409C-BE32-E72D297353CC}">
                  <c16:uniqueId val="{00000004-77AF-4C4A-8F4E-33E18B65E9CD}"/>
                </c:ext>
              </c:extLst>
            </c:dLbl>
            <c:spPr>
              <a:noFill/>
              <a:ln>
                <a:noFill/>
              </a:ln>
              <a:effectLst/>
            </c:spPr>
            <c:txPr>
              <a:bodyPr rot="0" spcFirstLastPara="1" vertOverflow="ellipsis" vert="horz" wrap="square" anchor="ctr" anchorCtr="1"/>
              <a:lstStyle/>
              <a:p>
                <a:pPr>
                  <a:defRPr sz="9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Sheet2!$H$1</c:f>
              <c:strCache>
                <c:ptCount val="1"/>
                <c:pt idx="0">
                  <c:v>All baseline      blast counts</c:v>
                </c:pt>
              </c:strCache>
            </c:strRef>
          </c:cat>
          <c:val>
            <c:numRef>
              <c:f>Sheet2!$H$4</c:f>
              <c:numCache>
                <c:formatCode>General</c:formatCode>
                <c:ptCount val="1"/>
                <c:pt idx="0">
                  <c:v>14.689265536723164</c:v>
                </c:pt>
              </c:numCache>
            </c:numRef>
          </c:val>
          <c:extLst>
            <c:ext xmlns:c15="http://schemas.microsoft.com/office/drawing/2012/chart" uri="{02D57815-91ED-43cb-92C2-25804820EDAC}">
              <c15:datalabelsRange>
                <c15:f>Sheet2!$G$7</c15:f>
                <c15:dlblRangeCache>
                  <c:ptCount val="1"/>
                  <c:pt idx="0">
                    <c:v>14.7% (n = 78)</c:v>
                  </c:pt>
                </c15:dlblRangeCache>
              </c15:datalabelsRange>
            </c:ext>
            <c:ext xmlns:c16="http://schemas.microsoft.com/office/drawing/2014/chart" uri="{C3380CC4-5D6E-409C-BE32-E72D297353CC}">
              <c16:uniqueId val="{00000005-77AF-4C4A-8F4E-33E18B65E9CD}"/>
            </c:ext>
          </c:extLst>
        </c:ser>
        <c:dLbls>
          <c:showLegendKey val="0"/>
          <c:showVal val="1"/>
          <c:showCatName val="0"/>
          <c:showSerName val="0"/>
          <c:showPercent val="0"/>
          <c:showBubbleSize val="0"/>
        </c:dLbls>
        <c:gapWidth val="150"/>
        <c:overlap val="100"/>
        <c:axId val="1358765631"/>
        <c:axId val="1358770207"/>
      </c:barChart>
      <c:catAx>
        <c:axId val="1358765631"/>
        <c:scaling>
          <c:orientation val="minMax"/>
        </c:scaling>
        <c:delete val="0"/>
        <c:axPos val="b"/>
        <c:numFmt formatCode="General" sourceLinked="1"/>
        <c:majorTickMark val="none"/>
        <c:minorTickMark val="none"/>
        <c:tickLblPos val="nextTo"/>
        <c:spPr>
          <a:noFill/>
          <a:ln w="9525" cap="flat" cmpd="sng" algn="ctr">
            <a:solidFill>
              <a:srgbClr val="595454"/>
            </a:solidFill>
            <a:round/>
          </a:ln>
          <a:effectLst/>
        </c:spPr>
        <c:txPr>
          <a:bodyPr rot="-60000000" spcFirstLastPara="1" vertOverflow="ellipsis" vert="horz" wrap="square" anchor="ctr" anchorCtr="1"/>
          <a:lstStyle/>
          <a:p>
            <a:pPr>
              <a:defRPr sz="9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1358770207"/>
        <c:crosses val="autoZero"/>
        <c:auto val="1"/>
        <c:lblAlgn val="ctr"/>
        <c:lblOffset val="100"/>
        <c:noMultiLvlLbl val="0"/>
      </c:catAx>
      <c:valAx>
        <c:axId val="1358770207"/>
        <c:scaling>
          <c:orientation val="minMax"/>
          <c:max val="100"/>
          <c:min val="0"/>
        </c:scaling>
        <c:delete val="1"/>
        <c:axPos val="l"/>
        <c:numFmt formatCode="General" sourceLinked="1"/>
        <c:majorTickMark val="none"/>
        <c:minorTickMark val="none"/>
        <c:tickLblPos val="nextTo"/>
        <c:crossAx val="1358765631"/>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Moderate anemia</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632-5748-9739-C879BE0E135E}"/>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F632-5748-9739-C879BE0E135E}"/>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F632-5748-9739-C879BE0E135E}"/>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HMA</c:v>
                </c:pt>
                <c:pt idx="1">
                  <c:v>ESA</c:v>
                </c:pt>
                <c:pt idx="2">
                  <c:v>IMiD agent</c:v>
                </c:pt>
              </c:strCache>
            </c:strRef>
          </c:cat>
          <c:val>
            <c:numRef>
              <c:f>Sheet1!$B$2:$B$4</c:f>
              <c:numCache>
                <c:formatCode>General</c:formatCode>
                <c:ptCount val="3"/>
                <c:pt idx="0">
                  <c:v>44.2</c:v>
                </c:pt>
                <c:pt idx="1">
                  <c:v>45.2</c:v>
                </c:pt>
                <c:pt idx="2">
                  <c:v>10.6</c:v>
                </c:pt>
              </c:numCache>
            </c:numRef>
          </c:val>
          <c:extLst>
            <c:ext xmlns:c16="http://schemas.microsoft.com/office/drawing/2014/chart" uri="{C3380CC4-5D6E-409C-BE32-E72D297353CC}">
              <c16:uniqueId val="{00000000-8B8E-4747-8982-740477F5E79B}"/>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No/mild anemia</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7F6-4947-98D6-652802782B4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C7F6-4947-98D6-652802782B4F}"/>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C7F6-4947-98D6-652802782B4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HMA</c:v>
                </c:pt>
                <c:pt idx="1">
                  <c:v>ESA</c:v>
                </c:pt>
                <c:pt idx="2">
                  <c:v>IMiD agent</c:v>
                </c:pt>
              </c:strCache>
            </c:strRef>
          </c:cat>
          <c:val>
            <c:numRef>
              <c:f>Sheet1!$B$2:$B$4</c:f>
              <c:numCache>
                <c:formatCode>General</c:formatCode>
                <c:ptCount val="3"/>
                <c:pt idx="0">
                  <c:v>66.7</c:v>
                </c:pt>
                <c:pt idx="1">
                  <c:v>26.7</c:v>
                </c:pt>
                <c:pt idx="2">
                  <c:v>6.7</c:v>
                </c:pt>
              </c:numCache>
            </c:numRef>
          </c:val>
          <c:extLst>
            <c:ext xmlns:c16="http://schemas.microsoft.com/office/drawing/2014/chart" uri="{C3380CC4-5D6E-409C-BE32-E72D297353CC}">
              <c16:uniqueId val="{00000006-C7F6-4947-98D6-652802782B4F}"/>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Severe anemia</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CC2-1C4C-889C-7F4D2498B558}"/>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ECC2-1C4C-889C-7F4D2498B558}"/>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ECC2-1C4C-889C-7F4D2498B558}"/>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HMA</c:v>
                </c:pt>
                <c:pt idx="1">
                  <c:v>ESA</c:v>
                </c:pt>
                <c:pt idx="2">
                  <c:v>IMiD agent</c:v>
                </c:pt>
              </c:strCache>
            </c:strRef>
          </c:cat>
          <c:val>
            <c:numRef>
              <c:f>Sheet1!$B$2:$B$4</c:f>
              <c:numCache>
                <c:formatCode>General</c:formatCode>
                <c:ptCount val="3"/>
                <c:pt idx="0">
                  <c:v>39.700000000000003</c:v>
                </c:pt>
                <c:pt idx="1">
                  <c:v>43.1</c:v>
                </c:pt>
                <c:pt idx="2">
                  <c:v>17.2</c:v>
                </c:pt>
              </c:numCache>
            </c:numRef>
          </c:val>
          <c:extLst>
            <c:ext xmlns:c16="http://schemas.microsoft.com/office/drawing/2014/chart" uri="{C3380CC4-5D6E-409C-BE32-E72D297353CC}">
              <c16:uniqueId val="{00000006-ECC2-1C4C-889C-7F4D2498B558}"/>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Luspatercept (N=153)</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≥8 Wk (wk 1-24)</c:v>
                </c:pt>
                <c:pt idx="1">
                  <c:v>≥12 Wk (wk1-24)</c:v>
                </c:pt>
                <c:pt idx="2">
                  <c:v>≥12 Wk (wk 1-48)</c:v>
                </c:pt>
                <c:pt idx="3">
                  <c:v>≥16 Wk (wk 1-24)</c:v>
                </c:pt>
                <c:pt idx="4">
                  <c:v>≥16 Wk (wk 1-48)</c:v>
                </c:pt>
              </c:strCache>
            </c:strRef>
          </c:cat>
          <c:val>
            <c:numRef>
              <c:f>Sheet1!$B$2:$B$6</c:f>
              <c:numCache>
                <c:formatCode>General</c:formatCode>
                <c:ptCount val="5"/>
                <c:pt idx="0">
                  <c:v>38</c:v>
                </c:pt>
                <c:pt idx="1">
                  <c:v>28</c:v>
                </c:pt>
                <c:pt idx="2">
                  <c:v>33</c:v>
                </c:pt>
                <c:pt idx="3">
                  <c:v>19</c:v>
                </c:pt>
                <c:pt idx="4">
                  <c:v>28</c:v>
                </c:pt>
              </c:numCache>
            </c:numRef>
          </c:val>
          <c:extLst>
            <c:ext xmlns:c16="http://schemas.microsoft.com/office/drawing/2014/chart" uri="{C3380CC4-5D6E-409C-BE32-E72D297353CC}">
              <c16:uniqueId val="{00000000-4E25-2E49-BBD1-74BD853A5F9C}"/>
            </c:ext>
          </c:extLst>
        </c:ser>
        <c:ser>
          <c:idx val="1"/>
          <c:order val="1"/>
          <c:tx>
            <c:strRef>
              <c:f>Sheet1!$C$1</c:f>
              <c:strCache>
                <c:ptCount val="1"/>
                <c:pt idx="0">
                  <c:v>Placebo (N=76)</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≥8 Wk (wk 1-24)</c:v>
                </c:pt>
                <c:pt idx="1">
                  <c:v>≥12 Wk (wk1-24)</c:v>
                </c:pt>
                <c:pt idx="2">
                  <c:v>≥12 Wk (wk 1-48)</c:v>
                </c:pt>
                <c:pt idx="3">
                  <c:v>≥16 Wk (wk 1-24)</c:v>
                </c:pt>
                <c:pt idx="4">
                  <c:v>≥16 Wk (wk 1-48)</c:v>
                </c:pt>
              </c:strCache>
            </c:strRef>
          </c:cat>
          <c:val>
            <c:numRef>
              <c:f>Sheet1!$C$2:$C$6</c:f>
              <c:numCache>
                <c:formatCode>General</c:formatCode>
                <c:ptCount val="5"/>
                <c:pt idx="0">
                  <c:v>13</c:v>
                </c:pt>
                <c:pt idx="1">
                  <c:v>8</c:v>
                </c:pt>
                <c:pt idx="2">
                  <c:v>12</c:v>
                </c:pt>
                <c:pt idx="3">
                  <c:v>4</c:v>
                </c:pt>
                <c:pt idx="4">
                  <c:v>7</c:v>
                </c:pt>
              </c:numCache>
            </c:numRef>
          </c:val>
          <c:extLst>
            <c:ext xmlns:c16="http://schemas.microsoft.com/office/drawing/2014/chart" uri="{C3380CC4-5D6E-409C-BE32-E72D297353CC}">
              <c16:uniqueId val="{00000001-4E25-2E49-BBD1-74BD853A5F9C}"/>
            </c:ext>
          </c:extLst>
        </c:ser>
        <c:dLbls>
          <c:showLegendKey val="0"/>
          <c:showVal val="0"/>
          <c:showCatName val="0"/>
          <c:showSerName val="0"/>
          <c:showPercent val="0"/>
          <c:showBubbleSize val="0"/>
        </c:dLbls>
        <c:gapWidth val="219"/>
        <c:overlap val="-27"/>
        <c:axId val="134137424"/>
        <c:axId val="134139152"/>
      </c:barChart>
      <c:catAx>
        <c:axId val="134137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34139152"/>
        <c:crosses val="autoZero"/>
        <c:auto val="1"/>
        <c:lblAlgn val="ctr"/>
        <c:lblOffset val="100"/>
        <c:noMultiLvlLbl val="0"/>
      </c:catAx>
      <c:valAx>
        <c:axId val="1341391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341374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Sheet1!#REF!</c:f>
              <c:strCache>
                <c:ptCount val="1"/>
                <c:pt idx="0">
                  <c:v>#REF!</c:v>
                </c:pt>
              </c:strCache>
            </c:strRef>
          </c:tx>
          <c:spPr>
            <a:solidFill>
              <a:schemeClr val="accent1"/>
            </a:solidFill>
            <a:ln>
              <a:noFill/>
            </a:ln>
            <a:effectLst/>
          </c:spPr>
          <c:invertIfNegative val="0"/>
          <c:dLbls>
            <c:dLbl>
              <c:idx val="5"/>
              <c:delete val="1"/>
              <c:extLst>
                <c:ext xmlns:c15="http://schemas.microsoft.com/office/drawing/2012/chart" uri="{CE6537A1-D6FC-4f65-9D91-7224C49458BB}"/>
                <c:ext xmlns:c16="http://schemas.microsoft.com/office/drawing/2014/chart" uri="{C3380CC4-5D6E-409C-BE32-E72D297353CC}">
                  <c16:uniqueId val="{0000000A-68B4-B84A-AB53-47AF5AFAB6C1}"/>
                </c:ext>
              </c:extLst>
            </c:dLbl>
            <c:dLbl>
              <c:idx val="7"/>
              <c:delete val="1"/>
              <c:extLst>
                <c:ext xmlns:c15="http://schemas.microsoft.com/office/drawing/2012/chart" uri="{CE6537A1-D6FC-4f65-9D91-7224C49458BB}"/>
                <c:ext xmlns:c16="http://schemas.microsoft.com/office/drawing/2014/chart" uri="{C3380CC4-5D6E-409C-BE32-E72D297353CC}">
                  <c16:uniqueId val="{0000000B-68B4-B84A-AB53-47AF5AFAB6C1}"/>
                </c:ext>
              </c:extLst>
            </c:dLbl>
            <c:dLbl>
              <c:idx val="9"/>
              <c:delete val="1"/>
              <c:extLst>
                <c:ext xmlns:c15="http://schemas.microsoft.com/office/drawing/2012/chart" uri="{CE6537A1-D6FC-4f65-9D91-7224C49458BB}"/>
                <c:ext xmlns:c16="http://schemas.microsoft.com/office/drawing/2014/chart" uri="{C3380CC4-5D6E-409C-BE32-E72D297353CC}">
                  <c16:uniqueId val="{00000010-68B4-B84A-AB53-47AF5AFAB6C1}"/>
                </c:ext>
              </c:extLst>
            </c:dLbl>
            <c:spPr>
              <a:noFill/>
              <a:ln>
                <a:noFill/>
              </a:ln>
              <a:effectLst/>
            </c:spPr>
            <c:txPr>
              <a:bodyPr rot="0" spcFirstLastPara="1" vertOverflow="ellipsis" vert="horz" wrap="square" lIns="38100" tIns="19050" rIns="38100" bIns="19050" anchor="ctr" anchorCtr="1">
                <a:spAutoFit/>
              </a:bodyPr>
              <a:lstStyle/>
              <a:p>
                <a:pPr>
                  <a:defRPr sz="6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L</c:v>
                </c:pt>
                <c:pt idx="1">
                  <c:v>P</c:v>
                </c:pt>
                <c:pt idx="2">
                  <c:v>L</c:v>
                </c:pt>
                <c:pt idx="3">
                  <c:v>P</c:v>
                </c:pt>
                <c:pt idx="4">
                  <c:v>L</c:v>
                </c:pt>
                <c:pt idx="5">
                  <c:v>P</c:v>
                </c:pt>
                <c:pt idx="6">
                  <c:v>L</c:v>
                </c:pt>
                <c:pt idx="7">
                  <c:v>P</c:v>
                </c:pt>
                <c:pt idx="8">
                  <c:v>L</c:v>
                </c:pt>
                <c:pt idx="9">
                  <c:v>P</c:v>
                </c:pt>
              </c:strCache>
            </c:strRef>
          </c:cat>
          <c:val>
            <c:numRef>
              <c:f>Sheet1!$B$2:$B$11</c:f>
              <c:numCache>
                <c:formatCode>0.00%</c:formatCode>
                <c:ptCount val="10"/>
                <c:pt idx="0">
                  <c:v>0.40899999999999997</c:v>
                </c:pt>
                <c:pt idx="1">
                  <c:v>0.625</c:v>
                </c:pt>
                <c:pt idx="2">
                  <c:v>0.65</c:v>
                </c:pt>
                <c:pt idx="3" formatCode="0%">
                  <c:v>1</c:v>
                </c:pt>
                <c:pt idx="4">
                  <c:v>0.46700000000000003</c:v>
                </c:pt>
                <c:pt idx="5" formatCode="0%">
                  <c:v>0</c:v>
                </c:pt>
                <c:pt idx="6">
                  <c:v>0.33300000000000002</c:v>
                </c:pt>
                <c:pt idx="7" formatCode="0%">
                  <c:v>0</c:v>
                </c:pt>
                <c:pt idx="8">
                  <c:v>0.72699999999999998</c:v>
                </c:pt>
                <c:pt idx="9" formatCode="0%">
                  <c:v>0</c:v>
                </c:pt>
              </c:numCache>
            </c:numRef>
          </c:val>
          <c:extLst>
            <c:ext xmlns:c16="http://schemas.microsoft.com/office/drawing/2014/chart" uri="{C3380CC4-5D6E-409C-BE32-E72D297353CC}">
              <c16:uniqueId val="{00000000-68B4-B84A-AB53-47AF5AFAB6C1}"/>
            </c:ext>
          </c:extLst>
        </c:ser>
        <c:ser>
          <c:idx val="1"/>
          <c:order val="1"/>
          <c:tx>
            <c:strRef>
              <c:f>Sheet1!$C$1</c:f>
              <c:strCache>
                <c:ptCount val="1"/>
                <c:pt idx="0">
                  <c:v>ITB: ≥ 4 to &lt; 6 RBC units/8 wk</c:v>
                </c:pt>
              </c:strCache>
            </c:strRef>
          </c:tx>
          <c:spPr>
            <a:solidFill>
              <a:schemeClr val="accent2"/>
            </a:solidFill>
            <a:ln>
              <a:noFill/>
            </a:ln>
            <a:effectLst/>
          </c:spPr>
          <c:invertIfNegative val="0"/>
          <c:dLbls>
            <c:dLbl>
              <c:idx val="3"/>
              <c:delete val="1"/>
              <c:extLst>
                <c:ext xmlns:c15="http://schemas.microsoft.com/office/drawing/2012/chart" uri="{CE6537A1-D6FC-4f65-9D91-7224C49458BB}"/>
                <c:ext xmlns:c16="http://schemas.microsoft.com/office/drawing/2014/chart" uri="{C3380CC4-5D6E-409C-BE32-E72D297353CC}">
                  <c16:uniqueId val="{00000007-68B4-B84A-AB53-47AF5AFAB6C1}"/>
                </c:ext>
              </c:extLst>
            </c:dLbl>
            <c:dLbl>
              <c:idx val="5"/>
              <c:delete val="1"/>
              <c:extLst>
                <c:ext xmlns:c15="http://schemas.microsoft.com/office/drawing/2012/chart" uri="{CE6537A1-D6FC-4f65-9D91-7224C49458BB}"/>
                <c:ext xmlns:c16="http://schemas.microsoft.com/office/drawing/2014/chart" uri="{C3380CC4-5D6E-409C-BE32-E72D297353CC}">
                  <c16:uniqueId val="{0000000C-68B4-B84A-AB53-47AF5AFAB6C1}"/>
                </c:ext>
              </c:extLst>
            </c:dLbl>
            <c:dLbl>
              <c:idx val="7"/>
              <c:delete val="1"/>
              <c:extLst>
                <c:ext xmlns:c15="http://schemas.microsoft.com/office/drawing/2012/chart" uri="{CE6537A1-D6FC-4f65-9D91-7224C49458BB}"/>
                <c:ext xmlns:c16="http://schemas.microsoft.com/office/drawing/2014/chart" uri="{C3380CC4-5D6E-409C-BE32-E72D297353CC}">
                  <c16:uniqueId val="{0000000D-68B4-B84A-AB53-47AF5AFAB6C1}"/>
                </c:ext>
              </c:extLst>
            </c:dLbl>
            <c:dLbl>
              <c:idx val="9"/>
              <c:delete val="1"/>
              <c:extLst>
                <c:ext xmlns:c15="http://schemas.microsoft.com/office/drawing/2012/chart" uri="{CE6537A1-D6FC-4f65-9D91-7224C49458BB}"/>
                <c:ext xmlns:c16="http://schemas.microsoft.com/office/drawing/2014/chart" uri="{C3380CC4-5D6E-409C-BE32-E72D297353CC}">
                  <c16:uniqueId val="{00000011-68B4-B84A-AB53-47AF5AFAB6C1}"/>
                </c:ext>
              </c:extLst>
            </c:dLbl>
            <c:spPr>
              <a:noFill/>
              <a:ln>
                <a:noFill/>
              </a:ln>
              <a:effectLst/>
            </c:spPr>
            <c:txPr>
              <a:bodyPr rot="0" spcFirstLastPara="1" vertOverflow="ellipsis" vert="horz" wrap="square" lIns="38100" tIns="19050" rIns="38100" bIns="19050" anchor="ctr" anchorCtr="1">
                <a:spAutoFit/>
              </a:bodyPr>
              <a:lstStyle/>
              <a:p>
                <a:pPr>
                  <a:defRPr sz="6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L</c:v>
                </c:pt>
                <c:pt idx="1">
                  <c:v>P</c:v>
                </c:pt>
                <c:pt idx="2">
                  <c:v>L</c:v>
                </c:pt>
                <c:pt idx="3">
                  <c:v>P</c:v>
                </c:pt>
                <c:pt idx="4">
                  <c:v>L</c:v>
                </c:pt>
                <c:pt idx="5">
                  <c:v>P</c:v>
                </c:pt>
                <c:pt idx="6">
                  <c:v>L</c:v>
                </c:pt>
                <c:pt idx="7">
                  <c:v>P</c:v>
                </c:pt>
                <c:pt idx="8">
                  <c:v>L</c:v>
                </c:pt>
                <c:pt idx="9">
                  <c:v>P</c:v>
                </c:pt>
              </c:strCache>
            </c:strRef>
          </c:cat>
          <c:val>
            <c:numRef>
              <c:f>Sheet1!$C$2:$C$11</c:f>
              <c:numCache>
                <c:formatCode>0.00%</c:formatCode>
                <c:ptCount val="10"/>
                <c:pt idx="0">
                  <c:v>0.27300000000000002</c:v>
                </c:pt>
                <c:pt idx="1">
                  <c:v>0.25</c:v>
                </c:pt>
                <c:pt idx="2">
                  <c:v>0.2</c:v>
                </c:pt>
                <c:pt idx="3" formatCode="0%">
                  <c:v>0</c:v>
                </c:pt>
                <c:pt idx="4">
                  <c:v>0.26700000000000002</c:v>
                </c:pt>
                <c:pt idx="5" formatCode="0%">
                  <c:v>0</c:v>
                </c:pt>
                <c:pt idx="6">
                  <c:v>0.5</c:v>
                </c:pt>
                <c:pt idx="7" formatCode="0%">
                  <c:v>0</c:v>
                </c:pt>
                <c:pt idx="8">
                  <c:v>0.27300000000000002</c:v>
                </c:pt>
                <c:pt idx="9" formatCode="0%">
                  <c:v>0</c:v>
                </c:pt>
              </c:numCache>
            </c:numRef>
          </c:val>
          <c:extLst>
            <c:ext xmlns:c16="http://schemas.microsoft.com/office/drawing/2014/chart" uri="{C3380CC4-5D6E-409C-BE32-E72D297353CC}">
              <c16:uniqueId val="{00000001-68B4-B84A-AB53-47AF5AFAB6C1}"/>
            </c:ext>
          </c:extLst>
        </c:ser>
        <c:ser>
          <c:idx val="2"/>
          <c:order val="2"/>
          <c:tx>
            <c:strRef>
              <c:f>Sheet1!$D$1</c:f>
              <c:strCache>
                <c:ptCount val="1"/>
                <c:pt idx="0">
                  <c:v>LTB: 0 to &lt; 4 RBC units/8 wk2</c:v>
                </c:pt>
              </c:strCache>
            </c:strRef>
          </c:tx>
          <c:spPr>
            <a:solidFill>
              <a:schemeClr val="accent3"/>
            </a:solidFill>
            <a:ln>
              <a:noFill/>
            </a:ln>
            <a:effectLst/>
          </c:spPr>
          <c:invertIfNegative val="0"/>
          <c:dLbls>
            <c:dLbl>
              <c:idx val="0"/>
              <c:layout>
                <c:manualLayout>
                  <c:x val="0"/>
                  <c:y val="-1.2908101336952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8B4-B84A-AB53-47AF5AFAB6C1}"/>
                </c:ext>
              </c:extLst>
            </c:dLbl>
            <c:dLbl>
              <c:idx val="1"/>
              <c:layout>
                <c:manualLayout>
                  <c:x val="-4.8936896244076719E-17"/>
                  <c:y val="-3.167196198476147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8B4-B84A-AB53-47AF5AFAB6C1}"/>
                </c:ext>
              </c:extLst>
            </c:dLbl>
            <c:dLbl>
              <c:idx val="2"/>
              <c:layout>
                <c:manualLayout>
                  <c:x val="-4.8936896244076719E-17"/>
                  <c:y val="-7.171167409417855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8B4-B84A-AB53-47AF5AFAB6C1}"/>
                </c:ext>
              </c:extLst>
            </c:dLbl>
            <c:dLbl>
              <c:idx val="3"/>
              <c:delete val="1"/>
              <c:extLst>
                <c:ext xmlns:c15="http://schemas.microsoft.com/office/drawing/2012/chart" uri="{CE6537A1-D6FC-4f65-9D91-7224C49458BB}"/>
                <c:ext xmlns:c16="http://schemas.microsoft.com/office/drawing/2014/chart" uri="{C3380CC4-5D6E-409C-BE32-E72D297353CC}">
                  <c16:uniqueId val="{00000009-68B4-B84A-AB53-47AF5AFAB6C1}"/>
                </c:ext>
              </c:extLst>
            </c:dLbl>
            <c:dLbl>
              <c:idx val="4"/>
              <c:layout>
                <c:manualLayout>
                  <c:x val="2.6693160854877975E-3"/>
                  <c:y val="-1.852565462236296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68B4-B84A-AB53-47AF5AFAB6C1}"/>
                </c:ext>
              </c:extLst>
            </c:dLbl>
            <c:dLbl>
              <c:idx val="7"/>
              <c:delete val="1"/>
              <c:extLst>
                <c:ext xmlns:c15="http://schemas.microsoft.com/office/drawing/2012/chart" uri="{CE6537A1-D6FC-4f65-9D91-7224C49458BB}"/>
                <c:ext xmlns:c16="http://schemas.microsoft.com/office/drawing/2014/chart" uri="{C3380CC4-5D6E-409C-BE32-E72D297353CC}">
                  <c16:uniqueId val="{0000000F-68B4-B84A-AB53-47AF5AFAB6C1}"/>
                </c:ext>
              </c:extLst>
            </c:dLbl>
            <c:dLbl>
              <c:idx val="8"/>
              <c:delete val="1"/>
              <c:extLst>
                <c:ext xmlns:c15="http://schemas.microsoft.com/office/drawing/2012/chart" uri="{CE6537A1-D6FC-4f65-9D91-7224C49458BB}"/>
                <c:ext xmlns:c16="http://schemas.microsoft.com/office/drawing/2014/chart" uri="{C3380CC4-5D6E-409C-BE32-E72D297353CC}">
                  <c16:uniqueId val="{00000003-68B4-B84A-AB53-47AF5AFAB6C1}"/>
                </c:ext>
              </c:extLst>
            </c:dLbl>
            <c:dLbl>
              <c:idx val="9"/>
              <c:delete val="1"/>
              <c:extLst>
                <c:ext xmlns:c15="http://schemas.microsoft.com/office/drawing/2012/chart" uri="{CE6537A1-D6FC-4f65-9D91-7224C49458BB}"/>
                <c:ext xmlns:c16="http://schemas.microsoft.com/office/drawing/2014/chart" uri="{C3380CC4-5D6E-409C-BE32-E72D297353CC}">
                  <c16:uniqueId val="{00000012-68B4-B84A-AB53-47AF5AFAB6C1}"/>
                </c:ext>
              </c:extLst>
            </c:dLbl>
            <c:spPr>
              <a:noFill/>
              <a:ln>
                <a:noFill/>
              </a:ln>
              <a:effectLst/>
            </c:spPr>
            <c:txPr>
              <a:bodyPr rot="0" spcFirstLastPara="1" vertOverflow="ellipsis" vert="horz" wrap="square" lIns="38100" tIns="19050" rIns="38100" bIns="19050" anchor="ctr" anchorCtr="1">
                <a:spAutoFit/>
              </a:bodyPr>
              <a:lstStyle/>
              <a:p>
                <a:pPr>
                  <a:defRPr sz="6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L</c:v>
                </c:pt>
                <c:pt idx="1">
                  <c:v>P</c:v>
                </c:pt>
                <c:pt idx="2">
                  <c:v>L</c:v>
                </c:pt>
                <c:pt idx="3">
                  <c:v>P</c:v>
                </c:pt>
                <c:pt idx="4">
                  <c:v>L</c:v>
                </c:pt>
                <c:pt idx="5">
                  <c:v>P</c:v>
                </c:pt>
                <c:pt idx="6">
                  <c:v>L</c:v>
                </c:pt>
                <c:pt idx="7">
                  <c:v>P</c:v>
                </c:pt>
                <c:pt idx="8">
                  <c:v>L</c:v>
                </c:pt>
                <c:pt idx="9">
                  <c:v>P</c:v>
                </c:pt>
              </c:strCache>
            </c:strRef>
          </c:cat>
          <c:val>
            <c:numRef>
              <c:f>Sheet1!$D$2:$D$11</c:f>
              <c:numCache>
                <c:formatCode>0.00%</c:formatCode>
                <c:ptCount val="10"/>
                <c:pt idx="0">
                  <c:v>0.318</c:v>
                </c:pt>
                <c:pt idx="1">
                  <c:v>0.125</c:v>
                </c:pt>
                <c:pt idx="2">
                  <c:v>0.15</c:v>
                </c:pt>
                <c:pt idx="3" formatCode="0%">
                  <c:v>0</c:v>
                </c:pt>
                <c:pt idx="4">
                  <c:v>0.26700000000000002</c:v>
                </c:pt>
                <c:pt idx="5" formatCode="0%">
                  <c:v>1</c:v>
                </c:pt>
                <c:pt idx="6">
                  <c:v>0.16700000000000001</c:v>
                </c:pt>
                <c:pt idx="7" formatCode="0%">
                  <c:v>0</c:v>
                </c:pt>
                <c:pt idx="8" formatCode="0%">
                  <c:v>0</c:v>
                </c:pt>
                <c:pt idx="9" formatCode="0%">
                  <c:v>0</c:v>
                </c:pt>
              </c:numCache>
            </c:numRef>
          </c:val>
          <c:extLst>
            <c:ext xmlns:c16="http://schemas.microsoft.com/office/drawing/2014/chart" uri="{C3380CC4-5D6E-409C-BE32-E72D297353CC}">
              <c16:uniqueId val="{00000002-68B4-B84A-AB53-47AF5AFAB6C1}"/>
            </c:ext>
          </c:extLst>
        </c:ser>
        <c:ser>
          <c:idx val="3"/>
          <c:order val="3"/>
          <c:tx>
            <c:strRef>
              <c:f>Sheet1!$B$1</c:f>
              <c:strCache>
                <c:ptCount val="1"/>
                <c:pt idx="0">
                  <c:v>HTB: ≥ 6 RBC units/8 wk2</c:v>
                </c:pt>
              </c:strCache>
            </c:strRef>
          </c:tx>
          <c:spPr>
            <a:solidFill>
              <a:schemeClr val="accent4"/>
            </a:solidFill>
            <a:ln>
              <a:noFill/>
            </a:ln>
            <a:effectLst/>
          </c:spPr>
          <c:invertIfNegative val="0"/>
          <c:cat>
            <c:strRef>
              <c:f>Sheet1!$A$2:$A$11</c:f>
              <c:strCache>
                <c:ptCount val="10"/>
                <c:pt idx="0">
                  <c:v>L</c:v>
                </c:pt>
                <c:pt idx="1">
                  <c:v>P</c:v>
                </c:pt>
                <c:pt idx="2">
                  <c:v>L</c:v>
                </c:pt>
                <c:pt idx="3">
                  <c:v>P</c:v>
                </c:pt>
                <c:pt idx="4">
                  <c:v>L</c:v>
                </c:pt>
                <c:pt idx="5">
                  <c:v>P</c:v>
                </c:pt>
                <c:pt idx="6">
                  <c:v>L</c:v>
                </c:pt>
                <c:pt idx="7">
                  <c:v>P</c:v>
                </c:pt>
                <c:pt idx="8">
                  <c:v>L</c:v>
                </c:pt>
                <c:pt idx="9">
                  <c:v>P</c:v>
                </c:pt>
              </c:strCache>
            </c:strRef>
          </c:cat>
          <c:val>
            <c:numRef>
              <c:f>Sheet1!$E$2:$E$11</c:f>
              <c:numCache>
                <c:formatCode>General</c:formatCode>
                <c:ptCount val="10"/>
              </c:numCache>
            </c:numRef>
          </c:val>
          <c:extLst>
            <c:ext xmlns:c16="http://schemas.microsoft.com/office/drawing/2014/chart" uri="{C3380CC4-5D6E-409C-BE32-E72D297353CC}">
              <c16:uniqueId val="{00000015-68B4-B84A-AB53-47AF5AFAB6C1}"/>
            </c:ext>
          </c:extLst>
        </c:ser>
        <c:dLbls>
          <c:showLegendKey val="0"/>
          <c:showVal val="0"/>
          <c:showCatName val="0"/>
          <c:showSerName val="0"/>
          <c:showPercent val="0"/>
          <c:showBubbleSize val="0"/>
        </c:dLbls>
        <c:gapWidth val="34"/>
        <c:overlap val="100"/>
        <c:axId val="1845312703"/>
        <c:axId val="1845059631"/>
      </c:barChart>
      <c:catAx>
        <c:axId val="18453127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5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845059631"/>
        <c:crosses val="autoZero"/>
        <c:auto val="1"/>
        <c:lblAlgn val="ctr"/>
        <c:lblOffset val="100"/>
        <c:noMultiLvlLbl val="0"/>
      </c:catAx>
      <c:valAx>
        <c:axId val="1845059631"/>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5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84531270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7E972C-863A-D741-B6C8-E5D0D71295C4}" type="datetimeFigureOut">
              <a:rPr lang="en-US" smtClean="0"/>
              <a:t>6/26/23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6C45EA-94B1-CB43-BD15-6A8600409710}" type="slidenum">
              <a:rPr lang="en-US" smtClean="0"/>
              <a:t>‹#›</a:t>
            </a:fld>
            <a:endParaRPr lang="en-US"/>
          </a:p>
        </p:txBody>
      </p:sp>
    </p:spTree>
    <p:extLst>
      <p:ext uri="{BB962C8B-B14F-4D97-AF65-F5344CB8AC3E}">
        <p14:creationId xmlns:p14="http://schemas.microsoft.com/office/powerpoint/2010/main" val="798596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9218"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en-US">
              <a:latin typeface="Calibri" charset="0"/>
              <a:ea typeface="ＭＳ Ｐゴシック" charset="0"/>
              <a:cs typeface="ＭＳ Ｐゴシック" charset="0"/>
            </a:endParaRPr>
          </a:p>
        </p:txBody>
      </p:sp>
      <p:sp>
        <p:nvSpPr>
          <p:cNvPr id="9219"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15C3F54-763A-EE41-8132-99EF98686136}" type="slidenum">
              <a:rPr lang="en-US" sz="1200">
                <a:latin typeface="Calibri" charset="0"/>
              </a:rPr>
              <a:pPr eaLnBrk="1" hangingPunct="1"/>
              <a:t>2</a:t>
            </a:fld>
            <a:endParaRPr lang="en-US" sz="1200">
              <a:latin typeface="Calibri"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6C45EA-94B1-CB43-BD15-6A8600409710}" type="slidenum">
              <a:rPr lang="en-US" smtClean="0"/>
              <a:t>11</a:t>
            </a:fld>
            <a:endParaRPr lang="en-US"/>
          </a:p>
        </p:txBody>
      </p:sp>
    </p:spTree>
    <p:extLst>
      <p:ext uri="{BB962C8B-B14F-4D97-AF65-F5344CB8AC3E}">
        <p14:creationId xmlns:p14="http://schemas.microsoft.com/office/powerpoint/2010/main" val="15321235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6C45EA-94B1-CB43-BD15-6A8600409710}" type="slidenum">
              <a:rPr lang="en-US" smtClean="0"/>
              <a:t>12</a:t>
            </a:fld>
            <a:endParaRPr lang="en-US"/>
          </a:p>
        </p:txBody>
      </p:sp>
    </p:spTree>
    <p:extLst>
      <p:ext uri="{BB962C8B-B14F-4D97-AF65-F5344CB8AC3E}">
        <p14:creationId xmlns:p14="http://schemas.microsoft.com/office/powerpoint/2010/main" val="3378204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6C45EA-94B1-CB43-BD15-6A8600409710}" type="slidenum">
              <a:rPr lang="en-US" smtClean="0"/>
              <a:t>13</a:t>
            </a:fld>
            <a:endParaRPr lang="en-US"/>
          </a:p>
        </p:txBody>
      </p:sp>
    </p:spTree>
    <p:extLst>
      <p:ext uri="{BB962C8B-B14F-4D97-AF65-F5344CB8AC3E}">
        <p14:creationId xmlns:p14="http://schemas.microsoft.com/office/powerpoint/2010/main" val="34151515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Volpe VO, Garcia-</a:t>
            </a:r>
            <a:r>
              <a:rPr lang="en-US" dirty="0" err="1"/>
              <a:t>Manero</a:t>
            </a:r>
            <a:r>
              <a:rPr lang="en-US" dirty="0"/>
              <a:t> G, </a:t>
            </a:r>
            <a:r>
              <a:rPr lang="en-US" dirty="0" err="1"/>
              <a:t>Komrokji</a:t>
            </a:r>
            <a:r>
              <a:rPr lang="en-US" dirty="0"/>
              <a:t> RS. SOHO state of the art updates and next questions: treatment of lower risk myelodysplastic syndromes. </a:t>
            </a:r>
            <a:r>
              <a:rPr lang="en-US" i="1" dirty="0"/>
              <a:t>Clin Lymphoma Myeloma Leuk. </a:t>
            </a:r>
            <a:r>
              <a:rPr lang="en-US" dirty="0"/>
              <a:t>2023;23(3):168-177.</a:t>
            </a:r>
          </a:p>
        </p:txBody>
      </p:sp>
      <p:sp>
        <p:nvSpPr>
          <p:cNvPr id="4" name="Slide Number Placeholder 3"/>
          <p:cNvSpPr>
            <a:spLocks noGrp="1"/>
          </p:cNvSpPr>
          <p:nvPr>
            <p:ph type="sldNum" sz="quarter" idx="5"/>
          </p:nvPr>
        </p:nvSpPr>
        <p:spPr/>
        <p:txBody>
          <a:bodyPr/>
          <a:lstStyle/>
          <a:p>
            <a:fld id="{346C45EA-94B1-CB43-BD15-6A8600409710}" type="slidenum">
              <a:rPr lang="en-US" smtClean="0"/>
              <a:t>14</a:t>
            </a:fld>
            <a:endParaRPr lang="en-US"/>
          </a:p>
        </p:txBody>
      </p:sp>
    </p:spTree>
    <p:extLst>
      <p:ext uri="{BB962C8B-B14F-4D97-AF65-F5344CB8AC3E}">
        <p14:creationId xmlns:p14="http://schemas.microsoft.com/office/powerpoint/2010/main" val="42678332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ArialMT"/>
              </a:rPr>
              <a:t>Treatment patterns and outcomes of patients with lower-risk myelodysplastic syndromes in the CONNECT ® Myeloid Disease Registry. </a:t>
            </a:r>
            <a:r>
              <a:rPr lang="en-US" sz="1800" dirty="0" err="1">
                <a:effectLst/>
                <a:latin typeface="ArialMT"/>
              </a:rPr>
              <a:t>Komrokji</a:t>
            </a:r>
            <a:r>
              <a:rPr lang="en-US" sz="1800" dirty="0">
                <a:effectLst/>
                <a:latin typeface="ArialMT"/>
              </a:rPr>
              <a:t> RS, George TI, </a:t>
            </a:r>
            <a:r>
              <a:rPr lang="en-US" sz="1800" dirty="0" err="1">
                <a:effectLst/>
                <a:latin typeface="ArialMT"/>
              </a:rPr>
              <a:t>Erba</a:t>
            </a:r>
            <a:r>
              <a:rPr lang="en-US" sz="1800" dirty="0">
                <a:effectLst/>
                <a:latin typeface="ArialMT"/>
              </a:rPr>
              <a:t> HP, Scott BL, </a:t>
            </a:r>
            <a:r>
              <a:rPr lang="en-US" sz="1800" dirty="0" err="1">
                <a:effectLst/>
                <a:latin typeface="ArialMT"/>
              </a:rPr>
              <a:t>Grinblatt</a:t>
            </a:r>
            <a:r>
              <a:rPr lang="en-US" sz="1800" dirty="0">
                <a:effectLst/>
                <a:latin typeface="ArialMT"/>
              </a:rPr>
              <a:t> DL, </a:t>
            </a:r>
            <a:r>
              <a:rPr lang="en-US" sz="1800" dirty="0" err="1">
                <a:effectLst/>
                <a:latin typeface="ArialMT"/>
              </a:rPr>
              <a:t>Maciejewski</a:t>
            </a:r>
            <a:r>
              <a:rPr lang="en-US" sz="1800" dirty="0">
                <a:effectLst/>
                <a:latin typeface="ArialMT"/>
              </a:rPr>
              <a:t> JP, </a:t>
            </a:r>
            <a:r>
              <a:rPr lang="en-US" sz="1800" dirty="0" err="1">
                <a:effectLst/>
                <a:latin typeface="ArialMT"/>
              </a:rPr>
              <a:t>Roboz</a:t>
            </a:r>
            <a:r>
              <a:rPr lang="en-US" sz="1800" dirty="0">
                <a:effectLst/>
                <a:latin typeface="ArialMT"/>
              </a:rPr>
              <a:t> GJ, Savona MR, Garcia-</a:t>
            </a:r>
            <a:r>
              <a:rPr lang="en-US" sz="1800" dirty="0" err="1">
                <a:effectLst/>
                <a:latin typeface="ArialMT"/>
              </a:rPr>
              <a:t>Manero</a:t>
            </a:r>
            <a:r>
              <a:rPr lang="en-US" sz="1800" dirty="0">
                <a:effectLst/>
                <a:latin typeface="ArialMT"/>
              </a:rPr>
              <a:t> G, </a:t>
            </a:r>
            <a:r>
              <a:rPr lang="en-US" sz="1800" dirty="0" err="1">
                <a:effectLst/>
                <a:latin typeface="ArialMT"/>
              </a:rPr>
              <a:t>DeGutis</a:t>
            </a:r>
            <a:r>
              <a:rPr lang="en-US" sz="1800" dirty="0">
                <a:effectLst/>
                <a:latin typeface="ArialMT"/>
              </a:rPr>
              <a:t> IS, Kiselev P, Yu E, </a:t>
            </a:r>
            <a:r>
              <a:rPr lang="en-US" sz="1800" dirty="0" err="1">
                <a:effectLst/>
                <a:latin typeface="ArialMT"/>
              </a:rPr>
              <a:t>Makinde</a:t>
            </a:r>
            <a:r>
              <a:rPr lang="en-US" sz="1800" dirty="0">
                <a:effectLst/>
                <a:latin typeface="ArialMT"/>
              </a:rPr>
              <a:t> AY, </a:t>
            </a:r>
            <a:r>
              <a:rPr lang="en-US" sz="1800" dirty="0" err="1">
                <a:effectLst/>
                <a:latin typeface="ArialMT"/>
              </a:rPr>
              <a:t>Sekeres</a:t>
            </a:r>
            <a:r>
              <a:rPr lang="en-US" sz="1800" dirty="0">
                <a:effectLst/>
                <a:latin typeface="ArialMT"/>
              </a:rPr>
              <a:t> MA. </a:t>
            </a:r>
            <a:r>
              <a:rPr lang="en-US" sz="1800" i="1" dirty="0">
                <a:effectLst/>
                <a:latin typeface="Arial" panose="020B0604020202020204" pitchFamily="34" charset="0"/>
              </a:rPr>
              <a:t>Blood. </a:t>
            </a:r>
            <a:r>
              <a:rPr lang="en-US" sz="1800" dirty="0">
                <a:effectLst/>
                <a:latin typeface="ArialMT"/>
              </a:rPr>
              <a:t>2021;138(suppl 1):3686. </a:t>
            </a:r>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F2E4953F-501C-498F-811F-52E153962CB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52654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ArialMT"/>
              </a:rPr>
              <a:t>Treatment patterns and outcomes of patients with lower-risk myelodysplastic syndromes in the CONNECT ® Myeloid Disease Registry. </a:t>
            </a:r>
            <a:r>
              <a:rPr lang="en-US" sz="1200" dirty="0" err="1">
                <a:effectLst/>
                <a:latin typeface="ArialMT"/>
              </a:rPr>
              <a:t>Komrokji</a:t>
            </a:r>
            <a:r>
              <a:rPr lang="en-US" sz="1200" dirty="0">
                <a:effectLst/>
                <a:latin typeface="ArialMT"/>
              </a:rPr>
              <a:t> RS, George TI, </a:t>
            </a:r>
            <a:r>
              <a:rPr lang="en-US" sz="1200" dirty="0" err="1">
                <a:effectLst/>
                <a:latin typeface="ArialMT"/>
              </a:rPr>
              <a:t>Erba</a:t>
            </a:r>
            <a:r>
              <a:rPr lang="en-US" sz="1200" dirty="0">
                <a:effectLst/>
                <a:latin typeface="ArialMT"/>
              </a:rPr>
              <a:t> HP, Scott BL, </a:t>
            </a:r>
            <a:r>
              <a:rPr lang="en-US" sz="1200" dirty="0" err="1">
                <a:effectLst/>
                <a:latin typeface="ArialMT"/>
              </a:rPr>
              <a:t>Grinblatt</a:t>
            </a:r>
            <a:r>
              <a:rPr lang="en-US" sz="1200" dirty="0">
                <a:effectLst/>
                <a:latin typeface="ArialMT"/>
              </a:rPr>
              <a:t> DL, </a:t>
            </a:r>
            <a:r>
              <a:rPr lang="en-US" sz="1200" dirty="0" err="1">
                <a:effectLst/>
                <a:latin typeface="ArialMT"/>
              </a:rPr>
              <a:t>Maciejewski</a:t>
            </a:r>
            <a:r>
              <a:rPr lang="en-US" sz="1200" dirty="0">
                <a:effectLst/>
                <a:latin typeface="ArialMT"/>
              </a:rPr>
              <a:t> JP, </a:t>
            </a:r>
            <a:r>
              <a:rPr lang="en-US" sz="1200" dirty="0" err="1">
                <a:effectLst/>
                <a:latin typeface="ArialMT"/>
              </a:rPr>
              <a:t>Roboz</a:t>
            </a:r>
            <a:r>
              <a:rPr lang="en-US" sz="1200" dirty="0">
                <a:effectLst/>
                <a:latin typeface="ArialMT"/>
              </a:rPr>
              <a:t> GJ, Savona MR, Garcia-</a:t>
            </a:r>
            <a:r>
              <a:rPr lang="en-US" sz="1200" dirty="0" err="1">
                <a:effectLst/>
                <a:latin typeface="ArialMT"/>
              </a:rPr>
              <a:t>Manero</a:t>
            </a:r>
            <a:r>
              <a:rPr lang="en-US" sz="1200" dirty="0">
                <a:effectLst/>
                <a:latin typeface="ArialMT"/>
              </a:rPr>
              <a:t> G, </a:t>
            </a:r>
            <a:r>
              <a:rPr lang="en-US" sz="1200" dirty="0" err="1">
                <a:effectLst/>
                <a:latin typeface="ArialMT"/>
              </a:rPr>
              <a:t>DeGutis</a:t>
            </a:r>
            <a:r>
              <a:rPr lang="en-US" sz="1200" dirty="0">
                <a:effectLst/>
                <a:latin typeface="ArialMT"/>
              </a:rPr>
              <a:t> IS, Kiselev P, Yu E, </a:t>
            </a:r>
            <a:r>
              <a:rPr lang="en-US" sz="1200" dirty="0" err="1">
                <a:effectLst/>
                <a:latin typeface="ArialMT"/>
              </a:rPr>
              <a:t>Makinde</a:t>
            </a:r>
            <a:r>
              <a:rPr lang="en-US" sz="1200" dirty="0">
                <a:effectLst/>
                <a:latin typeface="ArialMT"/>
              </a:rPr>
              <a:t> AY, </a:t>
            </a:r>
            <a:r>
              <a:rPr lang="en-US" sz="1200" dirty="0" err="1">
                <a:effectLst/>
                <a:latin typeface="ArialMT"/>
              </a:rPr>
              <a:t>Sekeres</a:t>
            </a:r>
            <a:r>
              <a:rPr lang="en-US" sz="1200" dirty="0">
                <a:effectLst/>
                <a:latin typeface="ArialMT"/>
              </a:rPr>
              <a:t> MA. </a:t>
            </a:r>
            <a:r>
              <a:rPr lang="en-US" sz="1200" i="1" dirty="0">
                <a:effectLst/>
                <a:latin typeface="Arial" panose="020B0604020202020204" pitchFamily="34" charset="0"/>
              </a:rPr>
              <a:t>Blood. </a:t>
            </a:r>
            <a:r>
              <a:rPr lang="en-US" sz="1200" dirty="0">
                <a:effectLst/>
                <a:latin typeface="ArialMT"/>
              </a:rPr>
              <a:t>2021;138(suppl 1):3686. </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F2E4953F-501C-498F-811F-52E153962CB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817393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Park S, Hamel J-F, Toma A, et al. </a:t>
            </a:r>
            <a:r>
              <a:rPr lang="en-US" b="0" i="0" dirty="0">
                <a:solidFill>
                  <a:srgbClr val="212121"/>
                </a:solidFill>
                <a:effectLst/>
                <a:latin typeface="Merriweather" panose="00000500000000000000" pitchFamily="2" charset="0"/>
              </a:rPr>
              <a:t>Outcome of lower-risk patients with myelodysplastic syndromes without 5q deletion after failure of erythropoiesis-stimulating agents. </a:t>
            </a:r>
            <a:r>
              <a:rPr lang="en-US" sz="1200" i="1" dirty="0"/>
              <a:t>J Clin Oncol. </a:t>
            </a:r>
            <a:r>
              <a:rPr lang="en-US" sz="1200" dirty="0"/>
              <a:t>2017;35(14):1591-1597.</a:t>
            </a:r>
          </a:p>
          <a:p>
            <a:endParaRPr lang="en-US" dirty="0"/>
          </a:p>
        </p:txBody>
      </p:sp>
      <p:sp>
        <p:nvSpPr>
          <p:cNvPr id="4" name="Slide Number Placeholder 3"/>
          <p:cNvSpPr>
            <a:spLocks noGrp="1"/>
          </p:cNvSpPr>
          <p:nvPr>
            <p:ph type="sldNum" sz="quarter" idx="5"/>
          </p:nvPr>
        </p:nvSpPr>
        <p:spPr/>
        <p:txBody>
          <a:bodyPr/>
          <a:lstStyle/>
          <a:p>
            <a:fld id="{346C45EA-94B1-CB43-BD15-6A8600409710}" type="slidenum">
              <a:rPr lang="en-US" smtClean="0"/>
              <a:t>17</a:t>
            </a:fld>
            <a:endParaRPr lang="en-US"/>
          </a:p>
        </p:txBody>
      </p:sp>
    </p:spTree>
    <p:extLst>
      <p:ext uri="{BB962C8B-B14F-4D97-AF65-F5344CB8AC3E}">
        <p14:creationId xmlns:p14="http://schemas.microsoft.com/office/powerpoint/2010/main" val="8390391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Volpe VO, Garcia-</a:t>
            </a:r>
            <a:r>
              <a:rPr lang="en-US" dirty="0" err="1"/>
              <a:t>Manero</a:t>
            </a:r>
            <a:r>
              <a:rPr lang="en-US" dirty="0"/>
              <a:t> G, </a:t>
            </a:r>
            <a:r>
              <a:rPr lang="en-US" dirty="0" err="1"/>
              <a:t>Komrokji</a:t>
            </a:r>
            <a:r>
              <a:rPr lang="en-US" dirty="0"/>
              <a:t> RS. SOHO state of the art updates and next questions: treatment of lower risk myelodysplastic syndromes. </a:t>
            </a:r>
            <a:r>
              <a:rPr lang="en-US" i="1" dirty="0"/>
              <a:t>Clin Lymphoma Myeloma Leuk. </a:t>
            </a:r>
            <a:r>
              <a:rPr lang="en-US" dirty="0"/>
              <a:t>2023;23(3):168-177.</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060C04-BB6E-4AEC-8D5E-1B44D187245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38990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ltLang="en-US" sz="1200" dirty="0">
                <a:latin typeface="Calibri" panose="020F0502020204030204" pitchFamily="34" charset="0"/>
                <a:cs typeface="Calibri" panose="020F0502020204030204" pitchFamily="34" charset="0"/>
              </a:rPr>
              <a:t>Fenaux P, Kiladjian JJ, Platzbecker U. </a:t>
            </a:r>
            <a:r>
              <a:rPr lang="en-US" b="0" i="0" dirty="0" err="1">
                <a:solidFill>
                  <a:srgbClr val="2E2E2E"/>
                </a:solidFill>
                <a:effectLst/>
                <a:latin typeface="ElsevierGulliver"/>
              </a:rPr>
              <a:t>Luspatercept</a:t>
            </a:r>
            <a:r>
              <a:rPr lang="en-US" b="0" i="0" dirty="0">
                <a:solidFill>
                  <a:srgbClr val="2E2E2E"/>
                </a:solidFill>
                <a:effectLst/>
                <a:latin typeface="ElsevierGulliver"/>
              </a:rPr>
              <a:t> for the treatment of anemia in myelodysplastic syndromes and primary myelofibrosis.</a:t>
            </a:r>
            <a:r>
              <a:rPr lang="nl-NL" altLang="en-US" sz="1200" dirty="0">
                <a:latin typeface="Calibri" panose="020F0502020204030204" pitchFamily="34" charset="0"/>
                <a:cs typeface="Calibri" panose="020F0502020204030204" pitchFamily="34" charset="0"/>
              </a:rPr>
              <a:t> </a:t>
            </a:r>
            <a:r>
              <a:rPr lang="nl-NL" altLang="en-US" sz="1200" i="1" dirty="0">
                <a:latin typeface="Calibri" panose="020F0502020204030204" pitchFamily="34" charset="0"/>
                <a:cs typeface="Calibri" panose="020F0502020204030204" pitchFamily="34" charset="0"/>
              </a:rPr>
              <a:t>Blood</a:t>
            </a:r>
            <a:r>
              <a:rPr lang="nl-NL" altLang="en-US" sz="1200" dirty="0">
                <a:latin typeface="Calibri" panose="020F0502020204030204" pitchFamily="34" charset="0"/>
                <a:cs typeface="Calibri" panose="020F0502020204030204" pitchFamily="34" charset="0"/>
              </a:rPr>
              <a:t>. 2019;133(8):790-794.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Suragani</a:t>
            </a:r>
            <a:r>
              <a:rPr lang="en-US" dirty="0"/>
              <a:t> RNVS, Cadena SM, Cawley SM, et al. </a:t>
            </a:r>
            <a:r>
              <a:rPr lang="en-US" b="0" i="0" dirty="0">
                <a:solidFill>
                  <a:srgbClr val="222222"/>
                </a:solidFill>
                <a:effectLst/>
                <a:latin typeface="Harding"/>
              </a:rPr>
              <a:t>Transforming growth factor-β superfamily ligand trap ACE-536 corrects anemia by promoting late-stage erythropoiesis.</a:t>
            </a:r>
          </a:p>
          <a:p>
            <a:r>
              <a:rPr lang="en-US" i="1" dirty="0"/>
              <a:t>Nat Med. </a:t>
            </a:r>
            <a:r>
              <a:rPr lang="en-US" dirty="0"/>
              <a:t>2014;20:408-414.</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Platzbecker</a:t>
            </a:r>
            <a:r>
              <a:rPr lang="en-US" dirty="0"/>
              <a:t> U, </a:t>
            </a:r>
            <a:r>
              <a:rPr lang="en-US" dirty="0" err="1"/>
              <a:t>Germing</a:t>
            </a:r>
            <a:r>
              <a:rPr lang="en-US" dirty="0"/>
              <a:t> U</a:t>
            </a:r>
            <a:r>
              <a:rPr lang="en-US" u="none" dirty="0">
                <a:solidFill>
                  <a:schemeClr val="tx1"/>
                </a:solidFill>
              </a:rPr>
              <a:t>, </a:t>
            </a:r>
            <a:r>
              <a:rPr lang="en-US" b="0" i="0" u="none" strike="noStrike" dirty="0" err="1">
                <a:solidFill>
                  <a:schemeClr val="tx1"/>
                </a:solidFill>
                <a:effectLst/>
                <a:latin typeface="Source Sans Pro" panose="020B0503030403020204" pitchFamily="34" charset="0"/>
              </a:rPr>
              <a:t>G</a:t>
            </a:r>
            <a:r>
              <a:rPr lang="en-US" b="0" i="0" dirty="0" err="1">
                <a:solidFill>
                  <a:srgbClr val="040C28"/>
                </a:solidFill>
                <a:effectLst/>
                <a:latin typeface="Google Sans"/>
              </a:rPr>
              <a:t>ö</a:t>
            </a:r>
            <a:r>
              <a:rPr lang="en-US" b="0" i="0" u="none" strike="noStrike" dirty="0" err="1">
                <a:solidFill>
                  <a:schemeClr val="tx1"/>
                </a:solidFill>
                <a:effectLst/>
                <a:latin typeface="Source Sans Pro" panose="020B0503030403020204" pitchFamily="34" charset="0"/>
              </a:rPr>
              <a:t>tze</a:t>
            </a:r>
            <a:r>
              <a:rPr lang="en-US" dirty="0" err="1"/>
              <a:t>KS</a:t>
            </a:r>
            <a:r>
              <a:rPr lang="en-US" dirty="0"/>
              <a:t>, et al. </a:t>
            </a:r>
            <a:r>
              <a:rPr lang="en-US" b="0" i="0" dirty="0" err="1">
                <a:solidFill>
                  <a:srgbClr val="FFFFFF"/>
                </a:solidFill>
                <a:effectLst/>
                <a:latin typeface="Source Sans Pro" panose="020B0503030403020204" pitchFamily="34" charset="0"/>
              </a:rPr>
              <a:t>Luspatercept</a:t>
            </a:r>
            <a:r>
              <a:rPr lang="en-US" b="0" i="0" dirty="0">
                <a:solidFill>
                  <a:srgbClr val="FFFFFF"/>
                </a:solidFill>
                <a:effectLst/>
                <a:latin typeface="Source Sans Pro" panose="020B0503030403020204" pitchFamily="34" charset="0"/>
              </a:rPr>
              <a:t> for the treatment of </a:t>
            </a:r>
            <a:r>
              <a:rPr lang="en-US" b="0" i="0" dirty="0" err="1">
                <a:solidFill>
                  <a:srgbClr val="FFFFFF"/>
                </a:solidFill>
                <a:effectLst/>
                <a:latin typeface="Source Sans Pro" panose="020B0503030403020204" pitchFamily="34" charset="0"/>
              </a:rPr>
              <a:t>anaemia</a:t>
            </a:r>
            <a:r>
              <a:rPr lang="en-US" b="0" i="0" dirty="0">
                <a:solidFill>
                  <a:srgbClr val="FFFFFF"/>
                </a:solidFill>
                <a:effectLst/>
                <a:latin typeface="Source Sans Pro" panose="020B0503030403020204" pitchFamily="34" charset="0"/>
              </a:rPr>
              <a:t> in patients with lower-risk myelodysplastic syndromes (PACE-MDS): a </a:t>
            </a:r>
            <a:r>
              <a:rPr lang="en-US" b="0" i="0" dirty="0" err="1">
                <a:solidFill>
                  <a:srgbClr val="FFFFFF"/>
                </a:solidFill>
                <a:effectLst/>
                <a:latin typeface="Source Sans Pro" panose="020B0503030403020204" pitchFamily="34" charset="0"/>
              </a:rPr>
              <a:t>multicentre</a:t>
            </a:r>
            <a:r>
              <a:rPr lang="en-US" b="0" i="0" dirty="0">
                <a:solidFill>
                  <a:srgbClr val="FFFFFF"/>
                </a:solidFill>
                <a:effectLst/>
                <a:latin typeface="Source Sans Pro" panose="020B0503030403020204" pitchFamily="34" charset="0"/>
              </a:rPr>
              <a:t>, open-label phase 2 dose-finding study with long-term extension study.</a:t>
            </a:r>
            <a:r>
              <a:rPr lang="en-US" dirty="0"/>
              <a:t> </a:t>
            </a:r>
            <a:r>
              <a:rPr lang="en-US" i="1" dirty="0"/>
              <a:t>Lancet Oncol. </a:t>
            </a:r>
            <a:r>
              <a:rPr lang="en-US" dirty="0"/>
              <a:t>2017;18(10):1338-1347. </a:t>
            </a:r>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CA3B4DF-526B-D344-B08E-39E8C85938CD}"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charset="0"/>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37151652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err="1">
                <a:solidFill>
                  <a:srgbClr val="000000"/>
                </a:solidFill>
                <a:effectLst/>
                <a:latin typeface="Calibri Light" panose="020F0302020204030204" pitchFamily="34" charset="0"/>
                <a:ea typeface="HGSMinchoE" panose="02020900000000000000" pitchFamily="18" charset="-128"/>
                <a:cs typeface="Times New Roman" panose="02020603050405020304" pitchFamily="18" charset="0"/>
              </a:rPr>
              <a:t>Fenaux</a:t>
            </a:r>
            <a:r>
              <a:rPr lang="en-US" sz="1800" dirty="0">
                <a:solidFill>
                  <a:srgbClr val="000000"/>
                </a:solidFill>
                <a:effectLst/>
                <a:latin typeface="Calibri Light" panose="020F0302020204030204" pitchFamily="34" charset="0"/>
                <a:ea typeface="HGSMinchoE" panose="02020900000000000000" pitchFamily="18" charset="-128"/>
                <a:cs typeface="Times New Roman" panose="02020603050405020304" pitchFamily="18" charset="0"/>
              </a:rPr>
              <a:t> P, </a:t>
            </a:r>
            <a:r>
              <a:rPr lang="en-US" sz="1800" dirty="0" err="1">
                <a:solidFill>
                  <a:srgbClr val="000000"/>
                </a:solidFill>
                <a:effectLst/>
                <a:latin typeface="Calibri Light" panose="020F0302020204030204" pitchFamily="34" charset="0"/>
                <a:ea typeface="HGSMinchoE" panose="02020900000000000000" pitchFamily="18" charset="-128"/>
                <a:cs typeface="Times New Roman" panose="02020603050405020304" pitchFamily="18" charset="0"/>
              </a:rPr>
              <a:t>Platzbecker</a:t>
            </a:r>
            <a:r>
              <a:rPr lang="en-US" sz="1800" dirty="0">
                <a:solidFill>
                  <a:srgbClr val="000000"/>
                </a:solidFill>
                <a:effectLst/>
                <a:latin typeface="Calibri Light" panose="020F0302020204030204" pitchFamily="34" charset="0"/>
                <a:ea typeface="HGSMinchoE" panose="02020900000000000000" pitchFamily="18" charset="-128"/>
                <a:cs typeface="Times New Roman" panose="02020603050405020304" pitchFamily="18" charset="0"/>
              </a:rPr>
              <a:t> U, Mufti GJ, et al. </a:t>
            </a:r>
            <a:r>
              <a:rPr lang="en-US" sz="1800" dirty="0" err="1">
                <a:solidFill>
                  <a:srgbClr val="000000"/>
                </a:solidFill>
                <a:effectLst/>
                <a:latin typeface="Calibri Light" panose="020F0302020204030204" pitchFamily="34" charset="0"/>
                <a:ea typeface="HGSMinchoE" panose="02020900000000000000" pitchFamily="18" charset="-128"/>
                <a:cs typeface="Times New Roman" panose="02020603050405020304" pitchFamily="18" charset="0"/>
              </a:rPr>
              <a:t>Luspatercept</a:t>
            </a:r>
            <a:r>
              <a:rPr lang="en-US" sz="1800" dirty="0">
                <a:solidFill>
                  <a:srgbClr val="000000"/>
                </a:solidFill>
                <a:effectLst/>
                <a:latin typeface="Calibri Light" panose="020F0302020204030204" pitchFamily="34" charset="0"/>
                <a:ea typeface="HGSMinchoE" panose="02020900000000000000" pitchFamily="18" charset="-128"/>
                <a:cs typeface="Times New Roman" panose="02020603050405020304" pitchFamily="18" charset="0"/>
              </a:rPr>
              <a:t> in patients with lower-risk myelodysplastic syndromes. </a:t>
            </a:r>
            <a:r>
              <a:rPr lang="en-US" sz="1800" i="1" dirty="0">
                <a:solidFill>
                  <a:srgbClr val="000000"/>
                </a:solidFill>
                <a:effectLst/>
                <a:latin typeface="Calibri Light" panose="020F0302020204030204" pitchFamily="34" charset="0"/>
                <a:ea typeface="HGSMinchoE" panose="02020900000000000000" pitchFamily="18" charset="-128"/>
                <a:cs typeface="Times New Roman" panose="02020603050405020304" pitchFamily="18" charset="0"/>
              </a:rPr>
              <a:t>N </a:t>
            </a:r>
            <a:r>
              <a:rPr lang="en-US" sz="1800" i="1" dirty="0" err="1">
                <a:solidFill>
                  <a:srgbClr val="000000"/>
                </a:solidFill>
                <a:effectLst/>
                <a:latin typeface="Calibri Light" panose="020F0302020204030204" pitchFamily="34" charset="0"/>
                <a:ea typeface="HGSMinchoE" panose="02020900000000000000" pitchFamily="18" charset="-128"/>
                <a:cs typeface="Times New Roman" panose="02020603050405020304" pitchFamily="18" charset="0"/>
              </a:rPr>
              <a:t>Engl</a:t>
            </a:r>
            <a:r>
              <a:rPr lang="en-US" sz="1800" i="1" dirty="0">
                <a:solidFill>
                  <a:srgbClr val="000000"/>
                </a:solidFill>
                <a:effectLst/>
                <a:latin typeface="Calibri Light" panose="020F0302020204030204" pitchFamily="34" charset="0"/>
                <a:ea typeface="HGSMinchoE" panose="02020900000000000000" pitchFamily="18" charset="-128"/>
                <a:cs typeface="Times New Roman" panose="02020603050405020304" pitchFamily="18" charset="0"/>
              </a:rPr>
              <a:t> J Med. </a:t>
            </a:r>
            <a:r>
              <a:rPr lang="en-US" sz="1800" dirty="0">
                <a:solidFill>
                  <a:srgbClr val="000000"/>
                </a:solidFill>
                <a:effectLst/>
                <a:latin typeface="Calibri Light" panose="020F0302020204030204" pitchFamily="34" charset="0"/>
                <a:ea typeface="HGSMinchoE" panose="02020900000000000000" pitchFamily="18" charset="-128"/>
                <a:cs typeface="Times New Roman" panose="02020603050405020304" pitchFamily="18" charset="0"/>
              </a:rPr>
              <a:t>2020;382(2):140-151. </a:t>
            </a:r>
            <a:endParaRPr lang="en-US" sz="1800" dirty="0">
              <a:effectLst/>
              <a:latin typeface="Gotham-Book"/>
              <a:ea typeface="HGSMinchoE" panose="02020900000000000000" pitchFamily="18" charset="-128"/>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346C45EA-94B1-CB43-BD15-6A8600409710}" type="slidenum">
              <a:rPr lang="en-US" smtClean="0"/>
              <a:t>21</a:t>
            </a:fld>
            <a:endParaRPr lang="en-US"/>
          </a:p>
        </p:txBody>
      </p:sp>
    </p:spTree>
    <p:extLst>
      <p:ext uri="{BB962C8B-B14F-4D97-AF65-F5344CB8AC3E}">
        <p14:creationId xmlns:p14="http://schemas.microsoft.com/office/powerpoint/2010/main" val="16210805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1266"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en-US">
              <a:latin typeface="Calibri" charset="0"/>
              <a:ea typeface="ＭＳ Ｐゴシック" charset="0"/>
              <a:cs typeface="ＭＳ Ｐゴシック" charset="0"/>
            </a:endParaRPr>
          </a:p>
        </p:txBody>
      </p:sp>
      <p:sp>
        <p:nvSpPr>
          <p:cNvPr id="11267"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EB5F856-7C31-C34B-A83D-F197DABE6AD6}" type="slidenum">
              <a:rPr lang="en-US" sz="1200">
                <a:latin typeface="Calibri" charset="0"/>
              </a:rPr>
              <a:pPr eaLnBrk="1" hangingPunct="1"/>
              <a:t>3</a:t>
            </a:fld>
            <a:endParaRPr lang="en-US" sz="1200">
              <a:latin typeface="Calibri"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err="1">
                <a:solidFill>
                  <a:srgbClr val="000000"/>
                </a:solidFill>
                <a:effectLst/>
                <a:latin typeface="Calibri Light" panose="020F0302020204030204" pitchFamily="34" charset="0"/>
                <a:ea typeface="HGSMinchoE" panose="02020900000000000000" pitchFamily="18" charset="-128"/>
                <a:cs typeface="Times New Roman" panose="02020603050405020304" pitchFamily="18" charset="0"/>
              </a:rPr>
              <a:t>Fenaux</a:t>
            </a:r>
            <a:r>
              <a:rPr lang="en-US" sz="1800" dirty="0">
                <a:solidFill>
                  <a:srgbClr val="000000"/>
                </a:solidFill>
                <a:effectLst/>
                <a:latin typeface="Calibri Light" panose="020F0302020204030204" pitchFamily="34" charset="0"/>
                <a:ea typeface="HGSMinchoE" panose="02020900000000000000" pitchFamily="18" charset="-128"/>
                <a:cs typeface="Times New Roman" panose="02020603050405020304" pitchFamily="18" charset="0"/>
              </a:rPr>
              <a:t> P, </a:t>
            </a:r>
            <a:r>
              <a:rPr lang="en-US" sz="1800" dirty="0" err="1">
                <a:solidFill>
                  <a:srgbClr val="000000"/>
                </a:solidFill>
                <a:effectLst/>
                <a:latin typeface="Calibri Light" panose="020F0302020204030204" pitchFamily="34" charset="0"/>
                <a:ea typeface="HGSMinchoE" panose="02020900000000000000" pitchFamily="18" charset="-128"/>
                <a:cs typeface="Times New Roman" panose="02020603050405020304" pitchFamily="18" charset="0"/>
              </a:rPr>
              <a:t>Platzbecker</a:t>
            </a:r>
            <a:r>
              <a:rPr lang="en-US" sz="1800" dirty="0">
                <a:solidFill>
                  <a:srgbClr val="000000"/>
                </a:solidFill>
                <a:effectLst/>
                <a:latin typeface="Calibri Light" panose="020F0302020204030204" pitchFamily="34" charset="0"/>
                <a:ea typeface="HGSMinchoE" panose="02020900000000000000" pitchFamily="18" charset="-128"/>
                <a:cs typeface="Times New Roman" panose="02020603050405020304" pitchFamily="18" charset="0"/>
              </a:rPr>
              <a:t> U, Mufti GJ, et al. </a:t>
            </a:r>
            <a:r>
              <a:rPr lang="en-US" sz="1800" dirty="0" err="1">
                <a:solidFill>
                  <a:srgbClr val="000000"/>
                </a:solidFill>
                <a:effectLst/>
                <a:latin typeface="Calibri Light" panose="020F0302020204030204" pitchFamily="34" charset="0"/>
                <a:ea typeface="HGSMinchoE" panose="02020900000000000000" pitchFamily="18" charset="-128"/>
                <a:cs typeface="Times New Roman" panose="02020603050405020304" pitchFamily="18" charset="0"/>
              </a:rPr>
              <a:t>Luspatercept</a:t>
            </a:r>
            <a:r>
              <a:rPr lang="en-US" sz="1800" dirty="0">
                <a:solidFill>
                  <a:srgbClr val="000000"/>
                </a:solidFill>
                <a:effectLst/>
                <a:latin typeface="Calibri Light" panose="020F0302020204030204" pitchFamily="34" charset="0"/>
                <a:ea typeface="HGSMinchoE" panose="02020900000000000000" pitchFamily="18" charset="-128"/>
                <a:cs typeface="Times New Roman" panose="02020603050405020304" pitchFamily="18" charset="0"/>
              </a:rPr>
              <a:t> in patients with lower-risk myelodysplastic syndromes. </a:t>
            </a:r>
            <a:r>
              <a:rPr lang="en-US" sz="1800" i="1" dirty="0">
                <a:solidFill>
                  <a:srgbClr val="000000"/>
                </a:solidFill>
                <a:effectLst/>
                <a:latin typeface="Calibri Light" panose="020F0302020204030204" pitchFamily="34" charset="0"/>
                <a:ea typeface="HGSMinchoE" panose="02020900000000000000" pitchFamily="18" charset="-128"/>
                <a:cs typeface="Times New Roman" panose="02020603050405020304" pitchFamily="18" charset="0"/>
              </a:rPr>
              <a:t>N </a:t>
            </a:r>
            <a:r>
              <a:rPr lang="en-US" sz="1800" i="1" dirty="0" err="1">
                <a:solidFill>
                  <a:srgbClr val="000000"/>
                </a:solidFill>
                <a:effectLst/>
                <a:latin typeface="Calibri Light" panose="020F0302020204030204" pitchFamily="34" charset="0"/>
                <a:ea typeface="HGSMinchoE" panose="02020900000000000000" pitchFamily="18" charset="-128"/>
                <a:cs typeface="Times New Roman" panose="02020603050405020304" pitchFamily="18" charset="0"/>
              </a:rPr>
              <a:t>Engl</a:t>
            </a:r>
            <a:r>
              <a:rPr lang="en-US" sz="1800" i="1" dirty="0">
                <a:solidFill>
                  <a:srgbClr val="000000"/>
                </a:solidFill>
                <a:effectLst/>
                <a:latin typeface="Calibri Light" panose="020F0302020204030204" pitchFamily="34" charset="0"/>
                <a:ea typeface="HGSMinchoE" panose="02020900000000000000" pitchFamily="18" charset="-128"/>
                <a:cs typeface="Times New Roman" panose="02020603050405020304" pitchFamily="18" charset="0"/>
              </a:rPr>
              <a:t> J Med. </a:t>
            </a:r>
            <a:r>
              <a:rPr lang="en-US" sz="1800" dirty="0">
                <a:solidFill>
                  <a:srgbClr val="000000"/>
                </a:solidFill>
                <a:effectLst/>
                <a:latin typeface="Calibri Light" panose="020F0302020204030204" pitchFamily="34" charset="0"/>
                <a:ea typeface="HGSMinchoE" panose="02020900000000000000" pitchFamily="18" charset="-128"/>
                <a:cs typeface="Times New Roman" panose="02020603050405020304" pitchFamily="18" charset="0"/>
              </a:rPr>
              <a:t>2020;382(2):140-151. </a:t>
            </a:r>
            <a:endParaRPr lang="en-US" sz="1800" dirty="0">
              <a:effectLst/>
              <a:latin typeface="Gotham-Book"/>
              <a:ea typeface="HGSMinchoE" panose="02020900000000000000" pitchFamily="18" charset="-128"/>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346C45EA-94B1-CB43-BD15-6A8600409710}" type="slidenum">
              <a:rPr lang="en-US" smtClean="0"/>
              <a:t>22</a:t>
            </a:fld>
            <a:endParaRPr lang="en-US"/>
          </a:p>
        </p:txBody>
      </p:sp>
    </p:spTree>
    <p:extLst>
      <p:ext uri="{BB962C8B-B14F-4D97-AF65-F5344CB8AC3E}">
        <p14:creationId xmlns:p14="http://schemas.microsoft.com/office/powerpoint/2010/main" val="14650895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err="1">
                <a:solidFill>
                  <a:srgbClr val="000000"/>
                </a:solidFill>
                <a:effectLst/>
                <a:latin typeface="Calibri Light" panose="020F0302020204030204" pitchFamily="34" charset="0"/>
                <a:ea typeface="HGSMinchoE" panose="02020900000000000000" pitchFamily="18" charset="-128"/>
                <a:cs typeface="Times New Roman" panose="02020603050405020304" pitchFamily="18" charset="0"/>
              </a:rPr>
              <a:t>Fenaux</a:t>
            </a:r>
            <a:r>
              <a:rPr lang="en-US" sz="1800" dirty="0">
                <a:solidFill>
                  <a:srgbClr val="000000"/>
                </a:solidFill>
                <a:effectLst/>
                <a:latin typeface="Calibri Light" panose="020F0302020204030204" pitchFamily="34" charset="0"/>
                <a:ea typeface="HGSMinchoE" panose="02020900000000000000" pitchFamily="18" charset="-128"/>
                <a:cs typeface="Times New Roman" panose="02020603050405020304" pitchFamily="18" charset="0"/>
              </a:rPr>
              <a:t> P, </a:t>
            </a:r>
            <a:r>
              <a:rPr lang="en-US" sz="1800" dirty="0" err="1">
                <a:solidFill>
                  <a:srgbClr val="000000"/>
                </a:solidFill>
                <a:effectLst/>
                <a:latin typeface="Calibri Light" panose="020F0302020204030204" pitchFamily="34" charset="0"/>
                <a:ea typeface="HGSMinchoE" panose="02020900000000000000" pitchFamily="18" charset="-128"/>
                <a:cs typeface="Times New Roman" panose="02020603050405020304" pitchFamily="18" charset="0"/>
              </a:rPr>
              <a:t>Platzbecker</a:t>
            </a:r>
            <a:r>
              <a:rPr lang="en-US" sz="1800" dirty="0">
                <a:solidFill>
                  <a:srgbClr val="000000"/>
                </a:solidFill>
                <a:effectLst/>
                <a:latin typeface="Calibri Light" panose="020F0302020204030204" pitchFamily="34" charset="0"/>
                <a:ea typeface="HGSMinchoE" panose="02020900000000000000" pitchFamily="18" charset="-128"/>
                <a:cs typeface="Times New Roman" panose="02020603050405020304" pitchFamily="18" charset="0"/>
              </a:rPr>
              <a:t> U, Mufti GJ, et al. </a:t>
            </a:r>
            <a:r>
              <a:rPr lang="en-US" sz="1800" dirty="0" err="1">
                <a:solidFill>
                  <a:srgbClr val="000000"/>
                </a:solidFill>
                <a:effectLst/>
                <a:latin typeface="Calibri Light" panose="020F0302020204030204" pitchFamily="34" charset="0"/>
                <a:ea typeface="HGSMinchoE" panose="02020900000000000000" pitchFamily="18" charset="-128"/>
                <a:cs typeface="Times New Roman" panose="02020603050405020304" pitchFamily="18" charset="0"/>
              </a:rPr>
              <a:t>Luspatercept</a:t>
            </a:r>
            <a:r>
              <a:rPr lang="en-US" sz="1800" dirty="0">
                <a:solidFill>
                  <a:srgbClr val="000000"/>
                </a:solidFill>
                <a:effectLst/>
                <a:latin typeface="Calibri Light" panose="020F0302020204030204" pitchFamily="34" charset="0"/>
                <a:ea typeface="HGSMinchoE" panose="02020900000000000000" pitchFamily="18" charset="-128"/>
                <a:cs typeface="Times New Roman" panose="02020603050405020304" pitchFamily="18" charset="0"/>
              </a:rPr>
              <a:t> in patients with lower-risk myelodysplastic syndromes. </a:t>
            </a:r>
            <a:r>
              <a:rPr lang="en-US" sz="1800" i="1" dirty="0">
                <a:solidFill>
                  <a:srgbClr val="000000"/>
                </a:solidFill>
                <a:effectLst/>
                <a:latin typeface="Calibri Light" panose="020F0302020204030204" pitchFamily="34" charset="0"/>
                <a:ea typeface="HGSMinchoE" panose="02020900000000000000" pitchFamily="18" charset="-128"/>
                <a:cs typeface="Times New Roman" panose="02020603050405020304" pitchFamily="18" charset="0"/>
              </a:rPr>
              <a:t>N </a:t>
            </a:r>
            <a:r>
              <a:rPr lang="en-US" sz="1800" i="1" dirty="0" err="1">
                <a:solidFill>
                  <a:srgbClr val="000000"/>
                </a:solidFill>
                <a:effectLst/>
                <a:latin typeface="Calibri Light" panose="020F0302020204030204" pitchFamily="34" charset="0"/>
                <a:ea typeface="HGSMinchoE" panose="02020900000000000000" pitchFamily="18" charset="-128"/>
                <a:cs typeface="Times New Roman" panose="02020603050405020304" pitchFamily="18" charset="0"/>
              </a:rPr>
              <a:t>Engl</a:t>
            </a:r>
            <a:r>
              <a:rPr lang="en-US" sz="1800" i="1" dirty="0">
                <a:solidFill>
                  <a:srgbClr val="000000"/>
                </a:solidFill>
                <a:effectLst/>
                <a:latin typeface="Calibri Light" panose="020F0302020204030204" pitchFamily="34" charset="0"/>
                <a:ea typeface="HGSMinchoE" panose="02020900000000000000" pitchFamily="18" charset="-128"/>
                <a:cs typeface="Times New Roman" panose="02020603050405020304" pitchFamily="18" charset="0"/>
              </a:rPr>
              <a:t> J Med. </a:t>
            </a:r>
            <a:r>
              <a:rPr lang="en-US" sz="1800" dirty="0">
                <a:solidFill>
                  <a:srgbClr val="000000"/>
                </a:solidFill>
                <a:effectLst/>
                <a:latin typeface="Calibri Light" panose="020F0302020204030204" pitchFamily="34" charset="0"/>
                <a:ea typeface="HGSMinchoE" panose="02020900000000000000" pitchFamily="18" charset="-128"/>
                <a:cs typeface="Times New Roman" panose="02020603050405020304" pitchFamily="18" charset="0"/>
              </a:rPr>
              <a:t>2020;382(2):140-151. </a:t>
            </a:r>
            <a:endParaRPr lang="en-US" sz="1800" dirty="0">
              <a:effectLst/>
              <a:latin typeface="Gotham-Book"/>
              <a:ea typeface="HGSMinchoE" panose="02020900000000000000" pitchFamily="18" charset="-128"/>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346C45EA-94B1-CB43-BD15-6A8600409710}" type="slidenum">
              <a:rPr lang="en-US" smtClean="0"/>
              <a:t>23</a:t>
            </a:fld>
            <a:endParaRPr lang="en-US"/>
          </a:p>
        </p:txBody>
      </p:sp>
    </p:spTree>
    <p:extLst>
      <p:ext uri="{BB962C8B-B14F-4D97-AF65-F5344CB8AC3E}">
        <p14:creationId xmlns:p14="http://schemas.microsoft.com/office/powerpoint/2010/main" val="31796739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Reblozyl</a:t>
            </a:r>
            <a:r>
              <a:rPr lang="en-US" dirty="0"/>
              <a:t> (</a:t>
            </a:r>
            <a:r>
              <a:rPr lang="en-US" dirty="0" err="1"/>
              <a:t>luspatercept-aamt</a:t>
            </a:r>
            <a:r>
              <a:rPr lang="en-US" dirty="0"/>
              <a:t>). Prescribing information. Bristol Myers Squibb; 2022. Accessed May 8, 2023. https://packageinserts.bms.com/pi/pi_reblozyl.pdf.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Bristol Myers Squibb. </a:t>
            </a:r>
            <a:r>
              <a:rPr lang="en-US" b="0" i="0" dirty="0">
                <a:solidFill>
                  <a:srgbClr val="595454"/>
                </a:solidFill>
                <a:effectLst/>
                <a:latin typeface="BMS Humanity Regular"/>
              </a:rPr>
              <a:t>U.S. Food and Drug Administration (FDA) Approves </a:t>
            </a:r>
            <a:r>
              <a:rPr lang="en-US" b="0" i="0" dirty="0" err="1">
                <a:solidFill>
                  <a:srgbClr val="595454"/>
                </a:solidFill>
                <a:effectLst/>
                <a:latin typeface="BMS Humanity Regular"/>
              </a:rPr>
              <a:t>Reblozyl</a:t>
            </a:r>
            <a:r>
              <a:rPr lang="en-US" b="0" i="0" dirty="0">
                <a:solidFill>
                  <a:srgbClr val="595454"/>
                </a:solidFill>
                <a:effectLst/>
                <a:latin typeface="BMS Humanity Regular"/>
              </a:rPr>
              <a:t>® (</a:t>
            </a:r>
            <a:r>
              <a:rPr lang="en-US" b="0" i="0" dirty="0" err="1">
                <a:solidFill>
                  <a:srgbClr val="595454"/>
                </a:solidFill>
                <a:effectLst/>
                <a:latin typeface="BMS Humanity Regular"/>
              </a:rPr>
              <a:t>luspatercept-aamt</a:t>
            </a:r>
            <a:r>
              <a:rPr lang="en-US" b="0" i="0" dirty="0">
                <a:solidFill>
                  <a:srgbClr val="595454"/>
                </a:solidFill>
                <a:effectLst/>
                <a:latin typeface="BMS Humanity Regular"/>
              </a:rPr>
              <a:t>), the First and Only Erythroid Maturation Agent, to Treat Anemia in Adults with Lower-Risk Myelodysplastic Syndromes (MDS). news.bms.com. April 3, 2020. Accessed May 8, 2023. </a:t>
            </a:r>
            <a:r>
              <a:rPr lang="en-US" dirty="0"/>
              <a:t>https://news.bms.com/news/corporate-financial/2020/US-Food-and-Drug-Administration-FDA-Approves-Reblozyl-luspatercept-aamt-the-First-and-Only-Erythroid-Maturation-Agent-to-Treat-Anemia-in-Adults-with-Lower-Risk-Myelodysplastic-Syndromes-MDS/default.aspx.</a:t>
            </a:r>
          </a:p>
          <a:p>
            <a:endParaRPr lang="en-US" dirty="0"/>
          </a:p>
        </p:txBody>
      </p:sp>
      <p:sp>
        <p:nvSpPr>
          <p:cNvPr id="4" name="Slide Number Placeholder 3"/>
          <p:cNvSpPr>
            <a:spLocks noGrp="1"/>
          </p:cNvSpPr>
          <p:nvPr>
            <p:ph type="sldNum" sz="quarter" idx="5"/>
          </p:nvPr>
        </p:nvSpPr>
        <p:spPr/>
        <p:txBody>
          <a:bodyPr/>
          <a:lstStyle/>
          <a:p>
            <a:fld id="{346C45EA-94B1-CB43-BD15-6A8600409710}" type="slidenum">
              <a:rPr lang="en-US" smtClean="0"/>
              <a:t>24</a:t>
            </a:fld>
            <a:endParaRPr lang="en-US"/>
          </a:p>
        </p:txBody>
      </p:sp>
    </p:spTree>
    <p:extLst>
      <p:ext uri="{BB962C8B-B14F-4D97-AF65-F5344CB8AC3E}">
        <p14:creationId xmlns:p14="http://schemas.microsoft.com/office/powerpoint/2010/main" val="22130615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solidFill>
                  <a:schemeClr val="bg1"/>
                </a:solidFill>
                <a:latin typeface="Calibri" panose="020F0502020204030204" pitchFamily="34" charset="0"/>
                <a:cs typeface="Calibri" panose="020F0502020204030204" pitchFamily="34" charset="0"/>
              </a:rPr>
              <a:t>Fenaux</a:t>
            </a:r>
            <a:r>
              <a:rPr lang="en-US" sz="1200" dirty="0">
                <a:solidFill>
                  <a:schemeClr val="bg1"/>
                </a:solidFill>
                <a:latin typeface="Calibri" panose="020F0502020204030204" pitchFamily="34" charset="0"/>
                <a:cs typeface="Calibri" panose="020F0502020204030204" pitchFamily="34" charset="0"/>
              </a:rPr>
              <a:t> P, Santini V, </a:t>
            </a:r>
            <a:r>
              <a:rPr lang="en-US" sz="1200" dirty="0" err="1">
                <a:solidFill>
                  <a:schemeClr val="bg1"/>
                </a:solidFill>
                <a:latin typeface="Calibri" panose="020F0502020204030204" pitchFamily="34" charset="0"/>
                <a:cs typeface="Calibri" panose="020F0502020204030204" pitchFamily="34" charset="0"/>
              </a:rPr>
              <a:t>Komrokji</a:t>
            </a:r>
            <a:r>
              <a:rPr lang="en-US" sz="1200" dirty="0">
                <a:solidFill>
                  <a:schemeClr val="bg1"/>
                </a:solidFill>
                <a:latin typeface="Calibri" panose="020F0502020204030204" pitchFamily="34" charset="0"/>
                <a:cs typeface="Calibri" panose="020F0502020204030204" pitchFamily="34" charset="0"/>
              </a:rPr>
              <a:t> RS, et al. </a:t>
            </a:r>
            <a:r>
              <a:rPr lang="en-US" b="0" i="0" dirty="0">
                <a:solidFill>
                  <a:srgbClr val="000000"/>
                </a:solidFill>
                <a:effectLst/>
                <a:latin typeface="arial" panose="020B0604020202020204" pitchFamily="34" charset="0"/>
              </a:rPr>
              <a:t>Long-term utilization and benefit of </a:t>
            </a:r>
            <a:r>
              <a:rPr lang="en-US" b="0" i="0" dirty="0" err="1">
                <a:solidFill>
                  <a:srgbClr val="000000"/>
                </a:solidFill>
                <a:effectLst/>
                <a:latin typeface="arial" panose="020B0604020202020204" pitchFamily="34" charset="0"/>
              </a:rPr>
              <a:t>luspatercept</a:t>
            </a:r>
            <a:r>
              <a:rPr lang="en-US" b="0" i="0" dirty="0">
                <a:solidFill>
                  <a:srgbClr val="000000"/>
                </a:solidFill>
                <a:effectLst/>
                <a:latin typeface="arial" panose="020B0604020202020204" pitchFamily="34" charset="0"/>
              </a:rPr>
              <a:t> in patients (pts) with lower-risk myelodysplastic syndromes (LR-MDS) from the MEDALIST trial. Abstract presented at: </a:t>
            </a:r>
            <a:r>
              <a:rPr lang="en-US" b="0" i="0" dirty="0">
                <a:solidFill>
                  <a:srgbClr val="005193"/>
                </a:solidFill>
                <a:effectLst/>
                <a:latin typeface="Din"/>
              </a:rPr>
              <a:t>EHA2022 Congress; Vienna, Austria; June 9-17, 2022</a:t>
            </a:r>
            <a:r>
              <a:rPr lang="en-US" sz="1200" b="0" dirty="0">
                <a:solidFill>
                  <a:schemeClr val="bg1"/>
                </a:solidFill>
                <a:latin typeface="Calibri" panose="020F0502020204030204" pitchFamily="34" charset="0"/>
                <a:cs typeface="Calibri" panose="020F0502020204030204" pitchFamily="34" charset="0"/>
              </a:rPr>
              <a:t>. Poster presentation</a:t>
            </a:r>
            <a:r>
              <a:rPr lang="en-US" sz="1200" dirty="0">
                <a:solidFill>
                  <a:schemeClr val="bg1"/>
                </a:solidFill>
                <a:latin typeface="Calibri" panose="020F0502020204030204" pitchFamily="34" charset="0"/>
                <a:cs typeface="Calibri" panose="020F0502020204030204" pitchFamily="34" charset="0"/>
              </a:rPr>
              <a:t> P778.</a:t>
            </a:r>
          </a:p>
          <a:p>
            <a:endParaRPr lang="en-US" dirty="0"/>
          </a:p>
        </p:txBody>
      </p:sp>
      <p:sp>
        <p:nvSpPr>
          <p:cNvPr id="4" name="Slide Number Placeholder 3"/>
          <p:cNvSpPr>
            <a:spLocks noGrp="1"/>
          </p:cNvSpPr>
          <p:nvPr>
            <p:ph type="sldNum" sz="quarter" idx="5"/>
          </p:nvPr>
        </p:nvSpPr>
        <p:spPr/>
        <p:txBody>
          <a:bodyPr/>
          <a:lstStyle/>
          <a:p>
            <a:fld id="{346C45EA-94B1-CB43-BD15-6A8600409710}" type="slidenum">
              <a:rPr lang="en-US" smtClean="0"/>
              <a:t>25</a:t>
            </a:fld>
            <a:endParaRPr lang="en-US"/>
          </a:p>
        </p:txBody>
      </p:sp>
    </p:spTree>
    <p:extLst>
      <p:ext uri="{BB962C8B-B14F-4D97-AF65-F5344CB8AC3E}">
        <p14:creationId xmlns:p14="http://schemas.microsoft.com/office/powerpoint/2010/main" val="25355391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4" name="Slide Number Placeholder 3"/>
          <p:cNvSpPr>
            <a:spLocks noGrp="1"/>
          </p:cNvSpPr>
          <p:nvPr>
            <p:ph type="sldNum" sz="quarter" idx="5"/>
          </p:nvPr>
        </p:nvSpPr>
        <p:spPr/>
        <p:txBody>
          <a:bodyPr/>
          <a:lstStyle/>
          <a:p>
            <a:fld id="{346C45EA-94B1-CB43-BD15-6A8600409710}" type="slidenum">
              <a:rPr lang="en-US" smtClean="0"/>
              <a:t>26</a:t>
            </a:fld>
            <a:endParaRPr lang="en-US"/>
          </a:p>
        </p:txBody>
      </p:sp>
    </p:spTree>
    <p:extLst>
      <p:ext uri="{BB962C8B-B14F-4D97-AF65-F5344CB8AC3E}">
        <p14:creationId xmlns:p14="http://schemas.microsoft.com/office/powerpoint/2010/main" val="10206384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Santini V, </a:t>
            </a:r>
            <a:r>
              <a:rPr lang="en-US" dirty="0" err="1"/>
              <a:t>Fenaux</a:t>
            </a:r>
            <a:r>
              <a:rPr lang="en-US" dirty="0"/>
              <a:t> P, </a:t>
            </a:r>
            <a:r>
              <a:rPr lang="en-US" dirty="0" err="1"/>
              <a:t>Zeidan</a:t>
            </a:r>
            <a:r>
              <a:rPr lang="en-US" dirty="0"/>
              <a:t> AM, et al. </a:t>
            </a:r>
            <a:r>
              <a:rPr lang="en-US" b="0" i="0" dirty="0">
                <a:solidFill>
                  <a:srgbClr val="1C1D1F"/>
                </a:solidFill>
                <a:effectLst/>
                <a:latin typeface="acumin-pro"/>
              </a:rPr>
              <a:t>Overall survival and progression-free survival of patients following </a:t>
            </a:r>
            <a:r>
              <a:rPr lang="en-US" b="0" i="0" dirty="0" err="1">
                <a:solidFill>
                  <a:srgbClr val="1C1D1F"/>
                </a:solidFill>
                <a:effectLst/>
                <a:latin typeface="acumin-pro"/>
              </a:rPr>
              <a:t>luspatercept</a:t>
            </a:r>
            <a:r>
              <a:rPr lang="en-US" b="0" i="0" dirty="0">
                <a:solidFill>
                  <a:srgbClr val="1C1D1F"/>
                </a:solidFill>
                <a:effectLst/>
                <a:latin typeface="acumin-pro"/>
              </a:rPr>
              <a:t> treatment in the MEDALIST trial. </a:t>
            </a:r>
            <a:r>
              <a:rPr lang="en-US" i="1" dirty="0"/>
              <a:t>Blood. </a:t>
            </a:r>
            <a:r>
              <a:rPr lang="en-US" dirty="0"/>
              <a:t>2022;140(Supplement 1):4079–4081.</a:t>
            </a:r>
          </a:p>
        </p:txBody>
      </p:sp>
      <p:sp>
        <p:nvSpPr>
          <p:cNvPr id="4" name="Slide Number Placeholder 3"/>
          <p:cNvSpPr>
            <a:spLocks noGrp="1"/>
          </p:cNvSpPr>
          <p:nvPr>
            <p:ph type="sldNum" sz="quarter" idx="5"/>
          </p:nvPr>
        </p:nvSpPr>
        <p:spPr/>
        <p:txBody>
          <a:bodyPr/>
          <a:lstStyle/>
          <a:p>
            <a:fld id="{346C45EA-94B1-CB43-BD15-6A8600409710}" type="slidenum">
              <a:rPr lang="en-US" smtClean="0"/>
              <a:t>27</a:t>
            </a:fld>
            <a:endParaRPr lang="en-US"/>
          </a:p>
        </p:txBody>
      </p:sp>
    </p:spTree>
    <p:extLst>
      <p:ext uri="{BB962C8B-B14F-4D97-AF65-F5344CB8AC3E}">
        <p14:creationId xmlns:p14="http://schemas.microsoft.com/office/powerpoint/2010/main" val="9695827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Santini V, </a:t>
            </a:r>
            <a:r>
              <a:rPr lang="en-US" dirty="0" err="1"/>
              <a:t>Fenaux</a:t>
            </a:r>
            <a:r>
              <a:rPr lang="en-US" dirty="0"/>
              <a:t> P, </a:t>
            </a:r>
            <a:r>
              <a:rPr lang="en-US" dirty="0" err="1"/>
              <a:t>Zeidan</a:t>
            </a:r>
            <a:r>
              <a:rPr lang="en-US" dirty="0"/>
              <a:t> AM, et al. </a:t>
            </a:r>
            <a:r>
              <a:rPr lang="en-US" b="0" i="0" dirty="0">
                <a:solidFill>
                  <a:srgbClr val="1C1D1F"/>
                </a:solidFill>
                <a:effectLst/>
                <a:latin typeface="acumin-pro"/>
              </a:rPr>
              <a:t>Overall survival and progression-free survival of patients following </a:t>
            </a:r>
            <a:r>
              <a:rPr lang="en-US" b="0" i="0" dirty="0" err="1">
                <a:solidFill>
                  <a:srgbClr val="1C1D1F"/>
                </a:solidFill>
                <a:effectLst/>
                <a:latin typeface="acumin-pro"/>
              </a:rPr>
              <a:t>luspatercept</a:t>
            </a:r>
            <a:r>
              <a:rPr lang="en-US" b="0" i="0" dirty="0">
                <a:solidFill>
                  <a:srgbClr val="1C1D1F"/>
                </a:solidFill>
                <a:effectLst/>
                <a:latin typeface="acumin-pro"/>
              </a:rPr>
              <a:t> treatment in the MEDALIST trial. </a:t>
            </a:r>
            <a:r>
              <a:rPr lang="en-US" i="1" dirty="0"/>
              <a:t>Blood. </a:t>
            </a:r>
            <a:r>
              <a:rPr lang="en-US" dirty="0"/>
              <a:t>2022;140(Supplement 1):4079–4081.</a:t>
            </a:r>
          </a:p>
          <a:p>
            <a:endParaRPr lang="en-US" dirty="0"/>
          </a:p>
        </p:txBody>
      </p:sp>
      <p:sp>
        <p:nvSpPr>
          <p:cNvPr id="4" name="Slide Number Placeholder 3"/>
          <p:cNvSpPr>
            <a:spLocks noGrp="1"/>
          </p:cNvSpPr>
          <p:nvPr>
            <p:ph type="sldNum" sz="quarter" idx="5"/>
          </p:nvPr>
        </p:nvSpPr>
        <p:spPr/>
        <p:txBody>
          <a:bodyPr/>
          <a:lstStyle/>
          <a:p>
            <a:fld id="{346C45EA-94B1-CB43-BD15-6A8600409710}" type="slidenum">
              <a:rPr lang="en-US" smtClean="0"/>
              <a:t>28</a:t>
            </a:fld>
            <a:endParaRPr lang="en-US"/>
          </a:p>
        </p:txBody>
      </p:sp>
    </p:spTree>
    <p:extLst>
      <p:ext uri="{BB962C8B-B14F-4D97-AF65-F5344CB8AC3E}">
        <p14:creationId xmlns:p14="http://schemas.microsoft.com/office/powerpoint/2010/main" val="32830887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solidFill>
                  <a:srgbClr val="000000"/>
                </a:solidFill>
                <a:effectLst/>
                <a:latin typeface="Calibri Light" panose="020F0302020204030204" pitchFamily="34" charset="0"/>
                <a:ea typeface="HGSMinchoE" panose="02020900000000000000" pitchFamily="18" charset="-128"/>
                <a:cs typeface="Times New Roman" panose="02020603050405020304" pitchFamily="18" charset="0"/>
              </a:rPr>
              <a:t>Platzbecker</a:t>
            </a:r>
            <a:r>
              <a:rPr lang="en-US" sz="1200" dirty="0">
                <a:solidFill>
                  <a:srgbClr val="000000"/>
                </a:solidFill>
                <a:effectLst/>
                <a:latin typeface="Calibri Light" panose="020F0302020204030204" pitchFamily="34" charset="0"/>
                <a:ea typeface="HGSMinchoE" panose="02020900000000000000" pitchFamily="18" charset="-128"/>
                <a:cs typeface="Times New Roman" panose="02020603050405020304" pitchFamily="18" charset="0"/>
              </a:rPr>
              <a:t> U, Santini V, </a:t>
            </a:r>
            <a:r>
              <a:rPr lang="en-US" sz="1200" dirty="0" err="1">
                <a:solidFill>
                  <a:srgbClr val="000000"/>
                </a:solidFill>
                <a:effectLst/>
                <a:latin typeface="Calibri Light" panose="020F0302020204030204" pitchFamily="34" charset="0"/>
                <a:ea typeface="HGSMinchoE" panose="02020900000000000000" pitchFamily="18" charset="-128"/>
                <a:cs typeface="Times New Roman" panose="02020603050405020304" pitchFamily="18" charset="0"/>
              </a:rPr>
              <a:t>Komrokji</a:t>
            </a:r>
            <a:r>
              <a:rPr lang="en-US" sz="1200" dirty="0">
                <a:solidFill>
                  <a:srgbClr val="000000"/>
                </a:solidFill>
                <a:effectLst/>
                <a:latin typeface="Calibri Light" panose="020F0302020204030204" pitchFamily="34" charset="0"/>
                <a:ea typeface="HGSMinchoE" panose="02020900000000000000" pitchFamily="18" charset="-128"/>
                <a:cs typeface="Times New Roman" panose="02020603050405020304" pitchFamily="18" charset="0"/>
              </a:rPr>
              <a:t> RS, et al. Multiple episodes of transfusion independence with </a:t>
            </a:r>
            <a:r>
              <a:rPr lang="en-US" sz="1200" dirty="0" err="1">
                <a:solidFill>
                  <a:srgbClr val="000000"/>
                </a:solidFill>
                <a:effectLst/>
                <a:latin typeface="Calibri Light" panose="020F0302020204030204" pitchFamily="34" charset="0"/>
                <a:ea typeface="HGSMinchoE" panose="02020900000000000000" pitchFamily="18" charset="-128"/>
                <a:cs typeface="Times New Roman" panose="02020603050405020304" pitchFamily="18" charset="0"/>
              </a:rPr>
              <a:t>luspatercept</a:t>
            </a:r>
            <a:r>
              <a:rPr lang="en-US" sz="1200" dirty="0">
                <a:solidFill>
                  <a:srgbClr val="000000"/>
                </a:solidFill>
                <a:effectLst/>
                <a:latin typeface="Calibri Light" panose="020F0302020204030204" pitchFamily="34" charset="0"/>
                <a:ea typeface="HGSMinchoE" panose="02020900000000000000" pitchFamily="18" charset="-128"/>
                <a:cs typeface="Times New Roman" panose="02020603050405020304" pitchFamily="18" charset="0"/>
              </a:rPr>
              <a:t> treatment and the impact of dose escalation in patients with lower-risk myelodysplastic syndromes from the MEDALIST study. </a:t>
            </a:r>
            <a:r>
              <a:rPr lang="da-DK" sz="1200" i="1" dirty="0">
                <a:solidFill>
                  <a:schemeClr val="bg1"/>
                </a:solidFill>
                <a:latin typeface="Calibri" panose="020F0502020204030204" pitchFamily="34" charset="0"/>
                <a:cs typeface="Calibri" panose="020F0502020204030204" pitchFamily="34" charset="0"/>
              </a:rPr>
              <a:t>Blood. </a:t>
            </a:r>
            <a:r>
              <a:rPr lang="da-DK" sz="1200" dirty="0">
                <a:solidFill>
                  <a:schemeClr val="bg1"/>
                </a:solidFill>
                <a:latin typeface="Calibri" panose="020F0502020204030204" pitchFamily="34" charset="0"/>
                <a:cs typeface="Calibri" panose="020F0502020204030204" pitchFamily="34" charset="0"/>
              </a:rPr>
              <a:t>2022;140(Supplement 1): 6971–6973.</a:t>
            </a:r>
            <a:endParaRPr lang="en-US" dirty="0"/>
          </a:p>
          <a:p>
            <a:endParaRPr lang="en-US" dirty="0"/>
          </a:p>
        </p:txBody>
      </p:sp>
      <p:sp>
        <p:nvSpPr>
          <p:cNvPr id="4" name="Slide Number Placeholder 3"/>
          <p:cNvSpPr>
            <a:spLocks noGrp="1"/>
          </p:cNvSpPr>
          <p:nvPr>
            <p:ph type="sldNum" sz="quarter" idx="5"/>
          </p:nvPr>
        </p:nvSpPr>
        <p:spPr/>
        <p:txBody>
          <a:bodyPr/>
          <a:lstStyle/>
          <a:p>
            <a:fld id="{346C45EA-94B1-CB43-BD15-6A8600409710}" type="slidenum">
              <a:rPr lang="en-US" smtClean="0"/>
              <a:t>29</a:t>
            </a:fld>
            <a:endParaRPr lang="en-US"/>
          </a:p>
        </p:txBody>
      </p:sp>
    </p:spTree>
    <p:extLst>
      <p:ext uri="{BB962C8B-B14F-4D97-AF65-F5344CB8AC3E}">
        <p14:creationId xmlns:p14="http://schemas.microsoft.com/office/powerpoint/2010/main" val="28602894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solidFill>
                  <a:srgbClr val="000000"/>
                </a:solidFill>
                <a:effectLst/>
                <a:latin typeface="Calibri Light" panose="020F0302020204030204" pitchFamily="34" charset="0"/>
                <a:ea typeface="HGSMinchoE" panose="02020900000000000000" pitchFamily="18" charset="-128"/>
                <a:cs typeface="Times New Roman" panose="02020603050405020304" pitchFamily="18" charset="0"/>
              </a:rPr>
              <a:t>Platzbecker</a:t>
            </a:r>
            <a:r>
              <a:rPr lang="en-US" sz="1200" dirty="0">
                <a:solidFill>
                  <a:srgbClr val="000000"/>
                </a:solidFill>
                <a:effectLst/>
                <a:latin typeface="Calibri Light" panose="020F0302020204030204" pitchFamily="34" charset="0"/>
                <a:ea typeface="HGSMinchoE" panose="02020900000000000000" pitchFamily="18" charset="-128"/>
                <a:cs typeface="Times New Roman" panose="02020603050405020304" pitchFamily="18" charset="0"/>
              </a:rPr>
              <a:t> U, Santini V, </a:t>
            </a:r>
            <a:r>
              <a:rPr lang="en-US" sz="1200" dirty="0" err="1">
                <a:solidFill>
                  <a:srgbClr val="000000"/>
                </a:solidFill>
                <a:effectLst/>
                <a:latin typeface="Calibri Light" panose="020F0302020204030204" pitchFamily="34" charset="0"/>
                <a:ea typeface="HGSMinchoE" panose="02020900000000000000" pitchFamily="18" charset="-128"/>
                <a:cs typeface="Times New Roman" panose="02020603050405020304" pitchFamily="18" charset="0"/>
              </a:rPr>
              <a:t>Komrokji</a:t>
            </a:r>
            <a:r>
              <a:rPr lang="en-US" sz="1200" dirty="0">
                <a:solidFill>
                  <a:srgbClr val="000000"/>
                </a:solidFill>
                <a:effectLst/>
                <a:latin typeface="Calibri Light" panose="020F0302020204030204" pitchFamily="34" charset="0"/>
                <a:ea typeface="HGSMinchoE" panose="02020900000000000000" pitchFamily="18" charset="-128"/>
                <a:cs typeface="Times New Roman" panose="02020603050405020304" pitchFamily="18" charset="0"/>
              </a:rPr>
              <a:t> RS, et al. Multiple episodes of transfusion independence with </a:t>
            </a:r>
            <a:r>
              <a:rPr lang="en-US" sz="1200" dirty="0" err="1">
                <a:solidFill>
                  <a:srgbClr val="000000"/>
                </a:solidFill>
                <a:effectLst/>
                <a:latin typeface="Calibri Light" panose="020F0302020204030204" pitchFamily="34" charset="0"/>
                <a:ea typeface="HGSMinchoE" panose="02020900000000000000" pitchFamily="18" charset="-128"/>
                <a:cs typeface="Times New Roman" panose="02020603050405020304" pitchFamily="18" charset="0"/>
              </a:rPr>
              <a:t>luspatercept</a:t>
            </a:r>
            <a:r>
              <a:rPr lang="en-US" sz="1200" dirty="0">
                <a:solidFill>
                  <a:srgbClr val="000000"/>
                </a:solidFill>
                <a:effectLst/>
                <a:latin typeface="Calibri Light" panose="020F0302020204030204" pitchFamily="34" charset="0"/>
                <a:ea typeface="HGSMinchoE" panose="02020900000000000000" pitchFamily="18" charset="-128"/>
                <a:cs typeface="Times New Roman" panose="02020603050405020304" pitchFamily="18" charset="0"/>
              </a:rPr>
              <a:t> treatment and the impact of dose escalation in patients with lower-risk myelodysplastic syndromes from the MEDALIST study. </a:t>
            </a:r>
            <a:r>
              <a:rPr lang="da-DK" sz="1200" i="1" dirty="0">
                <a:solidFill>
                  <a:schemeClr val="bg1"/>
                </a:solidFill>
                <a:latin typeface="Calibri" panose="020F0502020204030204" pitchFamily="34" charset="0"/>
                <a:cs typeface="Calibri" panose="020F0502020204030204" pitchFamily="34" charset="0"/>
              </a:rPr>
              <a:t>Blood. </a:t>
            </a:r>
            <a:r>
              <a:rPr lang="da-DK" sz="1200" dirty="0">
                <a:solidFill>
                  <a:schemeClr val="bg1"/>
                </a:solidFill>
                <a:latin typeface="Calibri" panose="020F0502020204030204" pitchFamily="34" charset="0"/>
                <a:cs typeface="Calibri" panose="020F0502020204030204" pitchFamily="34" charset="0"/>
              </a:rPr>
              <a:t>2022;140(Supplement 1): 6971–6973.</a:t>
            </a:r>
            <a:endParaRPr lang="en-US" dirty="0"/>
          </a:p>
        </p:txBody>
      </p:sp>
      <p:sp>
        <p:nvSpPr>
          <p:cNvPr id="4" name="Slide Number Placeholder 3"/>
          <p:cNvSpPr>
            <a:spLocks noGrp="1"/>
          </p:cNvSpPr>
          <p:nvPr>
            <p:ph type="sldNum" sz="quarter" idx="5"/>
          </p:nvPr>
        </p:nvSpPr>
        <p:spPr/>
        <p:txBody>
          <a:bodyPr/>
          <a:lstStyle/>
          <a:p>
            <a:fld id="{346C45EA-94B1-CB43-BD15-6A8600409710}" type="slidenum">
              <a:rPr lang="en-US" smtClean="0"/>
              <a:t>30</a:t>
            </a:fld>
            <a:endParaRPr lang="en-US"/>
          </a:p>
        </p:txBody>
      </p:sp>
    </p:spTree>
    <p:extLst>
      <p:ext uri="{BB962C8B-B14F-4D97-AF65-F5344CB8AC3E}">
        <p14:creationId xmlns:p14="http://schemas.microsoft.com/office/powerpoint/2010/main" val="24929006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Komrokji</a:t>
            </a:r>
            <a:r>
              <a:rPr lang="en-US" dirty="0"/>
              <a:t> RS, Al Ali N, Ball S, et al. </a:t>
            </a:r>
            <a:r>
              <a:rPr lang="en-US" b="0" i="0" dirty="0" err="1">
                <a:solidFill>
                  <a:srgbClr val="1C1D1F"/>
                </a:solidFill>
                <a:effectLst/>
                <a:latin typeface="acumin-pro"/>
              </a:rPr>
              <a:t>Luspatercept</a:t>
            </a:r>
            <a:r>
              <a:rPr lang="en-US" b="0" i="0" dirty="0">
                <a:solidFill>
                  <a:srgbClr val="1C1D1F"/>
                </a:solidFill>
                <a:effectLst/>
                <a:latin typeface="acumin-pro"/>
              </a:rPr>
              <a:t> for treatment of lower risk myelodysplastic syndromes: real world data replicates medalist study results and confirms activity among hypomethylating agents and lenalidomide treated patient.</a:t>
            </a:r>
            <a:r>
              <a:rPr lang="en-US" dirty="0"/>
              <a:t> </a:t>
            </a:r>
            <a:r>
              <a:rPr lang="en-US" i="1" dirty="0"/>
              <a:t>Blood. </a:t>
            </a:r>
            <a:r>
              <a:rPr lang="en-US" dirty="0"/>
              <a:t>2022;140(Supplement 1):4039–4041.</a:t>
            </a:r>
            <a:endParaRPr lang="en-US" sz="1200"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346C45EA-94B1-CB43-BD15-6A8600409710}" type="slidenum">
              <a:rPr lang="en-US" smtClean="0"/>
              <a:t>31</a:t>
            </a:fld>
            <a:endParaRPr lang="en-US"/>
          </a:p>
        </p:txBody>
      </p:sp>
    </p:spTree>
    <p:extLst>
      <p:ext uri="{BB962C8B-B14F-4D97-AF65-F5344CB8AC3E}">
        <p14:creationId xmlns:p14="http://schemas.microsoft.com/office/powerpoint/2010/main" val="42081639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Slide Image Placeholder 1">
            <a:extLst>
              <a:ext uri="{FF2B5EF4-FFF2-40B4-BE49-F238E27FC236}">
                <a16:creationId xmlns:a16="http://schemas.microsoft.com/office/drawing/2014/main" id="{8CCF5B34-64C6-EA40-FA75-B6BCBCBF7EC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0" name="Notes Placeholder 2">
            <a:extLst>
              <a:ext uri="{FF2B5EF4-FFF2-40B4-BE49-F238E27FC236}">
                <a16:creationId xmlns:a16="http://schemas.microsoft.com/office/drawing/2014/main" id="{34827EF8-49DD-0B12-47E3-26D5E7185E3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a:spcBef>
                <a:spcPts val="0"/>
              </a:spcBef>
              <a:spcAft>
                <a:spcPts val="0"/>
              </a:spcAft>
            </a:pPr>
            <a:r>
              <a:rPr lang="en-US" sz="1800" u="sng" dirty="0">
                <a:solidFill>
                  <a:srgbClr val="000000"/>
                </a:solidFill>
                <a:effectLst/>
                <a:latin typeface="Calibri" panose="020F0502020204030204" pitchFamily="34" charset="0"/>
                <a:ea typeface="Times New Roman" panose="02020603050405020304" pitchFamily="18" charset="0"/>
              </a:rPr>
              <a:t>Moderator</a:t>
            </a:r>
            <a:endParaRPr lang="en-US" sz="1800" dirty="0">
              <a:effectLst/>
              <a:latin typeface="Times New Roman" panose="02020603050405020304" pitchFamily="18" charset="0"/>
              <a:ea typeface="Times New Roman" panose="02020603050405020304" pitchFamily="18" charset="0"/>
            </a:endParaRPr>
          </a:p>
          <a:p>
            <a:pPr marL="0" marR="0">
              <a:lnSpc>
                <a:spcPts val="1200"/>
              </a:lnSpc>
              <a:spcBef>
                <a:spcPts val="0"/>
              </a:spcBef>
              <a:spcAft>
                <a:spcPts val="0"/>
              </a:spcAft>
            </a:pPr>
            <a:r>
              <a:rPr lang="en-US" sz="1800" dirty="0">
                <a:effectLst/>
                <a:latin typeface="Calibri" panose="020F0502020204030204" pitchFamily="34" charset="0"/>
                <a:ea typeface="Times New Roman" panose="02020603050405020304" pitchFamily="18" charset="0"/>
              </a:rPr>
              <a:t>Paul P. </a:t>
            </a:r>
            <a:r>
              <a:rPr lang="en-US" sz="1800" dirty="0" err="1">
                <a:effectLst/>
                <a:latin typeface="Calibri" panose="020F0502020204030204" pitchFamily="34" charset="0"/>
                <a:ea typeface="Times New Roman" panose="02020603050405020304" pitchFamily="18" charset="0"/>
              </a:rPr>
              <a:t>Doghramji</a:t>
            </a:r>
            <a:r>
              <a:rPr lang="en-US" sz="1800" dirty="0">
                <a:effectLst/>
                <a:latin typeface="Calibri" panose="020F0502020204030204" pitchFamily="34" charset="0"/>
                <a:ea typeface="Times New Roman" panose="02020603050405020304" pitchFamily="18" charset="0"/>
              </a:rPr>
              <a:t>, MD, FAAFP</a:t>
            </a:r>
            <a:endParaRPr lang="en-US" sz="1800" dirty="0">
              <a:effectLst/>
              <a:latin typeface="Times New Roman" panose="02020603050405020304" pitchFamily="18" charset="0"/>
              <a:ea typeface="Times New Roman" panose="02020603050405020304" pitchFamily="18" charset="0"/>
            </a:endParaRPr>
          </a:p>
          <a:p>
            <a:pPr marL="0" marR="0">
              <a:lnSpc>
                <a:spcPts val="1200"/>
              </a:lnSpc>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Senior Family Practice Physician</a:t>
            </a:r>
            <a:endParaRPr lang="en-US" sz="1800" dirty="0">
              <a:effectLst/>
              <a:latin typeface="Times New Roman" panose="02020603050405020304" pitchFamily="18" charset="0"/>
              <a:ea typeface="Times New Roman" panose="02020603050405020304" pitchFamily="18" charset="0"/>
            </a:endParaRPr>
          </a:p>
          <a:p>
            <a:pPr marL="0" marR="0">
              <a:lnSpc>
                <a:spcPts val="1200"/>
              </a:lnSpc>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Collegeville Family Practice</a:t>
            </a:r>
            <a:endParaRPr lang="en-US" sz="1800" dirty="0">
              <a:effectLst/>
              <a:latin typeface="Times New Roman" panose="02020603050405020304" pitchFamily="18" charset="0"/>
              <a:ea typeface="Times New Roman" panose="02020603050405020304" pitchFamily="18" charset="0"/>
            </a:endParaRPr>
          </a:p>
          <a:p>
            <a:pPr marL="0" marR="0">
              <a:lnSpc>
                <a:spcPts val="1200"/>
              </a:lnSpc>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Medical Director of Health Services</a:t>
            </a:r>
            <a:endParaRPr lang="en-US" sz="1800" dirty="0">
              <a:effectLst/>
              <a:latin typeface="Times New Roman" panose="02020603050405020304" pitchFamily="18" charset="0"/>
              <a:ea typeface="Times New Roman" panose="02020603050405020304" pitchFamily="18" charset="0"/>
            </a:endParaRPr>
          </a:p>
          <a:p>
            <a:pPr marL="0" marR="0">
              <a:lnSpc>
                <a:spcPts val="1200"/>
              </a:lnSpc>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Ursinus College, Collegeville, Pennsylvania</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u="none" strike="noStrike"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u="sng" dirty="0">
                <a:solidFill>
                  <a:srgbClr val="000000"/>
                </a:solidFill>
                <a:effectLst/>
                <a:latin typeface="Calibri" panose="020F0502020204030204" pitchFamily="34" charset="0"/>
                <a:ea typeface="Times New Roman" panose="02020603050405020304" pitchFamily="18" charset="0"/>
              </a:rPr>
              <a:t>Panelists</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Rami </a:t>
            </a:r>
            <a:r>
              <a:rPr lang="en-US" sz="1800" dirty="0" err="1">
                <a:solidFill>
                  <a:srgbClr val="000000"/>
                </a:solidFill>
                <a:effectLst/>
                <a:latin typeface="Calibri" panose="020F0502020204030204" pitchFamily="34" charset="0"/>
                <a:ea typeface="Times New Roman" panose="02020603050405020304" pitchFamily="18" charset="0"/>
              </a:rPr>
              <a:t>Komrokji</a:t>
            </a:r>
            <a:r>
              <a:rPr lang="en-US" sz="1800" dirty="0">
                <a:solidFill>
                  <a:srgbClr val="000000"/>
                </a:solidFill>
                <a:effectLst/>
                <a:latin typeface="Calibri" panose="020F0502020204030204" pitchFamily="34" charset="0"/>
                <a:ea typeface="Times New Roman" panose="02020603050405020304" pitchFamily="18" charset="0"/>
              </a:rPr>
              <a:t>, MD</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Vice Chair Malignant Hematology, Senior Member</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Moffitt Cancer Center</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Tampa, Florida</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Allan Platt, PA-C, </a:t>
            </a:r>
            <a:r>
              <a:rPr lang="en-US" sz="1800" dirty="0" err="1">
                <a:solidFill>
                  <a:srgbClr val="000000"/>
                </a:solidFill>
                <a:effectLst/>
                <a:latin typeface="Calibri" panose="020F0502020204030204" pitchFamily="34" charset="0"/>
                <a:ea typeface="Times New Roman" panose="02020603050405020304" pitchFamily="18" charset="0"/>
              </a:rPr>
              <a:t>MMSc</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Assistant Professor</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Emory University School of Medicine</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Physician Assistant Program</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Atlanta, Georgia</a:t>
            </a:r>
            <a:endParaRPr lang="en-US" sz="1800" dirty="0">
              <a:effectLst/>
              <a:latin typeface="Times New Roman" panose="02020603050405020304" pitchFamily="18" charset="0"/>
              <a:ea typeface="Times New Roman" panose="02020603050405020304" pitchFamily="18" charset="0"/>
            </a:endParaRPr>
          </a:p>
          <a:p>
            <a:endParaRPr lang="en-US" altLang="en-US" dirty="0">
              <a:ea typeface="ＭＳ Ｐゴシック" panose="020B0600070205080204" pitchFamily="34" charset="-128"/>
            </a:endParaRPr>
          </a:p>
        </p:txBody>
      </p:sp>
      <p:sp>
        <p:nvSpPr>
          <p:cNvPr id="12291" name="Slide Number Placeholder 3">
            <a:extLst>
              <a:ext uri="{FF2B5EF4-FFF2-40B4-BE49-F238E27FC236}">
                <a16:creationId xmlns:a16="http://schemas.microsoft.com/office/drawing/2014/main" id="{318E16D9-DD50-E141-5243-91D0F173CD0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0917883D-AD34-8A41-BF32-C0899E31C194}" type="slidenum">
              <a:rPr lang="en-US" altLang="en-US">
                <a:latin typeface="Calibri" panose="020F0502020204030204" pitchFamily="34" charset="0"/>
              </a:rPr>
              <a:pPr/>
              <a:t>4</a:t>
            </a:fld>
            <a:endParaRPr lang="en-US" altLang="en-US">
              <a:latin typeface="Calibri" panose="020F050202020403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Komrokji</a:t>
            </a:r>
            <a:r>
              <a:rPr lang="en-US" dirty="0"/>
              <a:t> RS, Al Ali N, Ball S, et al. </a:t>
            </a:r>
            <a:r>
              <a:rPr lang="en-US" b="0" i="0" dirty="0" err="1">
                <a:solidFill>
                  <a:srgbClr val="1C1D1F"/>
                </a:solidFill>
                <a:effectLst/>
                <a:latin typeface="acumin-pro"/>
              </a:rPr>
              <a:t>Luspatercept</a:t>
            </a:r>
            <a:r>
              <a:rPr lang="en-US" b="0" i="0" dirty="0">
                <a:solidFill>
                  <a:srgbClr val="1C1D1F"/>
                </a:solidFill>
                <a:effectLst/>
                <a:latin typeface="acumin-pro"/>
              </a:rPr>
              <a:t> for treatment of lower risk myelodysplastic syndromes: real world data replicates medalist study results and confirms activity among hypomethylating </a:t>
            </a:r>
            <a:r>
              <a:rPr lang="en-US" b="0" i="0" dirty="0" err="1">
                <a:solidFill>
                  <a:srgbClr val="1C1D1F"/>
                </a:solidFill>
                <a:effectLst/>
                <a:latin typeface="acumin-pro"/>
              </a:rPr>
              <a:t>Aagents</a:t>
            </a:r>
            <a:r>
              <a:rPr lang="en-US" b="0" i="0" dirty="0">
                <a:solidFill>
                  <a:srgbClr val="1C1D1F"/>
                </a:solidFill>
                <a:effectLst/>
                <a:latin typeface="acumin-pro"/>
              </a:rPr>
              <a:t> and lenalidomide treated patient.</a:t>
            </a:r>
            <a:r>
              <a:rPr lang="en-US" dirty="0"/>
              <a:t> </a:t>
            </a:r>
            <a:r>
              <a:rPr lang="en-US" i="1" dirty="0"/>
              <a:t>Blood. </a:t>
            </a:r>
            <a:r>
              <a:rPr lang="en-US" dirty="0"/>
              <a:t>2022;140(Supplement 1):4039–4041.</a:t>
            </a:r>
          </a:p>
          <a:p>
            <a:endParaRPr lang="en-US" dirty="0"/>
          </a:p>
          <a:p>
            <a:endParaRPr lang="en-US" dirty="0"/>
          </a:p>
        </p:txBody>
      </p:sp>
      <p:sp>
        <p:nvSpPr>
          <p:cNvPr id="4" name="Slide Number Placeholder 3"/>
          <p:cNvSpPr>
            <a:spLocks noGrp="1"/>
          </p:cNvSpPr>
          <p:nvPr>
            <p:ph type="sldNum" sz="quarter" idx="5"/>
          </p:nvPr>
        </p:nvSpPr>
        <p:spPr/>
        <p:txBody>
          <a:bodyPr/>
          <a:lstStyle/>
          <a:p>
            <a:fld id="{346C45EA-94B1-CB43-BD15-6A8600409710}" type="slidenum">
              <a:rPr lang="en-US" smtClean="0"/>
              <a:t>32</a:t>
            </a:fld>
            <a:endParaRPr lang="en-US"/>
          </a:p>
        </p:txBody>
      </p:sp>
    </p:spTree>
    <p:extLst>
      <p:ext uri="{BB962C8B-B14F-4D97-AF65-F5344CB8AC3E}">
        <p14:creationId xmlns:p14="http://schemas.microsoft.com/office/powerpoint/2010/main" val="26066292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000" dirty="0">
                <a:solidFill>
                  <a:schemeClr val="bg1"/>
                </a:solidFill>
                <a:latin typeface="Arial" panose="020B0604020202020204" pitchFamily="34" charset="0"/>
                <a:cs typeface="Arial" panose="020B0604020202020204" pitchFamily="34" charset="0"/>
              </a:rPr>
              <a:t>Mukherjee S, Brown-Bickerstaff C, McBride A, et al. </a:t>
            </a:r>
            <a:r>
              <a:rPr lang="en-US" sz="1200" b="0" i="0" dirty="0">
                <a:solidFill>
                  <a:srgbClr val="1C1D1F"/>
                </a:solidFill>
                <a:effectLst/>
                <a:latin typeface="acumin-pro"/>
              </a:rPr>
              <a:t>Real-world outcomes of patients with lower-risk myelodysplastic syndromes (LR-MDS) treated with </a:t>
            </a:r>
            <a:r>
              <a:rPr lang="en-US" sz="1200" b="0" i="0" dirty="0" err="1">
                <a:solidFill>
                  <a:srgbClr val="1C1D1F"/>
                </a:solidFill>
                <a:effectLst/>
                <a:latin typeface="acumin-pro"/>
              </a:rPr>
              <a:t>luspatercept</a:t>
            </a:r>
            <a:r>
              <a:rPr lang="en-US" sz="1200" b="0" i="0" dirty="0">
                <a:solidFill>
                  <a:srgbClr val="1C1D1F"/>
                </a:solidFill>
                <a:effectLst/>
                <a:latin typeface="acumin-pro"/>
              </a:rPr>
              <a:t>: an evaluation of US clinical practice utilization and treatment patterns.</a:t>
            </a:r>
            <a:r>
              <a:rPr lang="en-US" sz="1200" b="1" i="0" dirty="0">
                <a:solidFill>
                  <a:srgbClr val="1C1D1F"/>
                </a:solidFill>
                <a:effectLst/>
                <a:latin typeface="acumin-pro"/>
              </a:rPr>
              <a:t> </a:t>
            </a:r>
            <a:r>
              <a:rPr lang="en-US" sz="1000" i="1" dirty="0">
                <a:solidFill>
                  <a:schemeClr val="bg1"/>
                </a:solidFill>
                <a:latin typeface="Arial" panose="020B0604020202020204" pitchFamily="34" charset="0"/>
                <a:cs typeface="Arial" panose="020B0604020202020204" pitchFamily="34" charset="0"/>
              </a:rPr>
              <a:t>Blood. </a:t>
            </a:r>
            <a:r>
              <a:rPr lang="en-US" sz="1000" dirty="0">
                <a:solidFill>
                  <a:schemeClr val="bg1"/>
                </a:solidFill>
                <a:latin typeface="Arial" panose="020B0604020202020204" pitchFamily="34" charset="0"/>
                <a:cs typeface="Arial" panose="020B0604020202020204" pitchFamily="34" charset="0"/>
              </a:rPr>
              <a:t>2022;140(Supplement 1):944-946.</a:t>
            </a:r>
          </a:p>
          <a:p>
            <a:endParaRPr lang="en-US" dirty="0"/>
          </a:p>
        </p:txBody>
      </p:sp>
      <p:sp>
        <p:nvSpPr>
          <p:cNvPr id="4" name="Slide Number Placeholder 3"/>
          <p:cNvSpPr>
            <a:spLocks noGrp="1"/>
          </p:cNvSpPr>
          <p:nvPr>
            <p:ph type="sldNum" sz="quarter" idx="5"/>
          </p:nvPr>
        </p:nvSpPr>
        <p:spPr/>
        <p:txBody>
          <a:bodyPr/>
          <a:lstStyle/>
          <a:p>
            <a:fld id="{346C45EA-94B1-CB43-BD15-6A8600409710}" type="slidenum">
              <a:rPr lang="en-US" smtClean="0"/>
              <a:t>33</a:t>
            </a:fld>
            <a:endParaRPr lang="en-US"/>
          </a:p>
        </p:txBody>
      </p:sp>
    </p:spTree>
    <p:extLst>
      <p:ext uri="{BB962C8B-B14F-4D97-AF65-F5344CB8AC3E}">
        <p14:creationId xmlns:p14="http://schemas.microsoft.com/office/powerpoint/2010/main" val="4121133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000" dirty="0">
                <a:solidFill>
                  <a:schemeClr val="bg1"/>
                </a:solidFill>
                <a:latin typeface="Arial" panose="020B0604020202020204" pitchFamily="34" charset="0"/>
                <a:cs typeface="Arial" panose="020B0604020202020204" pitchFamily="34" charset="0"/>
              </a:rPr>
              <a:t>Mukherjee S, Brown-Bickerstaff C, McBride A, et al. </a:t>
            </a:r>
            <a:r>
              <a:rPr lang="en-US" sz="1200" b="0" i="0" dirty="0">
                <a:solidFill>
                  <a:srgbClr val="1C1D1F"/>
                </a:solidFill>
                <a:effectLst/>
                <a:latin typeface="acumin-pro"/>
              </a:rPr>
              <a:t>Real-world outcomes of patients with lower-risk myelodysplastic syndromes (LR-MDS) treated with </a:t>
            </a:r>
            <a:r>
              <a:rPr lang="en-US" sz="1200" b="0" i="0" dirty="0" err="1">
                <a:solidFill>
                  <a:srgbClr val="1C1D1F"/>
                </a:solidFill>
                <a:effectLst/>
                <a:latin typeface="acumin-pro"/>
              </a:rPr>
              <a:t>luspatercept</a:t>
            </a:r>
            <a:r>
              <a:rPr lang="en-US" sz="1200" b="0" i="0" dirty="0">
                <a:solidFill>
                  <a:srgbClr val="1C1D1F"/>
                </a:solidFill>
                <a:effectLst/>
                <a:latin typeface="acumin-pro"/>
              </a:rPr>
              <a:t>: an evaluation of US clinical practice utilization and treatment patterns.</a:t>
            </a:r>
            <a:r>
              <a:rPr lang="en-US" sz="1200" b="1" i="0" dirty="0">
                <a:solidFill>
                  <a:srgbClr val="1C1D1F"/>
                </a:solidFill>
                <a:effectLst/>
                <a:latin typeface="acumin-pro"/>
              </a:rPr>
              <a:t> </a:t>
            </a:r>
            <a:r>
              <a:rPr lang="en-US" sz="1000" i="1" dirty="0">
                <a:solidFill>
                  <a:schemeClr val="bg1"/>
                </a:solidFill>
                <a:latin typeface="Arial" panose="020B0604020202020204" pitchFamily="34" charset="0"/>
                <a:cs typeface="Arial" panose="020B0604020202020204" pitchFamily="34" charset="0"/>
              </a:rPr>
              <a:t>Blood. </a:t>
            </a:r>
            <a:r>
              <a:rPr lang="en-US" sz="1000" dirty="0">
                <a:solidFill>
                  <a:schemeClr val="bg1"/>
                </a:solidFill>
                <a:latin typeface="Arial" panose="020B0604020202020204" pitchFamily="34" charset="0"/>
                <a:cs typeface="Arial" panose="020B0604020202020204" pitchFamily="34" charset="0"/>
              </a:rPr>
              <a:t>2022;140(Supplement 1):944-946.</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solidFill>
                  <a:srgbClr val="000000"/>
                </a:solidFill>
                <a:effectLst/>
                <a:latin typeface="Calibri Light" panose="020F0302020204030204" pitchFamily="34" charset="0"/>
                <a:ea typeface="HGSMinchoE" panose="02020900000000000000" pitchFamily="18" charset="-128"/>
                <a:cs typeface="Times New Roman" panose="02020603050405020304" pitchFamily="18" charset="0"/>
              </a:rPr>
              <a:t>Fenaux</a:t>
            </a:r>
            <a:r>
              <a:rPr lang="en-US" sz="1200" dirty="0">
                <a:solidFill>
                  <a:srgbClr val="000000"/>
                </a:solidFill>
                <a:effectLst/>
                <a:latin typeface="Calibri Light" panose="020F0302020204030204" pitchFamily="34" charset="0"/>
                <a:ea typeface="HGSMinchoE" panose="02020900000000000000" pitchFamily="18" charset="-128"/>
                <a:cs typeface="Times New Roman" panose="02020603050405020304" pitchFamily="18" charset="0"/>
              </a:rPr>
              <a:t> P, </a:t>
            </a:r>
            <a:r>
              <a:rPr lang="en-US" sz="1200" dirty="0" err="1">
                <a:solidFill>
                  <a:srgbClr val="000000"/>
                </a:solidFill>
                <a:effectLst/>
                <a:latin typeface="Calibri Light" panose="020F0302020204030204" pitchFamily="34" charset="0"/>
                <a:ea typeface="HGSMinchoE" panose="02020900000000000000" pitchFamily="18" charset="-128"/>
                <a:cs typeface="Times New Roman" panose="02020603050405020304" pitchFamily="18" charset="0"/>
              </a:rPr>
              <a:t>Platzbecker</a:t>
            </a:r>
            <a:r>
              <a:rPr lang="en-US" sz="1200" dirty="0">
                <a:solidFill>
                  <a:srgbClr val="000000"/>
                </a:solidFill>
                <a:effectLst/>
                <a:latin typeface="Calibri Light" panose="020F0302020204030204" pitchFamily="34" charset="0"/>
                <a:ea typeface="HGSMinchoE" panose="02020900000000000000" pitchFamily="18" charset="-128"/>
                <a:cs typeface="Times New Roman" panose="02020603050405020304" pitchFamily="18" charset="0"/>
              </a:rPr>
              <a:t> U, Mufti GJ, et al. </a:t>
            </a:r>
            <a:r>
              <a:rPr lang="en-US" sz="1200" dirty="0" err="1">
                <a:solidFill>
                  <a:srgbClr val="000000"/>
                </a:solidFill>
                <a:effectLst/>
                <a:latin typeface="Calibri Light" panose="020F0302020204030204" pitchFamily="34" charset="0"/>
                <a:ea typeface="HGSMinchoE" panose="02020900000000000000" pitchFamily="18" charset="-128"/>
                <a:cs typeface="Times New Roman" panose="02020603050405020304" pitchFamily="18" charset="0"/>
              </a:rPr>
              <a:t>Luspatercept</a:t>
            </a:r>
            <a:r>
              <a:rPr lang="en-US" sz="1200" dirty="0">
                <a:solidFill>
                  <a:srgbClr val="000000"/>
                </a:solidFill>
                <a:effectLst/>
                <a:latin typeface="Calibri Light" panose="020F0302020204030204" pitchFamily="34" charset="0"/>
                <a:ea typeface="HGSMinchoE" panose="02020900000000000000" pitchFamily="18" charset="-128"/>
                <a:cs typeface="Times New Roman" panose="02020603050405020304" pitchFamily="18" charset="0"/>
              </a:rPr>
              <a:t> in patients with lower-risk myelodysplastic syndromes. </a:t>
            </a:r>
            <a:r>
              <a:rPr lang="en-US" sz="1200" i="1" dirty="0">
                <a:solidFill>
                  <a:srgbClr val="000000"/>
                </a:solidFill>
                <a:effectLst/>
                <a:latin typeface="Calibri Light" panose="020F0302020204030204" pitchFamily="34" charset="0"/>
                <a:ea typeface="HGSMinchoE" panose="02020900000000000000" pitchFamily="18" charset="-128"/>
                <a:cs typeface="Times New Roman" panose="02020603050405020304" pitchFamily="18" charset="0"/>
              </a:rPr>
              <a:t>N </a:t>
            </a:r>
            <a:r>
              <a:rPr lang="en-US" sz="1200" i="1" dirty="0" err="1">
                <a:solidFill>
                  <a:srgbClr val="000000"/>
                </a:solidFill>
                <a:effectLst/>
                <a:latin typeface="Calibri Light" panose="020F0302020204030204" pitchFamily="34" charset="0"/>
                <a:ea typeface="HGSMinchoE" panose="02020900000000000000" pitchFamily="18" charset="-128"/>
                <a:cs typeface="Times New Roman" panose="02020603050405020304" pitchFamily="18" charset="0"/>
              </a:rPr>
              <a:t>Engl</a:t>
            </a:r>
            <a:r>
              <a:rPr lang="en-US" sz="1200" i="1" dirty="0">
                <a:solidFill>
                  <a:srgbClr val="000000"/>
                </a:solidFill>
                <a:effectLst/>
                <a:latin typeface="Calibri Light" panose="020F0302020204030204" pitchFamily="34" charset="0"/>
                <a:ea typeface="HGSMinchoE" panose="02020900000000000000" pitchFamily="18" charset="-128"/>
                <a:cs typeface="Times New Roman" panose="02020603050405020304" pitchFamily="18" charset="0"/>
              </a:rPr>
              <a:t> J Med. </a:t>
            </a:r>
            <a:r>
              <a:rPr lang="en-US" sz="1200" dirty="0">
                <a:solidFill>
                  <a:srgbClr val="000000"/>
                </a:solidFill>
                <a:effectLst/>
                <a:latin typeface="Calibri Light" panose="020F0302020204030204" pitchFamily="34" charset="0"/>
                <a:ea typeface="HGSMinchoE" panose="02020900000000000000" pitchFamily="18" charset="-128"/>
                <a:cs typeface="Times New Roman" panose="02020603050405020304" pitchFamily="18" charset="0"/>
              </a:rPr>
              <a:t>2020;382(2):140-151. </a:t>
            </a:r>
            <a:endParaRPr lang="en-US" dirty="0"/>
          </a:p>
          <a:p>
            <a:endParaRPr lang="en-US" dirty="0"/>
          </a:p>
        </p:txBody>
      </p:sp>
      <p:sp>
        <p:nvSpPr>
          <p:cNvPr id="4" name="Slide Number Placeholder 3"/>
          <p:cNvSpPr>
            <a:spLocks noGrp="1"/>
          </p:cNvSpPr>
          <p:nvPr>
            <p:ph type="sldNum" sz="quarter" idx="5"/>
          </p:nvPr>
        </p:nvSpPr>
        <p:spPr/>
        <p:txBody>
          <a:bodyPr/>
          <a:lstStyle/>
          <a:p>
            <a:fld id="{346C45EA-94B1-CB43-BD15-6A8600409710}" type="slidenum">
              <a:rPr lang="en-US" smtClean="0"/>
              <a:t>34</a:t>
            </a:fld>
            <a:endParaRPr lang="en-US"/>
          </a:p>
        </p:txBody>
      </p:sp>
    </p:spTree>
    <p:extLst>
      <p:ext uri="{BB962C8B-B14F-4D97-AF65-F5344CB8AC3E}">
        <p14:creationId xmlns:p14="http://schemas.microsoft.com/office/powerpoint/2010/main" val="37523585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dirty="0">
                <a:solidFill>
                  <a:schemeClr val="bg1"/>
                </a:solidFill>
                <a:latin typeface="arial" panose="020B0604020202020204" pitchFamily="34" charset="0"/>
              </a:rPr>
              <a:t>Komrokji RS, Aguirre LE, Al-Ali N, et al. </a:t>
            </a:r>
            <a:r>
              <a:rPr lang="en-US" b="0" i="0" dirty="0">
                <a:solidFill>
                  <a:srgbClr val="1C1D1F"/>
                </a:solidFill>
                <a:effectLst/>
                <a:latin typeface="acumin-pro"/>
              </a:rPr>
              <a:t>Activity of </a:t>
            </a:r>
            <a:r>
              <a:rPr lang="en-US" b="0" i="0" dirty="0" err="1">
                <a:solidFill>
                  <a:srgbClr val="1C1D1F"/>
                </a:solidFill>
                <a:effectLst/>
                <a:latin typeface="acumin-pro"/>
              </a:rPr>
              <a:t>luspatercept</a:t>
            </a:r>
            <a:r>
              <a:rPr lang="en-US" b="0" i="0" dirty="0">
                <a:solidFill>
                  <a:srgbClr val="1C1D1F"/>
                </a:solidFill>
                <a:effectLst/>
                <a:latin typeface="acumin-pro"/>
              </a:rPr>
              <a:t> and ESAs combination for treatment of anemia in lower-risk myelodysplastic syndromes. </a:t>
            </a:r>
            <a:r>
              <a:rPr lang="da-DK" sz="1200" i="1" dirty="0">
                <a:solidFill>
                  <a:schemeClr val="bg1"/>
                </a:solidFill>
                <a:latin typeface="arial" panose="020B0604020202020204" pitchFamily="34" charset="0"/>
              </a:rPr>
              <a:t>Blood Adv. </a:t>
            </a:r>
            <a:r>
              <a:rPr lang="da-DK" sz="1200" dirty="0">
                <a:solidFill>
                  <a:schemeClr val="bg1"/>
                </a:solidFill>
                <a:latin typeface="arial" panose="020B0604020202020204" pitchFamily="34" charset="0"/>
              </a:rPr>
              <a:t>Published online April 14, 2023. doi:10.1182/bloodadvances.2023009781</a:t>
            </a:r>
            <a:endParaRPr lang="en-US" sz="1200" dirty="0">
              <a:solidFill>
                <a:schemeClr val="bg1"/>
              </a:solidFill>
              <a:latin typeface="Arial"/>
            </a:endParaRPr>
          </a:p>
          <a:p>
            <a:endParaRPr lang="en-US" dirty="0"/>
          </a:p>
        </p:txBody>
      </p:sp>
      <p:sp>
        <p:nvSpPr>
          <p:cNvPr id="4" name="Slide Number Placeholder 3"/>
          <p:cNvSpPr>
            <a:spLocks noGrp="1"/>
          </p:cNvSpPr>
          <p:nvPr>
            <p:ph type="sldNum" sz="quarter" idx="5"/>
          </p:nvPr>
        </p:nvSpPr>
        <p:spPr/>
        <p:txBody>
          <a:bodyPr/>
          <a:lstStyle/>
          <a:p>
            <a:fld id="{346C45EA-94B1-CB43-BD15-6A8600409710}" type="slidenum">
              <a:rPr lang="en-US" smtClean="0"/>
              <a:t>35</a:t>
            </a:fld>
            <a:endParaRPr lang="en-US"/>
          </a:p>
        </p:txBody>
      </p:sp>
    </p:spTree>
    <p:extLst>
      <p:ext uri="{BB962C8B-B14F-4D97-AF65-F5344CB8AC3E}">
        <p14:creationId xmlns:p14="http://schemas.microsoft.com/office/powerpoint/2010/main" val="15972260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4" name="Slide Number Placeholder 3"/>
          <p:cNvSpPr>
            <a:spLocks noGrp="1"/>
          </p:cNvSpPr>
          <p:nvPr>
            <p:ph type="sldNum" sz="quarter" idx="5"/>
          </p:nvPr>
        </p:nvSpPr>
        <p:spPr/>
        <p:txBody>
          <a:bodyPr/>
          <a:lstStyle/>
          <a:p>
            <a:fld id="{346C45EA-94B1-CB43-BD15-6A8600409710}" type="slidenum">
              <a:rPr lang="en-US" smtClean="0"/>
              <a:t>36</a:t>
            </a:fld>
            <a:endParaRPr lang="en-US"/>
          </a:p>
        </p:txBody>
      </p:sp>
    </p:spTree>
    <p:extLst>
      <p:ext uri="{BB962C8B-B14F-4D97-AF65-F5344CB8AC3E}">
        <p14:creationId xmlns:p14="http://schemas.microsoft.com/office/powerpoint/2010/main" val="65885231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Della Porta M, </a:t>
            </a:r>
            <a:r>
              <a:rPr lang="en-US" sz="1000" dirty="0" err="1"/>
              <a:t>Platzbecker</a:t>
            </a:r>
            <a:r>
              <a:rPr lang="en-US" sz="1000" dirty="0"/>
              <a:t> U, Santini V, et al. </a:t>
            </a:r>
            <a:r>
              <a:rPr lang="en-US" sz="1000" b="0" i="0" u="none" strike="noStrike" dirty="0">
                <a:solidFill>
                  <a:srgbClr val="2E2E2E"/>
                </a:solidFill>
                <a:effectLst/>
                <a:latin typeface="ElsevierGulliver"/>
              </a:rPr>
              <a:t>The Commands Trial: A Phase 3 Study of the Efficacy and Safety of </a:t>
            </a:r>
            <a:r>
              <a:rPr lang="en-US" sz="1000" b="0" i="0" u="none" strike="noStrike" dirty="0" err="1">
                <a:solidFill>
                  <a:srgbClr val="2E2E2E"/>
                </a:solidFill>
                <a:effectLst/>
                <a:latin typeface="ElsevierGulliver"/>
              </a:rPr>
              <a:t>Luspatercept</a:t>
            </a:r>
            <a:r>
              <a:rPr lang="en-US" sz="1000" b="0" i="0" u="none" strike="noStrike" dirty="0">
                <a:solidFill>
                  <a:srgbClr val="2E2E2E"/>
                </a:solidFill>
                <a:effectLst/>
                <a:latin typeface="ElsevierGulliver"/>
              </a:rPr>
              <a:t> Versus Epoetin Alfa for the Treatment of Anemia Due to IPSS-R Very Low-, Low-, or Intermediate-Risk MDS in Erythropoiesis Stimulating Agent-Naive Patients Who Require RBC Transfusions. </a:t>
            </a:r>
            <a:r>
              <a:rPr lang="en-US" sz="1000" i="1" dirty="0"/>
              <a:t>Blood</a:t>
            </a:r>
            <a:r>
              <a:rPr lang="en-US" sz="1000" dirty="0"/>
              <a:t> 2020;136(Supplement 1):1-2.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Garcia-</a:t>
            </a:r>
            <a:r>
              <a:rPr lang="en-US" sz="1000" dirty="0" err="1"/>
              <a:t>Manero</a:t>
            </a:r>
            <a:r>
              <a:rPr lang="en-US" sz="1000" dirty="0"/>
              <a:t> G, </a:t>
            </a:r>
            <a:r>
              <a:rPr lang="en-US" sz="1000" dirty="0" err="1"/>
              <a:t>Platzbecker</a:t>
            </a:r>
            <a:r>
              <a:rPr lang="en-US" sz="1000" dirty="0"/>
              <a:t> U, Santini V, et al. </a:t>
            </a:r>
            <a:r>
              <a:rPr lang="en-US" sz="1000" b="0" i="0" u="none" strike="noStrike" dirty="0">
                <a:solidFill>
                  <a:srgbClr val="2B3341"/>
                </a:solidFill>
                <a:effectLst/>
                <a:latin typeface="Inter"/>
              </a:rPr>
              <a:t>Efficacy and safety results from the COMMANDS trial: A phase 3 study evaluating </a:t>
            </a:r>
            <a:r>
              <a:rPr lang="en-US" sz="1000" b="0" i="0" u="none" strike="noStrike" dirty="0" err="1">
                <a:solidFill>
                  <a:srgbClr val="2B3341"/>
                </a:solidFill>
                <a:effectLst/>
                <a:latin typeface="Inter"/>
              </a:rPr>
              <a:t>luspatercept</a:t>
            </a:r>
            <a:r>
              <a:rPr lang="en-US" sz="1000" b="0" i="0" u="none" strike="noStrike" dirty="0">
                <a:solidFill>
                  <a:srgbClr val="2B3341"/>
                </a:solidFill>
                <a:effectLst/>
                <a:latin typeface="Inter"/>
              </a:rPr>
              <a:t> vs epoetin alfa in erythropoiesis-stimulating agent (ESA)‑naive transfusion-dependent (TD) patients (pts) with lower‑risk myelodysplastic syndromes (LR-MDS). </a:t>
            </a:r>
            <a:r>
              <a:rPr lang="en-US" sz="1000" b="0" i="1" dirty="0"/>
              <a:t>J Clin </a:t>
            </a:r>
            <a:r>
              <a:rPr lang="en-US" sz="1000" i="1" dirty="0"/>
              <a:t>Oncol. </a:t>
            </a:r>
            <a:r>
              <a:rPr lang="en-US" sz="1000" dirty="0"/>
              <a:t>2023;41(16 suppl):7003.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Della Porta M, </a:t>
            </a:r>
            <a:r>
              <a:rPr lang="en-US" sz="1000" dirty="0" err="1"/>
              <a:t>Platzbecker</a:t>
            </a:r>
            <a:r>
              <a:rPr lang="en-US" sz="1000" dirty="0"/>
              <a:t> U, Santini V, et al. </a:t>
            </a:r>
            <a:r>
              <a:rPr lang="en-US" sz="1000" dirty="0" err="1">
                <a:solidFill>
                  <a:srgbClr val="595454"/>
                </a:solidFill>
              </a:rPr>
              <a:t>Luspatercept</a:t>
            </a:r>
            <a:r>
              <a:rPr lang="en-US" sz="1000" dirty="0">
                <a:solidFill>
                  <a:srgbClr val="595454"/>
                </a:solidFill>
              </a:rPr>
              <a:t> versus epoetin alfa for treatment of anemia in ESA-naive lower-risk myelodysplastic syndromes patients requiring RBC transfusions: data from the phase 3 COMMANDS study. </a:t>
            </a:r>
            <a:r>
              <a:rPr kumimoji="0" lang="en-US" sz="1000" b="0" i="0" u="none" strike="noStrike" kern="1200" cap="none" spc="0" normalizeH="0" baseline="0" noProof="0" dirty="0">
                <a:ln>
                  <a:noFill/>
                </a:ln>
                <a:solidFill>
                  <a:prstClr val="white"/>
                </a:solidFill>
                <a:effectLst/>
                <a:uLnTx/>
                <a:uFillTx/>
                <a:latin typeface="Calibri"/>
                <a:ea typeface="+mj-ea"/>
                <a:cs typeface="+mj-cs"/>
              </a:rPr>
              <a:t>Abstract presented at: EHA2023 Hybrid Congress; Frankfurt, Germany; June 8-11, 2023. A</a:t>
            </a:r>
            <a:r>
              <a:rPr lang="en-US" sz="1000" dirty="0" err="1">
                <a:solidFill>
                  <a:srgbClr val="595454"/>
                </a:solidFill>
              </a:rPr>
              <a:t>bstract</a:t>
            </a:r>
            <a:r>
              <a:rPr lang="en-US" sz="1000" dirty="0">
                <a:solidFill>
                  <a:srgbClr val="595454"/>
                </a:solidFill>
              </a:rPr>
              <a:t> S102. </a:t>
            </a:r>
            <a:endParaRPr lang="en-US" sz="1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charset="0"/>
                <a:ea typeface="+mn-ea"/>
                <a:cs typeface="Arial" charset="0"/>
              </a:rPr>
              <a:t>MDS and bone marrow failure syndromes</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AFECF2E-21F3-4E37-B1DA-EE4B5CF02C94}" type="datetime1">
              <a:rPr kumimoji="0" 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6/26/23</a:t>
            </a:fld>
            <a:endParaRPr kumimoji="0" 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Footer Placeholder 5"/>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charset="0"/>
                <a:ea typeface="+mn-ea"/>
                <a:cs typeface="Arial" charset="0"/>
              </a:rPr>
              <a:t>Nikolai Podoltsev, MD, PhD </a:t>
            </a:r>
          </a:p>
        </p:txBody>
      </p:sp>
      <p:sp>
        <p:nvSpPr>
          <p:cNvPr id="7" name="Slide Number Placeholder 6"/>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A8FC3EA-C23A-4C93-9A3A-7CF64FAA48C3}"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43040550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Garcia-</a:t>
            </a:r>
            <a:r>
              <a:rPr lang="en-US" sz="1000" dirty="0" err="1"/>
              <a:t>Manero</a:t>
            </a:r>
            <a:r>
              <a:rPr lang="en-US" sz="1000" dirty="0"/>
              <a:t> G, </a:t>
            </a:r>
            <a:r>
              <a:rPr lang="en-US" sz="1000" dirty="0" err="1"/>
              <a:t>Platzbecker</a:t>
            </a:r>
            <a:r>
              <a:rPr lang="en-US" sz="1000" dirty="0"/>
              <a:t> U, Santini V, et al. </a:t>
            </a:r>
            <a:r>
              <a:rPr lang="en-US" sz="1000" b="0" i="0" u="none" strike="noStrike" dirty="0">
                <a:solidFill>
                  <a:srgbClr val="2B3341"/>
                </a:solidFill>
                <a:effectLst/>
                <a:latin typeface="Inter"/>
              </a:rPr>
              <a:t>Efficacy and safety results from the COMMANDS trial: A phase 3 study evaluating </a:t>
            </a:r>
            <a:r>
              <a:rPr lang="en-US" sz="1000" b="0" i="0" u="none" strike="noStrike" dirty="0" err="1">
                <a:solidFill>
                  <a:srgbClr val="2B3341"/>
                </a:solidFill>
                <a:effectLst/>
                <a:latin typeface="Inter"/>
              </a:rPr>
              <a:t>luspatercept</a:t>
            </a:r>
            <a:r>
              <a:rPr lang="en-US" sz="1000" b="0" i="0" u="none" strike="noStrike" dirty="0">
                <a:solidFill>
                  <a:srgbClr val="2B3341"/>
                </a:solidFill>
                <a:effectLst/>
                <a:latin typeface="Inter"/>
              </a:rPr>
              <a:t> vs epoetin alfa in erythropoiesis-stimulating agent (ESA)‑naive transfusion-dependent (TD) patients (pts) with lower‑risk myelodysplastic syndromes (LR-MDS). </a:t>
            </a:r>
            <a:r>
              <a:rPr lang="en-US" sz="1000" b="0" i="1" dirty="0"/>
              <a:t>J Clin </a:t>
            </a:r>
            <a:r>
              <a:rPr lang="en-US" sz="1000" i="1" dirty="0"/>
              <a:t>Oncol. </a:t>
            </a:r>
            <a:r>
              <a:rPr lang="en-US" sz="1000" dirty="0"/>
              <a:t>2023;41(16 suppl):7003.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Della Porta M, </a:t>
            </a:r>
            <a:r>
              <a:rPr lang="en-US" sz="1000" dirty="0" err="1"/>
              <a:t>Platzbecker</a:t>
            </a:r>
            <a:r>
              <a:rPr lang="en-US" sz="1000" dirty="0"/>
              <a:t> U, Santini V, et al. </a:t>
            </a:r>
            <a:r>
              <a:rPr lang="en-US" sz="1000" dirty="0" err="1">
                <a:solidFill>
                  <a:srgbClr val="595454"/>
                </a:solidFill>
              </a:rPr>
              <a:t>Luspatercept</a:t>
            </a:r>
            <a:r>
              <a:rPr lang="en-US" sz="1000" dirty="0">
                <a:solidFill>
                  <a:srgbClr val="595454"/>
                </a:solidFill>
              </a:rPr>
              <a:t> versus epoetin alfa for treatment of anemia in ESA-naive lower-risk myelodysplastic syndromes patients requiring RBC transfusions: data from the phase 3 COMMANDS study. </a:t>
            </a:r>
            <a:r>
              <a:rPr kumimoji="0" lang="en-US" sz="1000" b="0" i="0" u="none" strike="noStrike" kern="1200" cap="none" spc="0" normalizeH="0" baseline="0" noProof="0" dirty="0">
                <a:ln>
                  <a:noFill/>
                </a:ln>
                <a:solidFill>
                  <a:prstClr val="white"/>
                </a:solidFill>
                <a:effectLst/>
                <a:uLnTx/>
                <a:uFillTx/>
                <a:latin typeface="Calibri"/>
                <a:ea typeface="+mj-ea"/>
                <a:cs typeface="+mj-cs"/>
              </a:rPr>
              <a:t>Abstract presented at: EHA2023 Hybrid Congress; Frankfurt, Germany; June 8-11, 2023. A</a:t>
            </a:r>
            <a:r>
              <a:rPr lang="en-US" sz="1000" dirty="0" err="1">
                <a:solidFill>
                  <a:srgbClr val="595454"/>
                </a:solidFill>
              </a:rPr>
              <a:t>bstract</a:t>
            </a:r>
            <a:r>
              <a:rPr lang="en-US" sz="1000" dirty="0">
                <a:solidFill>
                  <a:srgbClr val="595454"/>
                </a:solidFill>
              </a:rPr>
              <a:t> S102. </a:t>
            </a:r>
            <a:endParaRPr lang="en-US" sz="1000" dirty="0"/>
          </a:p>
        </p:txBody>
      </p:sp>
      <p:sp>
        <p:nvSpPr>
          <p:cNvPr id="4" name="Slide Number Placeholder 3"/>
          <p:cNvSpPr>
            <a:spLocks noGrp="1"/>
          </p:cNvSpPr>
          <p:nvPr>
            <p:ph type="sldNum" sz="quarter" idx="5"/>
          </p:nvPr>
        </p:nvSpPr>
        <p:spPr/>
        <p:txBody>
          <a:bodyPr/>
          <a:lstStyle/>
          <a:p>
            <a:fld id="{346C45EA-94B1-CB43-BD15-6A8600409710}" type="slidenum">
              <a:rPr lang="en-US" smtClean="0"/>
              <a:t>38</a:t>
            </a:fld>
            <a:endParaRPr lang="en-US"/>
          </a:p>
        </p:txBody>
      </p:sp>
    </p:spTree>
    <p:extLst>
      <p:ext uri="{BB962C8B-B14F-4D97-AF65-F5344CB8AC3E}">
        <p14:creationId xmlns:p14="http://schemas.microsoft.com/office/powerpoint/2010/main" val="152866305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Garcia-</a:t>
            </a:r>
            <a:r>
              <a:rPr lang="en-US" sz="1000" dirty="0" err="1"/>
              <a:t>Manero</a:t>
            </a:r>
            <a:r>
              <a:rPr lang="en-US" sz="1000" dirty="0"/>
              <a:t> G, </a:t>
            </a:r>
            <a:r>
              <a:rPr lang="en-US" sz="1000" dirty="0" err="1"/>
              <a:t>Platzbecker</a:t>
            </a:r>
            <a:r>
              <a:rPr lang="en-US" sz="1000" dirty="0"/>
              <a:t> U, Santini V, et al. </a:t>
            </a:r>
            <a:r>
              <a:rPr lang="en-US" sz="1000" b="0" i="0" u="none" strike="noStrike" dirty="0">
                <a:solidFill>
                  <a:srgbClr val="2B3341"/>
                </a:solidFill>
                <a:effectLst/>
                <a:latin typeface="Inter"/>
              </a:rPr>
              <a:t>Efficacy and safety results from the COMMANDS trial: A phase 3 study evaluating </a:t>
            </a:r>
            <a:r>
              <a:rPr lang="en-US" sz="1000" b="0" i="0" u="none" strike="noStrike" dirty="0" err="1">
                <a:solidFill>
                  <a:srgbClr val="2B3341"/>
                </a:solidFill>
                <a:effectLst/>
                <a:latin typeface="Inter"/>
              </a:rPr>
              <a:t>luspatercept</a:t>
            </a:r>
            <a:r>
              <a:rPr lang="en-US" sz="1000" b="0" i="0" u="none" strike="noStrike" dirty="0">
                <a:solidFill>
                  <a:srgbClr val="2B3341"/>
                </a:solidFill>
                <a:effectLst/>
                <a:latin typeface="Inter"/>
              </a:rPr>
              <a:t> vs epoetin alfa in erythropoiesis-stimulating agent (ESA)‑naive transfusion-dependent (TD) patients (pts) with lower‑risk myelodysplastic syndromes (LR-MDS). </a:t>
            </a:r>
            <a:r>
              <a:rPr lang="en-US" sz="1000" b="0" i="1" dirty="0"/>
              <a:t>J Clin </a:t>
            </a:r>
            <a:r>
              <a:rPr lang="en-US" sz="1000" i="1" dirty="0"/>
              <a:t>Oncol. </a:t>
            </a:r>
            <a:r>
              <a:rPr lang="en-US" sz="1000" dirty="0"/>
              <a:t>2023;41(16 suppl):7003.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a:effectLst/>
              <a:latin typeface="Menlo" panose="020B0609030804020204"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Della Porta M, </a:t>
            </a:r>
            <a:r>
              <a:rPr lang="en-US" sz="1000" dirty="0" err="1"/>
              <a:t>Platzbecker</a:t>
            </a:r>
            <a:r>
              <a:rPr lang="en-US" sz="1000" dirty="0"/>
              <a:t> U, Santini V, et al. </a:t>
            </a:r>
            <a:r>
              <a:rPr lang="en-US" sz="1000" dirty="0" err="1">
                <a:solidFill>
                  <a:srgbClr val="595454"/>
                </a:solidFill>
              </a:rPr>
              <a:t>Luspatercept</a:t>
            </a:r>
            <a:r>
              <a:rPr lang="en-US" sz="1000" dirty="0">
                <a:solidFill>
                  <a:srgbClr val="595454"/>
                </a:solidFill>
              </a:rPr>
              <a:t> versus epoetin alfa for treatment of anemia in ESA-naive lower-risk myelodysplastic syndromes patients requiring RBC transfusions: data from the phase 3 COMMANDS study. </a:t>
            </a:r>
            <a:r>
              <a:rPr kumimoji="0" lang="en-US" sz="1000" b="0" i="0" u="none" strike="noStrike" kern="1200" cap="none" spc="0" normalizeH="0" baseline="0" noProof="0" dirty="0">
                <a:ln>
                  <a:noFill/>
                </a:ln>
                <a:solidFill>
                  <a:prstClr val="white"/>
                </a:solidFill>
                <a:effectLst/>
                <a:uLnTx/>
                <a:uFillTx/>
                <a:latin typeface="Calibri"/>
                <a:ea typeface="+mj-ea"/>
                <a:cs typeface="+mj-cs"/>
              </a:rPr>
              <a:t>Abstract presented at: EHA2023 Hybrid Congress; Frankfurt, Germany; June 8-11, 2023.</a:t>
            </a:r>
            <a:r>
              <a:rPr lang="en-US" sz="1000" dirty="0">
                <a:solidFill>
                  <a:srgbClr val="595454"/>
                </a:solidFill>
              </a:rPr>
              <a:t>Abstract S102. </a:t>
            </a:r>
            <a:endParaRPr lang="en-US" sz="300" dirty="0"/>
          </a:p>
        </p:txBody>
      </p:sp>
      <p:sp>
        <p:nvSpPr>
          <p:cNvPr id="4" name="Slide Number Placeholder 3"/>
          <p:cNvSpPr>
            <a:spLocks noGrp="1"/>
          </p:cNvSpPr>
          <p:nvPr>
            <p:ph type="sldNum" sz="quarter" idx="5"/>
          </p:nvPr>
        </p:nvSpPr>
        <p:spPr/>
        <p:txBody>
          <a:bodyPr/>
          <a:lstStyle/>
          <a:p>
            <a:fld id="{346C45EA-94B1-CB43-BD15-6A8600409710}" type="slidenum">
              <a:rPr lang="en-US" smtClean="0"/>
              <a:t>39</a:t>
            </a:fld>
            <a:endParaRPr lang="en-US"/>
          </a:p>
        </p:txBody>
      </p:sp>
    </p:spTree>
    <p:extLst>
      <p:ext uri="{BB962C8B-B14F-4D97-AF65-F5344CB8AC3E}">
        <p14:creationId xmlns:p14="http://schemas.microsoft.com/office/powerpoint/2010/main" val="170042274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US" sz="1200" b="0" i="0" u="none" strike="noStrike" kern="1200" cap="none" spc="0" normalizeH="0" baseline="0" noProof="0" dirty="0" err="1">
                <a:ln>
                  <a:noFill/>
                </a:ln>
                <a:solidFill>
                  <a:schemeClr val="tx1"/>
                </a:solidFill>
                <a:effectLst/>
                <a:uLnTx/>
                <a:uFillTx/>
                <a:latin typeface="+mn-lt"/>
                <a:ea typeface="+mn-ea"/>
                <a:cs typeface="+mn-cs"/>
              </a:rPr>
              <a:t>Platzbecker</a:t>
            </a:r>
            <a:r>
              <a:rPr kumimoji="0" lang="en-US" sz="1200" b="0" i="0" u="none" strike="noStrike" kern="1200" cap="none" spc="0" normalizeH="0" baseline="0" noProof="0" dirty="0">
                <a:ln>
                  <a:noFill/>
                </a:ln>
                <a:solidFill>
                  <a:schemeClr val="tx1"/>
                </a:solidFill>
                <a:effectLst/>
                <a:uLnTx/>
                <a:uFillTx/>
                <a:latin typeface="+mn-lt"/>
                <a:ea typeface="+mn-ea"/>
                <a:cs typeface="+mn-cs"/>
              </a:rPr>
              <a:t> U, Santini V, </a:t>
            </a:r>
            <a:r>
              <a:rPr kumimoji="0" lang="en-US" sz="1200" b="0" i="0" u="none" strike="noStrike" kern="1200" cap="none" spc="0" normalizeH="0" baseline="0" noProof="0" dirty="0" err="1">
                <a:ln>
                  <a:noFill/>
                </a:ln>
                <a:solidFill>
                  <a:schemeClr val="tx1"/>
                </a:solidFill>
                <a:effectLst/>
                <a:uLnTx/>
                <a:uFillTx/>
                <a:latin typeface="+mn-lt"/>
                <a:ea typeface="+mn-ea"/>
                <a:cs typeface="+mn-cs"/>
              </a:rPr>
              <a:t>Fenauz</a:t>
            </a:r>
            <a:r>
              <a:rPr kumimoji="0" lang="en-US" sz="1200" b="0" i="0" u="none" strike="noStrike" kern="1200" cap="none" spc="0" normalizeH="0" baseline="0" noProof="0" dirty="0">
                <a:ln>
                  <a:noFill/>
                </a:ln>
                <a:solidFill>
                  <a:schemeClr val="tx1"/>
                </a:solidFill>
                <a:effectLst/>
                <a:uLnTx/>
                <a:uFillTx/>
                <a:latin typeface="+mn-lt"/>
                <a:ea typeface="+mn-ea"/>
                <a:cs typeface="+mn-cs"/>
              </a:rPr>
              <a:t> P, et al. </a:t>
            </a:r>
            <a:r>
              <a:rPr kumimoji="0" lang="en-US" sz="1200" b="0" i="0" u="none" strike="noStrike" kern="1200" cap="none" spc="0" normalizeH="0" baseline="0" noProof="0" dirty="0">
                <a:ln>
                  <a:noFill/>
                </a:ln>
                <a:solidFill>
                  <a:prstClr val="white"/>
                </a:solidFill>
                <a:effectLst/>
                <a:uLnTx/>
                <a:uFillTx/>
                <a:latin typeface="Calibri"/>
                <a:ea typeface="+mj-ea"/>
                <a:cs typeface="+mj-cs"/>
              </a:rPr>
              <a:t>CONTINUOUS TRANSFUSION INDEPENDENCE WITH IMETELSTAT IN HEAVILY TRANSFUSED NON-DEL(5Q) LOWER-RISK MYELODYSPLASTIC SYNDROMES RELAPSED/REFRACTORY TO ERYTHROPOIESIS STIMULATING AGENTS IN IMERGE PHASE 3. Abstract presented at: EHA2023 Hybrid Congress; Frankfurt, Germany; June 8-11, 2023. Abstract S165.</a:t>
            </a: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8A2EB87-405F-4ECA-AB6C-DDFB62988D7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29931364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US" sz="1200" b="0" i="0" u="none" strike="noStrike" kern="1200" cap="none" spc="0" normalizeH="0" baseline="0" noProof="0" dirty="0" err="1">
                <a:ln>
                  <a:noFill/>
                </a:ln>
                <a:solidFill>
                  <a:schemeClr val="tx1"/>
                </a:solidFill>
                <a:effectLst/>
                <a:uLnTx/>
                <a:uFillTx/>
                <a:latin typeface="+mn-lt"/>
                <a:ea typeface="+mn-ea"/>
                <a:cs typeface="+mn-cs"/>
              </a:rPr>
              <a:t>Platzbecker</a:t>
            </a:r>
            <a:r>
              <a:rPr kumimoji="0" lang="en-US" sz="1200" b="0" i="0" u="none" strike="noStrike" kern="1200" cap="none" spc="0" normalizeH="0" baseline="0" noProof="0" dirty="0">
                <a:ln>
                  <a:noFill/>
                </a:ln>
                <a:solidFill>
                  <a:schemeClr val="tx1"/>
                </a:solidFill>
                <a:effectLst/>
                <a:uLnTx/>
                <a:uFillTx/>
                <a:latin typeface="+mn-lt"/>
                <a:ea typeface="+mn-ea"/>
                <a:cs typeface="+mn-cs"/>
              </a:rPr>
              <a:t> U, Santini V, </a:t>
            </a:r>
            <a:r>
              <a:rPr kumimoji="0" lang="en-US" sz="1200" b="0" i="0" u="none" strike="noStrike" kern="1200" cap="none" spc="0" normalizeH="0" baseline="0" noProof="0" dirty="0" err="1">
                <a:ln>
                  <a:noFill/>
                </a:ln>
                <a:solidFill>
                  <a:schemeClr val="tx1"/>
                </a:solidFill>
                <a:effectLst/>
                <a:uLnTx/>
                <a:uFillTx/>
                <a:latin typeface="+mn-lt"/>
                <a:ea typeface="+mn-ea"/>
                <a:cs typeface="+mn-cs"/>
              </a:rPr>
              <a:t>Fenauz</a:t>
            </a:r>
            <a:r>
              <a:rPr kumimoji="0" lang="en-US" sz="1200" b="0" i="0" u="none" strike="noStrike" kern="1200" cap="none" spc="0" normalizeH="0" baseline="0" noProof="0" dirty="0">
                <a:ln>
                  <a:noFill/>
                </a:ln>
                <a:solidFill>
                  <a:schemeClr val="tx1"/>
                </a:solidFill>
                <a:effectLst/>
                <a:uLnTx/>
                <a:uFillTx/>
                <a:latin typeface="+mn-lt"/>
                <a:ea typeface="+mn-ea"/>
                <a:cs typeface="+mn-cs"/>
              </a:rPr>
              <a:t> P, et al. </a:t>
            </a:r>
            <a:r>
              <a:rPr kumimoji="0" lang="en-US" sz="1200" b="0" i="0" u="none" strike="noStrike" kern="1200" cap="none" spc="0" normalizeH="0" baseline="0" noProof="0" dirty="0">
                <a:ln>
                  <a:noFill/>
                </a:ln>
                <a:solidFill>
                  <a:prstClr val="white"/>
                </a:solidFill>
                <a:effectLst/>
                <a:uLnTx/>
                <a:uFillTx/>
                <a:latin typeface="Calibri"/>
                <a:ea typeface="+mj-ea"/>
                <a:cs typeface="+mj-cs"/>
              </a:rPr>
              <a:t>CONTINUOUS TRANSFUSION INDEPENDENCE WITH IMETELSTAT IN HEAVILY TRANSFUSED NON-DEL(5Q) LOWER-RISK MYELODYSPLASTIC SYNDROMES RELAPSED/REFRACTORY TO ERYTHROPOIESIS STIMULATING AGENTS IN IMERGE PHASE 3. Abstract presented at: EHA2023 Hybrid Congress; Frankfurt, Germany; June 8-11, 2023. Abstract S165.</a:t>
            </a:r>
            <a:endParaRPr lang="en-US" dirty="0"/>
          </a:p>
        </p:txBody>
      </p:sp>
      <p:sp>
        <p:nvSpPr>
          <p:cNvPr id="4" name="Slide Number Placeholder 3"/>
          <p:cNvSpPr>
            <a:spLocks noGrp="1"/>
          </p:cNvSpPr>
          <p:nvPr>
            <p:ph type="sldNum" sz="quarter" idx="5"/>
          </p:nvPr>
        </p:nvSpPr>
        <p:spPr/>
        <p:txBody>
          <a:bodyPr/>
          <a:lstStyle/>
          <a:p>
            <a:fld id="{346C45EA-94B1-CB43-BD15-6A8600409710}" type="slidenum">
              <a:rPr lang="en-US" smtClean="0"/>
              <a:t>41</a:t>
            </a:fld>
            <a:endParaRPr lang="en-US"/>
          </a:p>
        </p:txBody>
      </p:sp>
    </p:spTree>
    <p:extLst>
      <p:ext uri="{BB962C8B-B14F-4D97-AF65-F5344CB8AC3E}">
        <p14:creationId xmlns:p14="http://schemas.microsoft.com/office/powerpoint/2010/main" val="11650777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a:extLst>
              <a:ext uri="{FF2B5EF4-FFF2-40B4-BE49-F238E27FC236}">
                <a16:creationId xmlns:a16="http://schemas.microsoft.com/office/drawing/2014/main" id="{3B78E6A5-7327-BF7B-74CD-1EEF7A996EC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4" name="Notes Placeholder 2">
            <a:extLst>
              <a:ext uri="{FF2B5EF4-FFF2-40B4-BE49-F238E27FC236}">
                <a16:creationId xmlns:a16="http://schemas.microsoft.com/office/drawing/2014/main" id="{6DABA3FB-47FD-912B-0348-BB734D27E99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ea typeface="ＭＳ Ｐゴシック" panose="020B0600070205080204" pitchFamily="34" charset="-128"/>
            </a:endParaRPr>
          </a:p>
        </p:txBody>
      </p:sp>
      <p:sp>
        <p:nvSpPr>
          <p:cNvPr id="23555" name="Slide Number Placeholder 3">
            <a:extLst>
              <a:ext uri="{FF2B5EF4-FFF2-40B4-BE49-F238E27FC236}">
                <a16:creationId xmlns:a16="http://schemas.microsoft.com/office/drawing/2014/main" id="{2B36B716-C574-B3B8-B30D-005EB04B258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854976E9-6351-3745-BECD-FE055F0BB71D}" type="slidenum">
              <a:rPr lang="en-US" altLang="en-US">
                <a:latin typeface="Calibri" panose="020F0502020204030204" pitchFamily="34" charset="0"/>
              </a:rPr>
              <a:pPr/>
              <a:t>5</a:t>
            </a:fld>
            <a:endParaRPr lang="en-US" altLang="en-US">
              <a:latin typeface="Calibri" panose="020F0502020204030204" pitchFamily="34" charset="0"/>
            </a:endParaRPr>
          </a:p>
        </p:txBody>
      </p:sp>
    </p:spTree>
    <p:extLst>
      <p:ext uri="{BB962C8B-B14F-4D97-AF65-F5344CB8AC3E}">
        <p14:creationId xmlns:p14="http://schemas.microsoft.com/office/powerpoint/2010/main" val="303867301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Santini V, </a:t>
            </a:r>
            <a:r>
              <a:rPr lang="en-US" sz="1000" b="0" dirty="0" err="1"/>
              <a:t>Platzbecker</a:t>
            </a:r>
            <a:r>
              <a:rPr lang="en-US" sz="1000" b="0" dirty="0"/>
              <a:t> U, </a:t>
            </a:r>
            <a:r>
              <a:rPr lang="en-US" sz="1000" b="0" dirty="0" err="1"/>
              <a:t>Fenaux</a:t>
            </a:r>
            <a:r>
              <a:rPr lang="en-US" sz="1000" b="0" dirty="0"/>
              <a:t> P, et al. </a:t>
            </a:r>
            <a:r>
              <a:rPr kumimoji="0" lang="en-US" sz="1000" b="0" i="0" u="none" strike="noStrike" kern="1200" cap="none" spc="0" normalizeH="0" baseline="0" noProof="0" dirty="0">
                <a:ln>
                  <a:noFill/>
                </a:ln>
                <a:solidFill>
                  <a:prstClr val="white"/>
                </a:solidFill>
                <a:effectLst/>
                <a:uLnTx/>
                <a:uFillTx/>
                <a:latin typeface="Calibri"/>
                <a:ea typeface="+mj-ea"/>
                <a:cs typeface="+mj-cs"/>
              </a:rPr>
              <a:t>DISEASE-MODIFYING ACTIVITY OF IMETELSTAT IN PATIENTS WITH HEAVILY TRANSFUSED NON-DEL(5Q) LOWER-RISK MYELODYSPLASTIC SYNDROMES RELAPSED/REFRACTORY TO ERYTHROPOIESIS-STIMULATING AGENTS IN IMERGE PHASE 3. Abstract presented at: EHA2023 Hybrid Congress; Frankfurt, Germany; June 8-11, 2023. Abstract S164.</a:t>
            </a:r>
            <a:endParaRPr lang="en-US" sz="1000" dirty="0"/>
          </a:p>
        </p:txBody>
      </p:sp>
      <p:sp>
        <p:nvSpPr>
          <p:cNvPr id="4" name="Slide Number Placeholder 3"/>
          <p:cNvSpPr>
            <a:spLocks noGrp="1"/>
          </p:cNvSpPr>
          <p:nvPr>
            <p:ph type="sldNum" sz="quarter" idx="5"/>
          </p:nvPr>
        </p:nvSpPr>
        <p:spPr/>
        <p:txBody>
          <a:bodyPr/>
          <a:lstStyle/>
          <a:p>
            <a:fld id="{346C45EA-94B1-CB43-BD15-6A8600409710}" type="slidenum">
              <a:rPr lang="en-US" smtClean="0"/>
              <a:t>42</a:t>
            </a:fld>
            <a:endParaRPr lang="en-US"/>
          </a:p>
        </p:txBody>
      </p:sp>
    </p:spTree>
    <p:extLst>
      <p:ext uri="{BB962C8B-B14F-4D97-AF65-F5344CB8AC3E}">
        <p14:creationId xmlns:p14="http://schemas.microsoft.com/office/powerpoint/2010/main" val="306536886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err="1">
                <a:ln>
                  <a:noFill/>
                </a:ln>
                <a:solidFill>
                  <a:schemeClr val="tx1"/>
                </a:solidFill>
                <a:effectLst/>
                <a:uLnTx/>
                <a:uFillTx/>
                <a:latin typeface="+mn-lt"/>
                <a:ea typeface="+mn-ea"/>
                <a:cs typeface="+mn-cs"/>
              </a:rPr>
              <a:t>Platzbecker</a:t>
            </a:r>
            <a:r>
              <a:rPr kumimoji="0" lang="en-US" sz="1000" b="0" i="0" u="none" strike="noStrike" kern="1200" cap="none" spc="0" normalizeH="0" baseline="0" noProof="0" dirty="0">
                <a:ln>
                  <a:noFill/>
                </a:ln>
                <a:solidFill>
                  <a:schemeClr val="tx1"/>
                </a:solidFill>
                <a:effectLst/>
                <a:uLnTx/>
                <a:uFillTx/>
                <a:latin typeface="+mn-lt"/>
                <a:ea typeface="+mn-ea"/>
                <a:cs typeface="+mn-cs"/>
              </a:rPr>
              <a:t> U, Santini V, </a:t>
            </a:r>
            <a:r>
              <a:rPr kumimoji="0" lang="en-US" sz="1000" b="0" i="0" u="none" strike="noStrike" kern="1200" cap="none" spc="0" normalizeH="0" baseline="0" noProof="0" dirty="0" err="1">
                <a:ln>
                  <a:noFill/>
                </a:ln>
                <a:solidFill>
                  <a:schemeClr val="tx1"/>
                </a:solidFill>
                <a:effectLst/>
                <a:uLnTx/>
                <a:uFillTx/>
                <a:latin typeface="+mn-lt"/>
                <a:ea typeface="+mn-ea"/>
                <a:cs typeface="+mn-cs"/>
              </a:rPr>
              <a:t>Fenauz</a:t>
            </a:r>
            <a:r>
              <a:rPr kumimoji="0" lang="en-US" sz="1000" b="0" i="0" u="none" strike="noStrike" kern="1200" cap="none" spc="0" normalizeH="0" baseline="0" noProof="0" dirty="0">
                <a:ln>
                  <a:noFill/>
                </a:ln>
                <a:solidFill>
                  <a:schemeClr val="tx1"/>
                </a:solidFill>
                <a:effectLst/>
                <a:uLnTx/>
                <a:uFillTx/>
                <a:latin typeface="+mn-lt"/>
                <a:ea typeface="+mn-ea"/>
                <a:cs typeface="+mn-cs"/>
              </a:rPr>
              <a:t> P, et al. </a:t>
            </a:r>
            <a:r>
              <a:rPr kumimoji="0" lang="en-US" sz="1000" b="0" i="0" u="none" strike="noStrike" kern="1200" cap="none" spc="0" normalizeH="0" baseline="0" noProof="0" dirty="0">
                <a:ln>
                  <a:noFill/>
                </a:ln>
                <a:solidFill>
                  <a:prstClr val="white"/>
                </a:solidFill>
                <a:effectLst/>
                <a:uLnTx/>
                <a:uFillTx/>
                <a:latin typeface="Calibri"/>
                <a:ea typeface="+mj-ea"/>
                <a:cs typeface="+mj-cs"/>
              </a:rPr>
              <a:t>CONTINUOUS TRANSFUSION INDEPENDENCE WITH IMETELSTAT IN HEAVILY TRANSFUSED NON-DEL(5Q) LOWER-RISK MYELODYSPLASTIC SYNDROMES RELAPSED/REFRACTORY TO ERYTHROPOIESIS STIMULATING AGENTS IN IMERGE PHASE 3. Abstract presented at: EHA2023 Hybrid Congress; Frankfurt, Germany; June 8-11, 2023. Abstract S165.</a:t>
            </a:r>
            <a:endParaRPr lang="en-US" sz="1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Santini V, </a:t>
            </a:r>
            <a:r>
              <a:rPr lang="en-US" sz="1000" b="0" dirty="0" err="1"/>
              <a:t>Platzbecker</a:t>
            </a:r>
            <a:r>
              <a:rPr lang="en-US" sz="1000" b="0" dirty="0"/>
              <a:t> U, </a:t>
            </a:r>
            <a:r>
              <a:rPr lang="en-US" sz="1000" b="0" dirty="0" err="1"/>
              <a:t>Fenaux</a:t>
            </a:r>
            <a:r>
              <a:rPr lang="en-US" sz="1000" b="0" dirty="0"/>
              <a:t> P, et al. </a:t>
            </a:r>
            <a:r>
              <a:rPr kumimoji="0" lang="en-US" sz="1000" b="0" i="0" u="none" strike="noStrike" kern="1200" cap="none" spc="0" normalizeH="0" baseline="0" noProof="0" dirty="0">
                <a:ln>
                  <a:noFill/>
                </a:ln>
                <a:solidFill>
                  <a:prstClr val="white"/>
                </a:solidFill>
                <a:effectLst/>
                <a:uLnTx/>
                <a:uFillTx/>
                <a:latin typeface="Calibri"/>
                <a:ea typeface="+mj-ea"/>
                <a:cs typeface="+mj-cs"/>
              </a:rPr>
              <a:t>DISEASE-MODIFYING ACTIVITY OF IMETELSTAT IN PATIENTS WITH HEAVILY TRANSFUSED NON-DEL(5Q) LOWER-RISK MYELODYSPLASTIC SYNDROMES RELAPSED/REFRACTORY TO ERYTHROPOIESIS-STIMULATING AGENTS IN IMERGE PHASE 3. Abstract presented at: EHA2023 Hybrid Congress; Frankfurt, Germany; June 8-11, 2023. Abstract S164.</a:t>
            </a:r>
            <a:endParaRPr lang="en-US" sz="1000" dirty="0"/>
          </a:p>
          <a:p>
            <a:endParaRPr lang="en-US" sz="1000" dirty="0"/>
          </a:p>
        </p:txBody>
      </p:sp>
      <p:sp>
        <p:nvSpPr>
          <p:cNvPr id="4" name="Slide Number Placeholder 3"/>
          <p:cNvSpPr>
            <a:spLocks noGrp="1"/>
          </p:cNvSpPr>
          <p:nvPr>
            <p:ph type="sldNum" sz="quarter" idx="5"/>
          </p:nvPr>
        </p:nvSpPr>
        <p:spPr/>
        <p:txBody>
          <a:bodyPr/>
          <a:lstStyle/>
          <a:p>
            <a:fld id="{346C45EA-94B1-CB43-BD15-6A8600409710}" type="slidenum">
              <a:rPr lang="en-US" smtClean="0"/>
              <a:t>43</a:t>
            </a:fld>
            <a:endParaRPr lang="en-US"/>
          </a:p>
        </p:txBody>
      </p:sp>
    </p:spTree>
    <p:extLst>
      <p:ext uri="{BB962C8B-B14F-4D97-AF65-F5344CB8AC3E}">
        <p14:creationId xmlns:p14="http://schemas.microsoft.com/office/powerpoint/2010/main" val="35135021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6C45EA-94B1-CB43-BD15-6A8600409710}" type="slidenum">
              <a:rPr lang="en-US" smtClean="0"/>
              <a:t>6</a:t>
            </a:fld>
            <a:endParaRPr lang="en-US"/>
          </a:p>
        </p:txBody>
      </p:sp>
    </p:spTree>
    <p:extLst>
      <p:ext uri="{BB962C8B-B14F-4D97-AF65-F5344CB8AC3E}">
        <p14:creationId xmlns:p14="http://schemas.microsoft.com/office/powerpoint/2010/main" val="2078035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lnSpc>
                <a:spcPts val="2250"/>
              </a:lnSpc>
              <a:spcBef>
                <a:spcPts val="2000"/>
              </a:spcBef>
              <a:spcAft>
                <a:spcPts val="1000"/>
              </a:spcAft>
            </a:pPr>
            <a:r>
              <a:rPr lang="en-US" sz="1800" b="0" i="0" u="none" dirty="0">
                <a:solidFill>
                  <a:schemeClr val="tx1"/>
                </a:solidFill>
                <a:effectLst/>
                <a:latin typeface="Cambria" panose="02040503050406030204" pitchFamily="18" charset="0"/>
              </a:rPr>
              <a:t>Gandhi SJ, Hagans I, Nathan K, Hunter K, Roy S. Prevalence, comorbidity and investigation of anemia in the primary care office. </a:t>
            </a:r>
            <a:r>
              <a:rPr lang="en-US" sz="1800" b="0" i="1" u="none" dirty="0">
                <a:solidFill>
                  <a:schemeClr val="tx1"/>
                </a:solidFill>
                <a:effectLst/>
                <a:latin typeface="Cambria" panose="02040503050406030204" pitchFamily="18" charset="0"/>
              </a:rPr>
              <a:t>J Clin Med Res</a:t>
            </a:r>
            <a:r>
              <a:rPr lang="en-US" sz="1800" b="0" i="0" u="none" dirty="0">
                <a:solidFill>
                  <a:schemeClr val="tx1"/>
                </a:solidFill>
                <a:effectLst/>
                <a:latin typeface="Cambria" panose="02040503050406030204" pitchFamily="18" charset="0"/>
              </a:rPr>
              <a:t>. </a:t>
            </a:r>
            <a:r>
              <a:rPr lang="en-US" b="0" i="0" u="none" dirty="0">
                <a:solidFill>
                  <a:schemeClr val="tx1"/>
                </a:solidFill>
                <a:effectLst/>
                <a:latin typeface="Helvetica Neue"/>
              </a:rPr>
              <a:t>2017;9(12):970–980.</a:t>
            </a:r>
            <a:endParaRPr lang="en-US" u="none" dirty="0">
              <a:solidFill>
                <a:schemeClr val="tx1"/>
              </a:solidFill>
            </a:endParaRPr>
          </a:p>
        </p:txBody>
      </p:sp>
      <p:sp>
        <p:nvSpPr>
          <p:cNvPr id="4" name="Slide Number Placeholder 3"/>
          <p:cNvSpPr>
            <a:spLocks noGrp="1"/>
          </p:cNvSpPr>
          <p:nvPr>
            <p:ph type="sldNum" sz="quarter" idx="5"/>
          </p:nvPr>
        </p:nvSpPr>
        <p:spPr/>
        <p:txBody>
          <a:bodyPr/>
          <a:lstStyle/>
          <a:p>
            <a:fld id="{346C45EA-94B1-CB43-BD15-6A8600409710}" type="slidenum">
              <a:rPr lang="en-US" smtClean="0"/>
              <a:t>7</a:t>
            </a:fld>
            <a:endParaRPr lang="en-US"/>
          </a:p>
        </p:txBody>
      </p:sp>
    </p:spTree>
    <p:extLst>
      <p:ext uri="{BB962C8B-B14F-4D97-AF65-F5344CB8AC3E}">
        <p14:creationId xmlns:p14="http://schemas.microsoft.com/office/powerpoint/2010/main" val="9034167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6C45EA-94B1-CB43-BD15-6A8600409710}" type="slidenum">
              <a:rPr lang="en-US" smtClean="0"/>
              <a:t>8</a:t>
            </a:fld>
            <a:endParaRPr lang="en-US"/>
          </a:p>
        </p:txBody>
      </p:sp>
    </p:spTree>
    <p:extLst>
      <p:ext uri="{BB962C8B-B14F-4D97-AF65-F5344CB8AC3E}">
        <p14:creationId xmlns:p14="http://schemas.microsoft.com/office/powerpoint/2010/main" val="19978745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6C45EA-94B1-CB43-BD15-6A8600409710}" type="slidenum">
              <a:rPr lang="en-US" smtClean="0"/>
              <a:t>9</a:t>
            </a:fld>
            <a:endParaRPr lang="en-US"/>
          </a:p>
        </p:txBody>
      </p:sp>
    </p:spTree>
    <p:extLst>
      <p:ext uri="{BB962C8B-B14F-4D97-AF65-F5344CB8AC3E}">
        <p14:creationId xmlns:p14="http://schemas.microsoft.com/office/powerpoint/2010/main" val="11471955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6C45EA-94B1-CB43-BD15-6A8600409710}" type="slidenum">
              <a:rPr lang="en-US" smtClean="0"/>
              <a:t>10</a:t>
            </a:fld>
            <a:endParaRPr lang="en-US"/>
          </a:p>
        </p:txBody>
      </p:sp>
    </p:spTree>
    <p:extLst>
      <p:ext uri="{BB962C8B-B14F-4D97-AF65-F5344CB8AC3E}">
        <p14:creationId xmlns:p14="http://schemas.microsoft.com/office/powerpoint/2010/main" val="2343149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a:alphaModFix amt="7001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9648C-B542-3C2B-04F7-DCEEB45B7613}"/>
              </a:ext>
            </a:extLst>
          </p:cNvPr>
          <p:cNvSpPr>
            <a:spLocks noGrp="1"/>
          </p:cNvSpPr>
          <p:nvPr>
            <p:ph type="ctrTitle"/>
          </p:nvPr>
        </p:nvSpPr>
        <p:spPr>
          <a:xfrm>
            <a:off x="1524000" y="1122363"/>
            <a:ext cx="9144000" cy="2387600"/>
          </a:xfrm>
        </p:spPr>
        <p:txBody>
          <a:bodyPr anchor="b">
            <a:normAutofit/>
          </a:bodyPr>
          <a:lstStyle>
            <a:lvl1pPr algn="ctr">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470599D9-6CBA-DFDE-0168-492DA09D698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Footer Placeholder 3">
            <a:extLst>
              <a:ext uri="{FF2B5EF4-FFF2-40B4-BE49-F238E27FC236}">
                <a16:creationId xmlns:a16="http://schemas.microsoft.com/office/drawing/2014/main" id="{1B74207B-E7C9-BA23-7C3B-DD493F20C8A0}"/>
              </a:ext>
            </a:extLst>
          </p:cNvPr>
          <p:cNvSpPr>
            <a:spLocks noGrp="1"/>
          </p:cNvSpPr>
          <p:nvPr>
            <p:ph type="ftr" sz="quarter" idx="13"/>
          </p:nvPr>
        </p:nvSpPr>
        <p:spPr/>
        <p:txBody>
          <a:bodyPr/>
          <a:lstStyle/>
          <a:p>
            <a:endParaRPr lang="en-US" dirty="0"/>
          </a:p>
        </p:txBody>
      </p:sp>
    </p:spTree>
    <p:extLst>
      <p:ext uri="{BB962C8B-B14F-4D97-AF65-F5344CB8AC3E}">
        <p14:creationId xmlns:p14="http://schemas.microsoft.com/office/powerpoint/2010/main" val="41427948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0CC77-83CD-4423-5293-7E0D07F1A94B}"/>
              </a:ext>
            </a:extLst>
          </p:cNvPr>
          <p:cNvSpPr>
            <a:spLocks noGrp="1"/>
          </p:cNvSpPr>
          <p:nvPr>
            <p:ph type="title"/>
          </p:nvPr>
        </p:nvSpPr>
        <p:spPr/>
        <p:txBody>
          <a:bodyPr/>
          <a:lstStyle>
            <a:lvl1pPr>
              <a:defRPr>
                <a:solidFill>
                  <a:schemeClr val="accent2"/>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43AFA749-54FD-BA97-5700-3AEF8A37A9ED}"/>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7">
            <a:extLst>
              <a:ext uri="{FF2B5EF4-FFF2-40B4-BE49-F238E27FC236}">
                <a16:creationId xmlns:a16="http://schemas.microsoft.com/office/drawing/2014/main" id="{268F3C0F-79BE-57ED-2B56-9578A648BBFB}"/>
              </a:ext>
            </a:extLst>
          </p:cNvPr>
          <p:cNvSpPr>
            <a:spLocks noGrp="1"/>
          </p:cNvSpPr>
          <p:nvPr>
            <p:ph type="body" sz="quarter" idx="12"/>
          </p:nvPr>
        </p:nvSpPr>
        <p:spPr>
          <a:xfrm>
            <a:off x="1524000" y="6320100"/>
            <a:ext cx="8597900" cy="447675"/>
          </a:xfrm>
        </p:spPr>
        <p:txBody>
          <a:bodyPr anchor="b">
            <a:noAutofit/>
          </a:bodyPr>
          <a:lstStyle>
            <a:lvl1pPr marL="0" indent="0">
              <a:buNone/>
              <a:defRPr sz="1000">
                <a:solidFill>
                  <a:schemeClr val="bg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spTree>
    <p:extLst>
      <p:ext uri="{BB962C8B-B14F-4D97-AF65-F5344CB8AC3E}">
        <p14:creationId xmlns:p14="http://schemas.microsoft.com/office/powerpoint/2010/main" val="20696278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EEFA4-04A4-449E-6D6F-8DA3BFA868EE}"/>
              </a:ext>
            </a:extLst>
          </p:cNvPr>
          <p:cNvSpPr>
            <a:spLocks noGrp="1"/>
          </p:cNvSpPr>
          <p:nvPr>
            <p:ph type="title"/>
          </p:nvPr>
        </p:nvSpPr>
        <p:spPr>
          <a:xfrm>
            <a:off x="839788" y="365125"/>
            <a:ext cx="10515600" cy="1325563"/>
          </a:xfrm>
        </p:spPr>
        <p:txBody>
          <a:bodyPr/>
          <a:lstStyle>
            <a:lvl1pPr>
              <a:defRPr>
                <a:solidFill>
                  <a:schemeClr val="accent2"/>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F01A5F4E-69AF-F17B-617C-22E0E0485888}"/>
              </a:ext>
            </a:extLst>
          </p:cNvPr>
          <p:cNvSpPr>
            <a:spLocks noGrp="1"/>
          </p:cNvSpPr>
          <p:nvPr>
            <p:ph type="body" idx="1"/>
          </p:nvPr>
        </p:nvSpPr>
        <p:spPr>
          <a:xfrm>
            <a:off x="839788" y="1681163"/>
            <a:ext cx="5157787" cy="82391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872BEF36-D860-6848-D47C-D1D3F74E7AB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376C7D4-3E1D-6B65-7B11-19BF7AFFEE90}"/>
              </a:ext>
            </a:extLst>
          </p:cNvPr>
          <p:cNvSpPr>
            <a:spLocks noGrp="1"/>
          </p:cNvSpPr>
          <p:nvPr>
            <p:ph type="body" sz="quarter" idx="3"/>
          </p:nvPr>
        </p:nvSpPr>
        <p:spPr>
          <a:xfrm>
            <a:off x="6172200" y="1681163"/>
            <a:ext cx="5183188" cy="82391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FE8F191F-A895-9C72-E18D-0CB6FE7E84D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7">
            <a:extLst>
              <a:ext uri="{FF2B5EF4-FFF2-40B4-BE49-F238E27FC236}">
                <a16:creationId xmlns:a16="http://schemas.microsoft.com/office/drawing/2014/main" id="{5A11942B-E38F-D79B-FAB4-CCA4B14117CA}"/>
              </a:ext>
            </a:extLst>
          </p:cNvPr>
          <p:cNvSpPr>
            <a:spLocks noGrp="1"/>
          </p:cNvSpPr>
          <p:nvPr>
            <p:ph type="body" sz="quarter" idx="12"/>
          </p:nvPr>
        </p:nvSpPr>
        <p:spPr>
          <a:xfrm>
            <a:off x="1524000" y="6320100"/>
            <a:ext cx="8597900" cy="447675"/>
          </a:xfrm>
        </p:spPr>
        <p:txBody>
          <a:bodyPr anchor="b">
            <a:noAutofit/>
          </a:bodyPr>
          <a:lstStyle>
            <a:lvl1pPr marL="0" indent="0">
              <a:buNone/>
              <a:defRPr sz="1000">
                <a:solidFill>
                  <a:schemeClr val="bg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spTree>
    <p:extLst>
      <p:ext uri="{BB962C8B-B14F-4D97-AF65-F5344CB8AC3E}">
        <p14:creationId xmlns:p14="http://schemas.microsoft.com/office/powerpoint/2010/main" val="35170978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0CC77-83CD-4423-5293-7E0D07F1A94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3AFA749-54FD-BA97-5700-3AEF8A37A9E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CFAE12E-DE23-EB70-0A44-D9CF83CE2A7B}"/>
              </a:ext>
            </a:extLst>
          </p:cNvPr>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9598911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bg>
      <p:bgPr>
        <a:blipFill dpi="0" rotWithShape="1">
          <a:blip r:embed="rId2">
            <a:alphaModFix amt="7038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2EEFF-06A6-0FC8-787E-259972E6FAA4}"/>
              </a:ext>
            </a:extLst>
          </p:cNvPr>
          <p:cNvSpPr>
            <a:spLocks noGrp="1"/>
          </p:cNvSpPr>
          <p:nvPr>
            <p:ph type="title"/>
          </p:nvPr>
        </p:nvSpPr>
        <p:spPr>
          <a:xfrm>
            <a:off x="831850" y="1709738"/>
            <a:ext cx="10515600" cy="2852737"/>
          </a:xfrm>
        </p:spPr>
        <p:txBody>
          <a:bodyPr anchor="b">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62A06F5-E828-9F2A-865B-206112C52B1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Footer Placeholder 3">
            <a:extLst>
              <a:ext uri="{FF2B5EF4-FFF2-40B4-BE49-F238E27FC236}">
                <a16:creationId xmlns:a16="http://schemas.microsoft.com/office/drawing/2014/main" id="{450E6774-79FA-61C0-6170-BA39DF9ED122}"/>
              </a:ext>
            </a:extLst>
          </p:cNvPr>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14020472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E8866-AE33-063A-EF79-40DF7D1A921F}"/>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403C5B9-2D25-5337-7BBA-3ED2655084A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58FCBBB-7198-151F-E4F6-1E7CFD5D958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E1166ECE-698E-B038-D29D-F9F7CD9FA58F}"/>
              </a:ext>
            </a:extLst>
          </p:cNvPr>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14525438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EEFA4-04A4-449E-6D6F-8DA3BFA868EE}"/>
              </a:ext>
            </a:extLst>
          </p:cNvPr>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01A5F4E-69AF-F17B-617C-22E0E0485888}"/>
              </a:ext>
            </a:extLst>
          </p:cNvPr>
          <p:cNvSpPr>
            <a:spLocks noGrp="1"/>
          </p:cNvSpPr>
          <p:nvPr>
            <p:ph type="body" idx="1"/>
          </p:nvPr>
        </p:nvSpPr>
        <p:spPr>
          <a:xfrm>
            <a:off x="839788" y="1681163"/>
            <a:ext cx="5157787" cy="82391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72BEF36-D860-6848-D47C-D1D3F74E7AB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376C7D4-3E1D-6B65-7B11-19BF7AFFEE90}"/>
              </a:ext>
            </a:extLst>
          </p:cNvPr>
          <p:cNvSpPr>
            <a:spLocks noGrp="1"/>
          </p:cNvSpPr>
          <p:nvPr>
            <p:ph type="body" sz="quarter" idx="3"/>
          </p:nvPr>
        </p:nvSpPr>
        <p:spPr>
          <a:xfrm>
            <a:off x="6172200" y="1681163"/>
            <a:ext cx="5183188" cy="82391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E8F191F-A895-9C72-E18D-0CB6FE7E84D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a:extLst>
              <a:ext uri="{FF2B5EF4-FFF2-40B4-BE49-F238E27FC236}">
                <a16:creationId xmlns:a16="http://schemas.microsoft.com/office/drawing/2014/main" id="{F69370EC-0FCA-5BAE-44EE-BEB012E90306}"/>
              </a:ext>
            </a:extLst>
          </p:cNvPr>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18961561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67D82-00B8-0B9A-74D3-29E6B2615594}"/>
              </a:ext>
            </a:extLst>
          </p:cNvPr>
          <p:cNvSpPr>
            <a:spLocks noGrp="1"/>
          </p:cNvSpPr>
          <p:nvPr>
            <p:ph type="title"/>
          </p:nvPr>
        </p:nvSpPr>
        <p:spPr/>
        <p:txBody>
          <a:bodyPr/>
          <a:lstStyle/>
          <a:p>
            <a:r>
              <a:rPr lang="en-US"/>
              <a:t>Click to edit Master title style</a:t>
            </a:r>
            <a:endParaRPr lang="en-US" dirty="0"/>
          </a:p>
        </p:txBody>
      </p:sp>
      <p:sp>
        <p:nvSpPr>
          <p:cNvPr id="3" name="Footer Placeholder 2">
            <a:extLst>
              <a:ext uri="{FF2B5EF4-FFF2-40B4-BE49-F238E27FC236}">
                <a16:creationId xmlns:a16="http://schemas.microsoft.com/office/drawing/2014/main" id="{270608BA-2306-FFFF-3C7F-0C3922A4C893}"/>
              </a:ext>
            </a:extLst>
          </p:cNvPr>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35168403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E3E0B13-B254-A001-AAA6-0AEDEC99C851}"/>
              </a:ext>
            </a:extLst>
          </p:cNvPr>
          <p:cNvSpPr>
            <a:spLocks noGrp="1"/>
          </p:cNvSpPr>
          <p:nvPr>
            <p:ph type="ftr" sz="quarter" idx="11"/>
          </p:nvPr>
        </p:nvSpPr>
        <p:spPr/>
        <p:txBody>
          <a:bodyPr/>
          <a:lstStyle>
            <a:lvl1pPr>
              <a:defRPr sz="1000"/>
            </a:lvl1pPr>
          </a:lstStyle>
          <a:p>
            <a:endParaRPr lang="en-US" dirty="0"/>
          </a:p>
        </p:txBody>
      </p:sp>
    </p:spTree>
    <p:extLst>
      <p:ext uri="{BB962C8B-B14F-4D97-AF65-F5344CB8AC3E}">
        <p14:creationId xmlns:p14="http://schemas.microsoft.com/office/powerpoint/2010/main" val="3907667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le Slide">
    <p:bg>
      <p:bgPr>
        <a:blipFill dpi="0" rotWithShape="1">
          <a:blip r:embed="rId2">
            <a:alphaModFix amt="7001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9648C-B542-3C2B-04F7-DCEEB45B761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70599D9-6CBA-DFDE-0168-492DA09D698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1172786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200BB-562D-104D-96D2-0A6354843189}"/>
              </a:ext>
            </a:extLst>
          </p:cNvPr>
          <p:cNvSpPr>
            <a:spLocks noGrp="1"/>
          </p:cNvSpPr>
          <p:nvPr>
            <p:ph type="title"/>
          </p:nvPr>
        </p:nvSpPr>
        <p:spPr/>
        <p:txBody>
          <a:bodyPr/>
          <a:lstStyle/>
          <a:p>
            <a:r>
              <a:rPr lang="en-US" dirty="0"/>
              <a:t>Click to edit Master title style</a:t>
            </a:r>
          </a:p>
        </p:txBody>
      </p:sp>
      <p:sp>
        <p:nvSpPr>
          <p:cNvPr id="3" name="Slide Number Placeholder 2">
            <a:extLst>
              <a:ext uri="{FF2B5EF4-FFF2-40B4-BE49-F238E27FC236}">
                <a16:creationId xmlns:a16="http://schemas.microsoft.com/office/drawing/2014/main" id="{05A9DCCD-F1AF-8A4C-84ED-86C55FB86980}"/>
              </a:ext>
            </a:extLst>
          </p:cNvPr>
          <p:cNvSpPr>
            <a:spLocks noGrp="1"/>
          </p:cNvSpPr>
          <p:nvPr>
            <p:ph type="sldNum" sz="quarter" idx="10"/>
          </p:nvPr>
        </p:nvSpPr>
        <p:spPr/>
        <p:txBody>
          <a:bodyPr/>
          <a:lstStyle/>
          <a:p>
            <a:fld id="{AF1AFCDA-ABCC-4704-AB71-48FDE4F2FA4C}" type="slidenum">
              <a:rPr lang="en-GB" smtClean="0"/>
              <a:pPr/>
              <a:t>‹#›</a:t>
            </a:fld>
            <a:endParaRPr lang="en-GB" dirty="0"/>
          </a:p>
        </p:txBody>
      </p:sp>
      <p:sp>
        <p:nvSpPr>
          <p:cNvPr id="5" name="Text Placeholder 4">
            <a:extLst>
              <a:ext uri="{FF2B5EF4-FFF2-40B4-BE49-F238E27FC236}">
                <a16:creationId xmlns:a16="http://schemas.microsoft.com/office/drawing/2014/main" id="{F6C3CF23-467C-E84B-9ED0-3F6C920E8885}"/>
              </a:ext>
            </a:extLst>
          </p:cNvPr>
          <p:cNvSpPr>
            <a:spLocks noGrp="1"/>
          </p:cNvSpPr>
          <p:nvPr>
            <p:ph type="body" sz="quarter" idx="11"/>
          </p:nvPr>
        </p:nvSpPr>
        <p:spPr>
          <a:xfrm>
            <a:off x="355601" y="1365252"/>
            <a:ext cx="11459633" cy="4986867"/>
          </a:xfrm>
        </p:spPr>
        <p:txBody>
          <a:bodyPr/>
          <a:lstStyle>
            <a:lvl1pPr marL="228600" indent="-228600">
              <a:spcBef>
                <a:spcPts val="1200"/>
              </a:spcBef>
              <a:buClr>
                <a:schemeClr val="tx1"/>
              </a:buClr>
              <a:defRPr sz="2000">
                <a:solidFill>
                  <a:schemeClr val="tx1"/>
                </a:solidFill>
              </a:defRPr>
            </a:lvl1pPr>
            <a:lvl3pPr>
              <a:buClr>
                <a:schemeClr val="tx1"/>
              </a:buClr>
              <a:defRPr>
                <a:solidFill>
                  <a:schemeClr val="tx1"/>
                </a:solidFill>
              </a:defRPr>
            </a:lvl3pPr>
            <a:lvl4pPr marL="685800">
              <a:buClr>
                <a:schemeClr val="tx1"/>
              </a:buClr>
              <a:defRPr>
                <a:solidFill>
                  <a:schemeClr val="tx1"/>
                </a:solidFill>
              </a:defRPr>
            </a:lvl4pPr>
            <a:lvl5pPr>
              <a:buClr>
                <a:schemeClr val="tx1"/>
              </a:buClr>
              <a:defRPr>
                <a:solidFill>
                  <a:schemeClr val="tx1"/>
                </a:solidFill>
              </a:defRPr>
            </a:lvl5pPr>
          </a:lstStyle>
          <a:p>
            <a:pPr lvl="0"/>
            <a:r>
              <a:rPr lang="en-US" dirty="0"/>
              <a:t>Click to edit Master text styles</a:t>
            </a:r>
          </a:p>
          <a:p>
            <a:pPr lvl="2"/>
            <a:r>
              <a:rPr lang="en-US" dirty="0"/>
              <a:t>Second level</a:t>
            </a:r>
          </a:p>
          <a:p>
            <a:pPr lvl="3"/>
            <a:r>
              <a:rPr lang="en-US" dirty="0"/>
              <a:t>Third level</a:t>
            </a:r>
          </a:p>
          <a:p>
            <a:pPr lvl="4"/>
            <a:r>
              <a:rPr lang="en-US" dirty="0"/>
              <a:t>Fourth level</a:t>
            </a:r>
          </a:p>
        </p:txBody>
      </p:sp>
      <p:sp>
        <p:nvSpPr>
          <p:cNvPr id="6" name="TextBox 5">
            <a:extLst>
              <a:ext uri="{FF2B5EF4-FFF2-40B4-BE49-F238E27FC236}">
                <a16:creationId xmlns:a16="http://schemas.microsoft.com/office/drawing/2014/main" id="{C200E4CC-FB03-544E-8E87-7CDCD6CEC11A}"/>
              </a:ext>
            </a:extLst>
          </p:cNvPr>
          <p:cNvSpPr txBox="1"/>
          <p:nvPr userDrawn="1"/>
        </p:nvSpPr>
        <p:spPr>
          <a:xfrm>
            <a:off x="9286088" y="0"/>
            <a:ext cx="2905914" cy="256352"/>
          </a:xfrm>
          <a:prstGeom prst="rect">
            <a:avLst/>
          </a:prstGeom>
          <a:noFill/>
        </p:spPr>
        <p:txBody>
          <a:bodyPr wrap="square" rtlCol="0">
            <a:spAutoFit/>
          </a:bodyPr>
          <a:lstStyle/>
          <a:p>
            <a:pPr marL="0" marR="0" lvl="0" indent="0" algn="r" defTabSz="1218895" rtl="0" eaLnBrk="1" fontAlgn="auto" latinLnBrk="0" hangingPunct="1">
              <a:lnSpc>
                <a:spcPct val="100000"/>
              </a:lnSpc>
              <a:spcBef>
                <a:spcPts val="0"/>
              </a:spcBef>
              <a:spcAft>
                <a:spcPts val="0"/>
              </a:spcAft>
              <a:buClrTx/>
              <a:buSzTx/>
              <a:buFontTx/>
              <a:buNone/>
              <a:tabLst/>
              <a:defRPr/>
            </a:pPr>
            <a:r>
              <a:rPr lang="en-US" sz="1066" dirty="0">
                <a:solidFill>
                  <a:schemeClr val="tx1"/>
                </a:solidFill>
              </a:rPr>
              <a:t>COMMANDS</a:t>
            </a:r>
          </a:p>
        </p:txBody>
      </p:sp>
      <p:sp>
        <p:nvSpPr>
          <p:cNvPr id="7" name="TextBox 6">
            <a:extLst>
              <a:ext uri="{FF2B5EF4-FFF2-40B4-BE49-F238E27FC236}">
                <a16:creationId xmlns:a16="http://schemas.microsoft.com/office/drawing/2014/main" id="{C4E3F03A-8191-67B1-2D9F-699C02C95A76}"/>
              </a:ext>
            </a:extLst>
          </p:cNvPr>
          <p:cNvSpPr txBox="1"/>
          <p:nvPr userDrawn="1"/>
        </p:nvSpPr>
        <p:spPr>
          <a:xfrm>
            <a:off x="3462231" y="6601834"/>
            <a:ext cx="5267536" cy="261610"/>
          </a:xfrm>
          <a:prstGeom prst="rect">
            <a:avLst/>
          </a:prstGeom>
          <a:noFill/>
        </p:spPr>
        <p:txBody>
          <a:bodyPr wrap="square">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en-US" sz="1100" dirty="0">
                <a:latin typeface="Trebuchet MS" panose="020B0603020202020204" pitchFamily="34" charset="0"/>
                <a:cs typeface="Arial" panose="020B0604020202020204" pitchFamily="34" charset="0"/>
              </a:rPr>
              <a:t>Della Porta MG, et al. EHA 2023 [Abstract #S102]</a:t>
            </a:r>
          </a:p>
        </p:txBody>
      </p:sp>
    </p:spTree>
    <p:extLst>
      <p:ext uri="{BB962C8B-B14F-4D97-AF65-F5344CB8AC3E}">
        <p14:creationId xmlns:p14="http://schemas.microsoft.com/office/powerpoint/2010/main" val="41253735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alphaModFix amt="1955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A3608EC-7E77-9FBE-47B4-A289EEDCDA26}"/>
              </a:ext>
            </a:extLst>
          </p:cNvPr>
          <p:cNvSpPr/>
          <p:nvPr/>
        </p:nvSpPr>
        <p:spPr>
          <a:xfrm>
            <a:off x="1057197" y="6311899"/>
            <a:ext cx="11134803" cy="546101"/>
          </a:xfrm>
          <a:prstGeom prst="rect">
            <a:avLst/>
          </a:prstGeom>
          <a:gradFill flip="none" rotWithShape="1">
            <a:gsLst>
              <a:gs pos="0">
                <a:schemeClr val="accent1"/>
              </a:gs>
              <a:gs pos="86000">
                <a:schemeClr val="tx2"/>
              </a:gs>
            </a:gsLst>
            <a:lin ang="108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6A9DB656-1AD7-064E-BA22-4868A6D5FF0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7F99C9F-CF8D-C307-D570-35BEBBEB726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FE776642-4A68-D31C-95D8-6E0000F35C32}"/>
              </a:ext>
            </a:extLst>
          </p:cNvPr>
          <p:cNvSpPr>
            <a:spLocks noGrp="1"/>
          </p:cNvSpPr>
          <p:nvPr>
            <p:ph type="ftr" sz="quarter" idx="3"/>
          </p:nvPr>
        </p:nvSpPr>
        <p:spPr>
          <a:xfrm>
            <a:off x="1640263" y="6311899"/>
            <a:ext cx="10427793" cy="546101"/>
          </a:xfrm>
          <a:prstGeom prst="rect">
            <a:avLst/>
          </a:prstGeom>
        </p:spPr>
        <p:txBody>
          <a:bodyPr vert="horz" lIns="91440" tIns="45720" rIns="91440" bIns="45720" rtlCol="0" anchor="ctr"/>
          <a:lstStyle>
            <a:lvl1pPr algn="l">
              <a:defRPr sz="1000">
                <a:solidFill>
                  <a:schemeClr val="bg1"/>
                </a:solidFill>
                <a:latin typeface="Arial" panose="020B0604020202020204" pitchFamily="34" charset="0"/>
                <a:cs typeface="Arial" panose="020B0604020202020204" pitchFamily="34" charset="0"/>
              </a:defRPr>
            </a:lvl1pPr>
          </a:lstStyle>
          <a:p>
            <a:endParaRPr lang="en-US" dirty="0"/>
          </a:p>
        </p:txBody>
      </p:sp>
      <p:sp>
        <p:nvSpPr>
          <p:cNvPr id="9" name="Delay 8">
            <a:extLst>
              <a:ext uri="{FF2B5EF4-FFF2-40B4-BE49-F238E27FC236}">
                <a16:creationId xmlns:a16="http://schemas.microsoft.com/office/drawing/2014/main" id="{A7CFC9E5-7337-DB8B-981A-7F8B6486125A}"/>
              </a:ext>
            </a:extLst>
          </p:cNvPr>
          <p:cNvSpPr/>
          <p:nvPr/>
        </p:nvSpPr>
        <p:spPr>
          <a:xfrm>
            <a:off x="-4317" y="6176962"/>
            <a:ext cx="1411700" cy="681037"/>
          </a:xfrm>
          <a:custGeom>
            <a:avLst/>
            <a:gdLst>
              <a:gd name="connsiteX0" fmla="*/ 0 w 748430"/>
              <a:gd name="connsiteY0" fmla="*/ 0 h 689139"/>
              <a:gd name="connsiteX1" fmla="*/ 374215 w 748430"/>
              <a:gd name="connsiteY1" fmla="*/ 0 h 689139"/>
              <a:gd name="connsiteX2" fmla="*/ 748430 w 748430"/>
              <a:gd name="connsiteY2" fmla="*/ 344570 h 689139"/>
              <a:gd name="connsiteX3" fmla="*/ 374215 w 748430"/>
              <a:gd name="connsiteY3" fmla="*/ 689140 h 689139"/>
              <a:gd name="connsiteX4" fmla="*/ 0 w 748430"/>
              <a:gd name="connsiteY4" fmla="*/ 689139 h 689139"/>
              <a:gd name="connsiteX5" fmla="*/ 0 w 748430"/>
              <a:gd name="connsiteY5" fmla="*/ 0 h 689139"/>
              <a:gd name="connsiteX0" fmla="*/ 1650124 w 2398554"/>
              <a:gd name="connsiteY0" fmla="*/ 0 h 699650"/>
              <a:gd name="connsiteX1" fmla="*/ 2024339 w 2398554"/>
              <a:gd name="connsiteY1" fmla="*/ 0 h 699650"/>
              <a:gd name="connsiteX2" fmla="*/ 2398554 w 2398554"/>
              <a:gd name="connsiteY2" fmla="*/ 344570 h 699650"/>
              <a:gd name="connsiteX3" fmla="*/ 2024339 w 2398554"/>
              <a:gd name="connsiteY3" fmla="*/ 689140 h 699650"/>
              <a:gd name="connsiteX4" fmla="*/ 0 w 2398554"/>
              <a:gd name="connsiteY4" fmla="*/ 699650 h 699650"/>
              <a:gd name="connsiteX5" fmla="*/ 1650124 w 2398554"/>
              <a:gd name="connsiteY5" fmla="*/ 0 h 699650"/>
              <a:gd name="connsiteX0" fmla="*/ 0 w 2409064"/>
              <a:gd name="connsiteY0" fmla="*/ 10511 h 699650"/>
              <a:gd name="connsiteX1" fmla="*/ 2034849 w 2409064"/>
              <a:gd name="connsiteY1" fmla="*/ 0 h 699650"/>
              <a:gd name="connsiteX2" fmla="*/ 2409064 w 2409064"/>
              <a:gd name="connsiteY2" fmla="*/ 344570 h 699650"/>
              <a:gd name="connsiteX3" fmla="*/ 2034849 w 2409064"/>
              <a:gd name="connsiteY3" fmla="*/ 689140 h 699650"/>
              <a:gd name="connsiteX4" fmla="*/ 10510 w 2409064"/>
              <a:gd name="connsiteY4" fmla="*/ 699650 h 699650"/>
              <a:gd name="connsiteX5" fmla="*/ 0 w 2409064"/>
              <a:gd name="connsiteY5" fmla="*/ 10511 h 699650"/>
              <a:gd name="connsiteX0" fmla="*/ 1057075 w 2398554"/>
              <a:gd name="connsiteY0" fmla="*/ 1 h 699650"/>
              <a:gd name="connsiteX1" fmla="*/ 2024339 w 2398554"/>
              <a:gd name="connsiteY1" fmla="*/ 0 h 699650"/>
              <a:gd name="connsiteX2" fmla="*/ 2398554 w 2398554"/>
              <a:gd name="connsiteY2" fmla="*/ 344570 h 699650"/>
              <a:gd name="connsiteX3" fmla="*/ 2024339 w 2398554"/>
              <a:gd name="connsiteY3" fmla="*/ 689140 h 699650"/>
              <a:gd name="connsiteX4" fmla="*/ 0 w 2398554"/>
              <a:gd name="connsiteY4" fmla="*/ 699650 h 699650"/>
              <a:gd name="connsiteX5" fmla="*/ 1057075 w 2398554"/>
              <a:gd name="connsiteY5" fmla="*/ 1 h 699650"/>
              <a:gd name="connsiteX0" fmla="*/ 19992 w 1361471"/>
              <a:gd name="connsiteY0" fmla="*/ 1 h 689140"/>
              <a:gd name="connsiteX1" fmla="*/ 987256 w 1361471"/>
              <a:gd name="connsiteY1" fmla="*/ 0 h 689140"/>
              <a:gd name="connsiteX2" fmla="*/ 1361471 w 1361471"/>
              <a:gd name="connsiteY2" fmla="*/ 344570 h 689140"/>
              <a:gd name="connsiteX3" fmla="*/ 987256 w 1361471"/>
              <a:gd name="connsiteY3" fmla="*/ 689140 h 689140"/>
              <a:gd name="connsiteX4" fmla="*/ 0 w 1361471"/>
              <a:gd name="connsiteY4" fmla="*/ 689140 h 689140"/>
              <a:gd name="connsiteX5" fmla="*/ 19992 w 1361471"/>
              <a:gd name="connsiteY5" fmla="*/ 1 h 689140"/>
              <a:gd name="connsiteX0" fmla="*/ 0 w 1365647"/>
              <a:gd name="connsiteY0" fmla="*/ 1 h 689140"/>
              <a:gd name="connsiteX1" fmla="*/ 991432 w 1365647"/>
              <a:gd name="connsiteY1" fmla="*/ 0 h 689140"/>
              <a:gd name="connsiteX2" fmla="*/ 1365647 w 1365647"/>
              <a:gd name="connsiteY2" fmla="*/ 344570 h 689140"/>
              <a:gd name="connsiteX3" fmla="*/ 991432 w 1365647"/>
              <a:gd name="connsiteY3" fmla="*/ 689140 h 689140"/>
              <a:gd name="connsiteX4" fmla="*/ 4176 w 1365647"/>
              <a:gd name="connsiteY4" fmla="*/ 689140 h 689140"/>
              <a:gd name="connsiteX5" fmla="*/ 0 w 1365647"/>
              <a:gd name="connsiteY5" fmla="*/ 1 h 689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5647" h="689140">
                <a:moveTo>
                  <a:pt x="0" y="1"/>
                </a:moveTo>
                <a:lnTo>
                  <a:pt x="991432" y="0"/>
                </a:lnTo>
                <a:cubicBezTo>
                  <a:pt x="1198105" y="0"/>
                  <a:pt x="1365647" y="154269"/>
                  <a:pt x="1365647" y="344570"/>
                </a:cubicBezTo>
                <a:cubicBezTo>
                  <a:pt x="1365647" y="534871"/>
                  <a:pt x="1198105" y="689140"/>
                  <a:pt x="991432" y="689140"/>
                </a:cubicBezTo>
                <a:lnTo>
                  <a:pt x="4176" y="689140"/>
                </a:lnTo>
                <a:lnTo>
                  <a:pt x="0" y="1"/>
                </a:lnTo>
                <a:close/>
              </a:path>
            </a:pathLst>
          </a:custGeom>
          <a:solidFill>
            <a:schemeClr val="bg1"/>
          </a:solidFill>
          <a:ln>
            <a:noFill/>
          </a:ln>
          <a:effectLst>
            <a:outerShdw blurRad="76859" dist="38100" dir="16200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69D4DC12-C41D-67BC-F969-5B1245AB794F}"/>
              </a:ext>
            </a:extLst>
          </p:cNvPr>
          <p:cNvPicPr>
            <a:picLocks noChangeAspect="1"/>
          </p:cNvPicPr>
          <p:nvPr/>
        </p:nvPicPr>
        <p:blipFill>
          <a:blip r:embed="rId14"/>
          <a:stretch>
            <a:fillRect/>
          </a:stretch>
        </p:blipFill>
        <p:spPr>
          <a:xfrm>
            <a:off x="123944" y="6263241"/>
            <a:ext cx="933253" cy="518474"/>
          </a:xfrm>
          <a:prstGeom prst="rect">
            <a:avLst/>
          </a:prstGeom>
        </p:spPr>
      </p:pic>
      <p:sp>
        <p:nvSpPr>
          <p:cNvPr id="7" name="Delay 8">
            <a:extLst>
              <a:ext uri="{FF2B5EF4-FFF2-40B4-BE49-F238E27FC236}">
                <a16:creationId xmlns:a16="http://schemas.microsoft.com/office/drawing/2014/main" id="{88CB40E7-94F5-F566-96D7-B2BDC3521332}"/>
              </a:ext>
            </a:extLst>
          </p:cNvPr>
          <p:cNvSpPr/>
          <p:nvPr userDrawn="1"/>
        </p:nvSpPr>
        <p:spPr>
          <a:xfrm>
            <a:off x="-4317" y="6176962"/>
            <a:ext cx="1411700" cy="681037"/>
          </a:xfrm>
          <a:custGeom>
            <a:avLst/>
            <a:gdLst>
              <a:gd name="connsiteX0" fmla="*/ 0 w 748430"/>
              <a:gd name="connsiteY0" fmla="*/ 0 h 689139"/>
              <a:gd name="connsiteX1" fmla="*/ 374215 w 748430"/>
              <a:gd name="connsiteY1" fmla="*/ 0 h 689139"/>
              <a:gd name="connsiteX2" fmla="*/ 748430 w 748430"/>
              <a:gd name="connsiteY2" fmla="*/ 344570 h 689139"/>
              <a:gd name="connsiteX3" fmla="*/ 374215 w 748430"/>
              <a:gd name="connsiteY3" fmla="*/ 689140 h 689139"/>
              <a:gd name="connsiteX4" fmla="*/ 0 w 748430"/>
              <a:gd name="connsiteY4" fmla="*/ 689139 h 689139"/>
              <a:gd name="connsiteX5" fmla="*/ 0 w 748430"/>
              <a:gd name="connsiteY5" fmla="*/ 0 h 689139"/>
              <a:gd name="connsiteX0" fmla="*/ 1650124 w 2398554"/>
              <a:gd name="connsiteY0" fmla="*/ 0 h 699650"/>
              <a:gd name="connsiteX1" fmla="*/ 2024339 w 2398554"/>
              <a:gd name="connsiteY1" fmla="*/ 0 h 699650"/>
              <a:gd name="connsiteX2" fmla="*/ 2398554 w 2398554"/>
              <a:gd name="connsiteY2" fmla="*/ 344570 h 699650"/>
              <a:gd name="connsiteX3" fmla="*/ 2024339 w 2398554"/>
              <a:gd name="connsiteY3" fmla="*/ 689140 h 699650"/>
              <a:gd name="connsiteX4" fmla="*/ 0 w 2398554"/>
              <a:gd name="connsiteY4" fmla="*/ 699650 h 699650"/>
              <a:gd name="connsiteX5" fmla="*/ 1650124 w 2398554"/>
              <a:gd name="connsiteY5" fmla="*/ 0 h 699650"/>
              <a:gd name="connsiteX0" fmla="*/ 0 w 2409064"/>
              <a:gd name="connsiteY0" fmla="*/ 10511 h 699650"/>
              <a:gd name="connsiteX1" fmla="*/ 2034849 w 2409064"/>
              <a:gd name="connsiteY1" fmla="*/ 0 h 699650"/>
              <a:gd name="connsiteX2" fmla="*/ 2409064 w 2409064"/>
              <a:gd name="connsiteY2" fmla="*/ 344570 h 699650"/>
              <a:gd name="connsiteX3" fmla="*/ 2034849 w 2409064"/>
              <a:gd name="connsiteY3" fmla="*/ 689140 h 699650"/>
              <a:gd name="connsiteX4" fmla="*/ 10510 w 2409064"/>
              <a:gd name="connsiteY4" fmla="*/ 699650 h 699650"/>
              <a:gd name="connsiteX5" fmla="*/ 0 w 2409064"/>
              <a:gd name="connsiteY5" fmla="*/ 10511 h 699650"/>
              <a:gd name="connsiteX0" fmla="*/ 1057075 w 2398554"/>
              <a:gd name="connsiteY0" fmla="*/ 1 h 699650"/>
              <a:gd name="connsiteX1" fmla="*/ 2024339 w 2398554"/>
              <a:gd name="connsiteY1" fmla="*/ 0 h 699650"/>
              <a:gd name="connsiteX2" fmla="*/ 2398554 w 2398554"/>
              <a:gd name="connsiteY2" fmla="*/ 344570 h 699650"/>
              <a:gd name="connsiteX3" fmla="*/ 2024339 w 2398554"/>
              <a:gd name="connsiteY3" fmla="*/ 689140 h 699650"/>
              <a:gd name="connsiteX4" fmla="*/ 0 w 2398554"/>
              <a:gd name="connsiteY4" fmla="*/ 699650 h 699650"/>
              <a:gd name="connsiteX5" fmla="*/ 1057075 w 2398554"/>
              <a:gd name="connsiteY5" fmla="*/ 1 h 699650"/>
              <a:gd name="connsiteX0" fmla="*/ 19992 w 1361471"/>
              <a:gd name="connsiteY0" fmla="*/ 1 h 689140"/>
              <a:gd name="connsiteX1" fmla="*/ 987256 w 1361471"/>
              <a:gd name="connsiteY1" fmla="*/ 0 h 689140"/>
              <a:gd name="connsiteX2" fmla="*/ 1361471 w 1361471"/>
              <a:gd name="connsiteY2" fmla="*/ 344570 h 689140"/>
              <a:gd name="connsiteX3" fmla="*/ 987256 w 1361471"/>
              <a:gd name="connsiteY3" fmla="*/ 689140 h 689140"/>
              <a:gd name="connsiteX4" fmla="*/ 0 w 1361471"/>
              <a:gd name="connsiteY4" fmla="*/ 689140 h 689140"/>
              <a:gd name="connsiteX5" fmla="*/ 19992 w 1361471"/>
              <a:gd name="connsiteY5" fmla="*/ 1 h 689140"/>
              <a:gd name="connsiteX0" fmla="*/ 0 w 1365647"/>
              <a:gd name="connsiteY0" fmla="*/ 1 h 689140"/>
              <a:gd name="connsiteX1" fmla="*/ 991432 w 1365647"/>
              <a:gd name="connsiteY1" fmla="*/ 0 h 689140"/>
              <a:gd name="connsiteX2" fmla="*/ 1365647 w 1365647"/>
              <a:gd name="connsiteY2" fmla="*/ 344570 h 689140"/>
              <a:gd name="connsiteX3" fmla="*/ 991432 w 1365647"/>
              <a:gd name="connsiteY3" fmla="*/ 689140 h 689140"/>
              <a:gd name="connsiteX4" fmla="*/ 4176 w 1365647"/>
              <a:gd name="connsiteY4" fmla="*/ 689140 h 689140"/>
              <a:gd name="connsiteX5" fmla="*/ 0 w 1365647"/>
              <a:gd name="connsiteY5" fmla="*/ 1 h 689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5647" h="689140">
                <a:moveTo>
                  <a:pt x="0" y="1"/>
                </a:moveTo>
                <a:lnTo>
                  <a:pt x="991432" y="0"/>
                </a:lnTo>
                <a:cubicBezTo>
                  <a:pt x="1198105" y="0"/>
                  <a:pt x="1365647" y="154269"/>
                  <a:pt x="1365647" y="344570"/>
                </a:cubicBezTo>
                <a:cubicBezTo>
                  <a:pt x="1365647" y="534871"/>
                  <a:pt x="1198105" y="689140"/>
                  <a:pt x="991432" y="689140"/>
                </a:cubicBezTo>
                <a:lnTo>
                  <a:pt x="4176" y="689140"/>
                </a:lnTo>
                <a:lnTo>
                  <a:pt x="0" y="1"/>
                </a:lnTo>
                <a:close/>
              </a:path>
            </a:pathLst>
          </a:custGeom>
          <a:solidFill>
            <a:schemeClr val="bg1"/>
          </a:solidFill>
          <a:ln>
            <a:noFill/>
          </a:ln>
          <a:effectLst>
            <a:outerShdw blurRad="76859" dist="38100" dir="16200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09388858-FBC7-C9A7-1C7E-974F22F831DB}"/>
              </a:ext>
            </a:extLst>
          </p:cNvPr>
          <p:cNvPicPr>
            <a:picLocks noChangeAspect="1"/>
          </p:cNvPicPr>
          <p:nvPr userDrawn="1"/>
        </p:nvPicPr>
        <p:blipFill>
          <a:blip r:embed="rId14"/>
          <a:stretch>
            <a:fillRect/>
          </a:stretch>
        </p:blipFill>
        <p:spPr>
          <a:xfrm>
            <a:off x="123944" y="6263241"/>
            <a:ext cx="933253" cy="518474"/>
          </a:xfrm>
          <a:prstGeom prst="rect">
            <a:avLst/>
          </a:prstGeom>
        </p:spPr>
      </p:pic>
    </p:spTree>
    <p:extLst>
      <p:ext uri="{BB962C8B-B14F-4D97-AF65-F5344CB8AC3E}">
        <p14:creationId xmlns:p14="http://schemas.microsoft.com/office/powerpoint/2010/main" val="2225112328"/>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hf sldNum="0" hdr="0" dt="0"/>
  <p:txStyles>
    <p:titleStyle>
      <a:lvl1pPr algn="l" defTabSz="914400" rtl="0" eaLnBrk="1" latinLnBrk="0" hangingPunct="1">
        <a:lnSpc>
          <a:spcPct val="90000"/>
        </a:lnSpc>
        <a:spcBef>
          <a:spcPct val="0"/>
        </a:spcBef>
        <a:buNone/>
        <a:defRPr sz="4000" kern="1200">
          <a:solidFill>
            <a:schemeClr val="accent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accent3"/>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3"/>
        </a:buClr>
        <a:buFont typeface="System Font Regular"/>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3"/>
        </a:buClr>
        <a:buFont typeface="System Font Regular"/>
        <a:buChar char="&gt;"/>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3"/>
        </a:buClr>
        <a:buFont typeface="Wingdings"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chart" Target="../charts/chart3.xml"/><Relationship Id="rId4" Type="http://schemas.openxmlformats.org/officeDocument/2006/relationships/chart" Target="../charts/chart2.xml"/></Relationships>
</file>

<file path=ppt/slides/_rels/slide1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chart" Target="../charts/chart6.xml"/><Relationship Id="rId4" Type="http://schemas.openxmlformats.org/officeDocument/2006/relationships/chart" Target="../charts/char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8.jp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6.xml"/><Relationship Id="rId1" Type="http://schemas.openxmlformats.org/officeDocument/2006/relationships/slideLayout" Target="../slideLayouts/slideLayout5.xml"/><Relationship Id="rId4" Type="http://schemas.openxmlformats.org/officeDocument/2006/relationships/image" Target="../media/image10.jp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36FE17-5068-08BC-C1A4-DD868305FF70}"/>
              </a:ext>
            </a:extLst>
          </p:cNvPr>
          <p:cNvSpPr>
            <a:spLocks noGrp="1"/>
          </p:cNvSpPr>
          <p:nvPr>
            <p:ph type="ctrTitle"/>
          </p:nvPr>
        </p:nvSpPr>
        <p:spPr/>
        <p:txBody>
          <a:bodyPr/>
          <a:lstStyle/>
          <a:p>
            <a:endParaRPr lang="en-US"/>
          </a:p>
        </p:txBody>
      </p:sp>
      <p:pic>
        <p:nvPicPr>
          <p:cNvPr id="6" name="Picture 5" descr="A close-up of red blood cells&#10;&#10;Description automatically generated with medium confidence">
            <a:extLst>
              <a:ext uri="{FF2B5EF4-FFF2-40B4-BE49-F238E27FC236}">
                <a16:creationId xmlns:a16="http://schemas.microsoft.com/office/drawing/2014/main" id="{86D8CFF7-CEFE-285A-50EF-67AFFE1D89D7}"/>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5531617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2" name="Straight Connector 41">
            <a:extLst>
              <a:ext uri="{FF2B5EF4-FFF2-40B4-BE49-F238E27FC236}">
                <a16:creationId xmlns:a16="http://schemas.microsoft.com/office/drawing/2014/main" id="{791EBAFA-6D03-78CC-ED99-BE7F4D69829C}"/>
              </a:ext>
            </a:extLst>
          </p:cNvPr>
          <p:cNvCxnSpPr>
            <a:cxnSpLocks/>
          </p:cNvCxnSpPr>
          <p:nvPr/>
        </p:nvCxnSpPr>
        <p:spPr>
          <a:xfrm>
            <a:off x="2118923" y="3627456"/>
            <a:ext cx="7698668" cy="0"/>
          </a:xfrm>
          <a:prstGeom prst="line">
            <a:avLst/>
          </a:prstGeom>
          <a:ln w="9525"/>
        </p:spPr>
        <p:style>
          <a:lnRef idx="1">
            <a:schemeClr val="dk1"/>
          </a:lnRef>
          <a:fillRef idx="0">
            <a:schemeClr val="dk1"/>
          </a:fillRef>
          <a:effectRef idx="0">
            <a:schemeClr val="dk1"/>
          </a:effectRef>
          <a:fontRef idx="minor">
            <a:schemeClr val="tx1"/>
          </a:fontRef>
        </p:style>
      </p:cxnSp>
      <p:cxnSp>
        <p:nvCxnSpPr>
          <p:cNvPr id="43" name="Straight Connector 42">
            <a:extLst>
              <a:ext uri="{FF2B5EF4-FFF2-40B4-BE49-F238E27FC236}">
                <a16:creationId xmlns:a16="http://schemas.microsoft.com/office/drawing/2014/main" id="{19FB370E-9596-1908-B576-C2B627BF4A50}"/>
              </a:ext>
            </a:extLst>
          </p:cNvPr>
          <p:cNvCxnSpPr>
            <a:cxnSpLocks/>
          </p:cNvCxnSpPr>
          <p:nvPr/>
        </p:nvCxnSpPr>
        <p:spPr>
          <a:xfrm>
            <a:off x="6349102" y="2626971"/>
            <a:ext cx="0" cy="1000485"/>
          </a:xfrm>
          <a:prstGeom prst="line">
            <a:avLst/>
          </a:prstGeom>
          <a:ln w="9525"/>
        </p:spPr>
        <p:style>
          <a:lnRef idx="1">
            <a:schemeClr val="dk1"/>
          </a:lnRef>
          <a:fillRef idx="0">
            <a:schemeClr val="dk1"/>
          </a:fillRef>
          <a:effectRef idx="0">
            <a:schemeClr val="dk1"/>
          </a:effectRef>
          <a:fontRef idx="minor">
            <a:schemeClr val="tx1"/>
          </a:fontRef>
        </p:style>
      </p:cxnSp>
      <p:sp>
        <p:nvSpPr>
          <p:cNvPr id="2" name="Title 1"/>
          <p:cNvSpPr>
            <a:spLocks noGrp="1"/>
          </p:cNvSpPr>
          <p:nvPr>
            <p:ph type="title"/>
          </p:nvPr>
        </p:nvSpPr>
        <p:spPr>
          <a:xfrm>
            <a:off x="838200" y="365125"/>
            <a:ext cx="11059160" cy="1325563"/>
          </a:xfrm>
        </p:spPr>
        <p:txBody>
          <a:bodyPr>
            <a:normAutofit/>
          </a:bodyPr>
          <a:lstStyle/>
          <a:p>
            <a:r>
              <a:rPr lang="en-US" dirty="0"/>
              <a:t>Workup for Normocytic Anemia “Normal Size”</a:t>
            </a:r>
          </a:p>
        </p:txBody>
      </p:sp>
      <p:sp>
        <p:nvSpPr>
          <p:cNvPr id="21" name="Rectangle 20">
            <a:extLst>
              <a:ext uri="{FF2B5EF4-FFF2-40B4-BE49-F238E27FC236}">
                <a16:creationId xmlns:a16="http://schemas.microsoft.com/office/drawing/2014/main" id="{74C00716-5D73-13DA-2D4D-536FBAC65FBD}"/>
              </a:ext>
            </a:extLst>
          </p:cNvPr>
          <p:cNvSpPr/>
          <p:nvPr/>
        </p:nvSpPr>
        <p:spPr>
          <a:xfrm>
            <a:off x="5168889" y="1825277"/>
            <a:ext cx="2388191" cy="784953"/>
          </a:xfrm>
          <a:prstGeom prst="rect">
            <a:avLst/>
          </a:prstGeom>
        </p:spPr>
        <p:style>
          <a:lnRef idx="1">
            <a:schemeClr val="accent2"/>
          </a:lnRef>
          <a:fillRef idx="3">
            <a:schemeClr val="accent2"/>
          </a:fillRef>
          <a:effectRef idx="2">
            <a:schemeClr val="accent2"/>
          </a:effectRef>
          <a:fontRef idx="minor">
            <a:schemeClr val="lt1"/>
          </a:fontRef>
        </p:style>
        <p:txBody>
          <a:bodyPr spcFirstLastPara="0" vert="horz" wrap="square" lIns="64900" tIns="64900" rIns="64900" bIns="64900" numCol="1" spcCol="1270" anchor="ctr" anchorCtr="0">
            <a:noAutofit/>
          </a:bodyPr>
          <a:lstStyle/>
          <a:p>
            <a:pPr marL="0" lvl="0" indent="0" algn="ctr" defTabSz="488950">
              <a:spcBef>
                <a:spcPct val="0"/>
              </a:spcBef>
              <a:spcAft>
                <a:spcPct val="35000"/>
              </a:spcAft>
              <a:buNone/>
            </a:pPr>
            <a:r>
              <a:rPr lang="en-US" sz="1100" b="1" kern="1200" dirty="0">
                <a:latin typeface="Arial" panose="020B0604020202020204" pitchFamily="34" charset="0"/>
                <a:cs typeface="Arial" panose="020B0604020202020204" pitchFamily="34" charset="0"/>
              </a:rPr>
              <a:t>Possible Acute GI or other bleed?</a:t>
            </a:r>
          </a:p>
          <a:p>
            <a:pPr marL="0" lvl="0" indent="0" algn="ctr" defTabSz="488950">
              <a:spcBef>
                <a:spcPct val="0"/>
              </a:spcBef>
              <a:spcAft>
                <a:spcPct val="35000"/>
              </a:spcAft>
              <a:buNone/>
            </a:pPr>
            <a:r>
              <a:rPr lang="en-US" sz="1100" kern="1200" dirty="0">
                <a:latin typeface="Arial" panose="020B0604020202020204" pitchFamily="34" charset="0"/>
                <a:cs typeface="Arial" panose="020B0604020202020204" pitchFamily="34" charset="0"/>
              </a:rPr>
              <a:t>Retic takes 24-48 hours to rise</a:t>
            </a:r>
          </a:p>
        </p:txBody>
      </p:sp>
      <p:sp>
        <p:nvSpPr>
          <p:cNvPr id="23" name="Rectangle 22">
            <a:extLst>
              <a:ext uri="{FF2B5EF4-FFF2-40B4-BE49-F238E27FC236}">
                <a16:creationId xmlns:a16="http://schemas.microsoft.com/office/drawing/2014/main" id="{84390924-366E-5A37-F4D9-8DACC964954E}"/>
              </a:ext>
            </a:extLst>
          </p:cNvPr>
          <p:cNvSpPr/>
          <p:nvPr/>
        </p:nvSpPr>
        <p:spPr>
          <a:xfrm>
            <a:off x="5168889" y="2839283"/>
            <a:ext cx="2388191" cy="589717"/>
          </a:xfrm>
          <a:prstGeom prst="rect">
            <a:avLst/>
          </a:prstGeom>
        </p:spPr>
        <p:style>
          <a:lnRef idx="1">
            <a:schemeClr val="accent1"/>
          </a:lnRef>
          <a:fillRef idx="3">
            <a:schemeClr val="accent1"/>
          </a:fillRef>
          <a:effectRef idx="2">
            <a:schemeClr val="accent1"/>
          </a:effectRef>
          <a:fontRef idx="minor">
            <a:schemeClr val="lt1"/>
          </a:fontRef>
        </p:style>
        <p:txBody>
          <a:bodyPr spcFirstLastPara="0" vert="horz" wrap="square" lIns="64900" tIns="64900" rIns="64900" bIns="64900" numCol="1" spcCol="1270" anchor="ctr" anchorCtr="0">
            <a:noAutofit/>
          </a:bodyPr>
          <a:lstStyle/>
          <a:p>
            <a:pPr marL="0" lvl="0" indent="0" algn="ctr" defTabSz="488950">
              <a:spcBef>
                <a:spcPct val="0"/>
              </a:spcBef>
              <a:spcAft>
                <a:spcPct val="35000"/>
              </a:spcAft>
              <a:buNone/>
            </a:pPr>
            <a:r>
              <a:rPr lang="en-US" sz="1100" kern="1200" dirty="0">
                <a:latin typeface="Arial" panose="020B0604020202020204" pitchFamily="34" charset="0"/>
                <a:cs typeface="Arial" panose="020B0604020202020204" pitchFamily="34" charset="0"/>
              </a:rPr>
              <a:t>Check BUN/Creatinine/Liver,</a:t>
            </a:r>
            <a:br>
              <a:rPr lang="en-US" sz="1100" kern="1200" dirty="0">
                <a:latin typeface="Arial" panose="020B0604020202020204" pitchFamily="34" charset="0"/>
                <a:cs typeface="Arial" panose="020B0604020202020204" pitchFamily="34" charset="0"/>
              </a:rPr>
            </a:br>
            <a:r>
              <a:rPr lang="en-US" sz="1100" kern="1200" dirty="0">
                <a:latin typeface="Arial" panose="020B0604020202020204" pitchFamily="34" charset="0"/>
                <a:cs typeface="Arial" panose="020B0604020202020204" pitchFamily="34" charset="0"/>
              </a:rPr>
              <a:t>UA, CRP, Pregnancy test</a:t>
            </a:r>
          </a:p>
        </p:txBody>
      </p:sp>
      <p:sp>
        <p:nvSpPr>
          <p:cNvPr id="27" name="Rectangle 26">
            <a:extLst>
              <a:ext uri="{FF2B5EF4-FFF2-40B4-BE49-F238E27FC236}">
                <a16:creationId xmlns:a16="http://schemas.microsoft.com/office/drawing/2014/main" id="{9A8B0543-1D0F-8778-8837-DF8C06132FAD}"/>
              </a:ext>
            </a:extLst>
          </p:cNvPr>
          <p:cNvSpPr/>
          <p:nvPr/>
        </p:nvSpPr>
        <p:spPr>
          <a:xfrm>
            <a:off x="1391770" y="4997756"/>
            <a:ext cx="1465591" cy="784953"/>
          </a:xfrm>
          <a:prstGeom prst="rect">
            <a:avLst/>
          </a:prstGeom>
        </p:spPr>
        <p:style>
          <a:lnRef idx="1">
            <a:schemeClr val="accent3"/>
          </a:lnRef>
          <a:fillRef idx="3">
            <a:schemeClr val="accent3"/>
          </a:fillRef>
          <a:effectRef idx="2">
            <a:schemeClr val="accent3"/>
          </a:effectRef>
          <a:fontRef idx="minor">
            <a:schemeClr val="lt1"/>
          </a:fontRef>
        </p:style>
        <p:txBody>
          <a:bodyPr spcFirstLastPara="0" vert="horz" wrap="square" lIns="64900" tIns="64900" rIns="64900" bIns="64900" numCol="1" spcCol="1270" anchor="ctr" anchorCtr="0">
            <a:noAutofit/>
          </a:bodyPr>
          <a:lstStyle/>
          <a:p>
            <a:pPr marL="0" lvl="0" indent="0" algn="ctr" defTabSz="488950">
              <a:spcBef>
                <a:spcPct val="0"/>
              </a:spcBef>
              <a:spcAft>
                <a:spcPct val="35000"/>
              </a:spcAft>
              <a:buNone/>
            </a:pPr>
            <a:r>
              <a:rPr lang="en-US" sz="1100" kern="1200" dirty="0">
                <a:latin typeface="Arial" panose="020B0604020202020204" pitchFamily="34" charset="0"/>
                <a:cs typeface="Arial" panose="020B0604020202020204" pitchFamily="34" charset="0"/>
              </a:rPr>
              <a:t>Work up for</a:t>
            </a:r>
            <a:br>
              <a:rPr lang="en-US" sz="1100" kern="1200" dirty="0">
                <a:latin typeface="Arial" panose="020B0604020202020204" pitchFamily="34" charset="0"/>
                <a:cs typeface="Arial" panose="020B0604020202020204" pitchFamily="34" charset="0"/>
              </a:rPr>
            </a:br>
            <a:r>
              <a:rPr lang="en-US" sz="1100" kern="1200" dirty="0">
                <a:latin typeface="Arial" panose="020B0604020202020204" pitchFamily="34" charset="0"/>
                <a:cs typeface="Arial" panose="020B0604020202020204" pitchFamily="34" charset="0"/>
              </a:rPr>
              <a:t>renal disease</a:t>
            </a:r>
            <a:br>
              <a:rPr lang="en-US" sz="1100" kern="1200" dirty="0">
                <a:latin typeface="Arial" panose="020B0604020202020204" pitchFamily="34" charset="0"/>
                <a:cs typeface="Arial" panose="020B0604020202020204" pitchFamily="34" charset="0"/>
              </a:rPr>
            </a:br>
            <a:r>
              <a:rPr lang="en-US" sz="1100" kern="1200" dirty="0">
                <a:latin typeface="Arial" panose="020B0604020202020204" pitchFamily="34" charset="0"/>
                <a:cs typeface="Arial" panose="020B0604020202020204" pitchFamily="34" charset="0"/>
              </a:rPr>
              <a:t>and low EPO</a:t>
            </a:r>
          </a:p>
        </p:txBody>
      </p:sp>
      <p:sp>
        <p:nvSpPr>
          <p:cNvPr id="29" name="Rectangle 28">
            <a:extLst>
              <a:ext uri="{FF2B5EF4-FFF2-40B4-BE49-F238E27FC236}">
                <a16:creationId xmlns:a16="http://schemas.microsoft.com/office/drawing/2014/main" id="{12008398-62B0-8B2A-334E-60C5001C6C92}"/>
              </a:ext>
            </a:extLst>
          </p:cNvPr>
          <p:cNvSpPr/>
          <p:nvPr/>
        </p:nvSpPr>
        <p:spPr>
          <a:xfrm>
            <a:off x="2933098" y="3784753"/>
            <a:ext cx="1465591" cy="784953"/>
          </a:xfrm>
          <a:prstGeom prst="rect">
            <a:avLst/>
          </a:prstGeom>
        </p:spPr>
        <p:style>
          <a:lnRef idx="1">
            <a:schemeClr val="accent5"/>
          </a:lnRef>
          <a:fillRef idx="3">
            <a:schemeClr val="accent5"/>
          </a:fillRef>
          <a:effectRef idx="2">
            <a:schemeClr val="accent5"/>
          </a:effectRef>
          <a:fontRef idx="minor">
            <a:schemeClr val="lt1"/>
          </a:fontRef>
        </p:style>
        <p:txBody>
          <a:bodyPr spcFirstLastPara="0" vert="horz" wrap="square" lIns="64900" tIns="64900" rIns="64900" bIns="64900" numCol="1" spcCol="1270" anchor="ctr" anchorCtr="0">
            <a:noAutofit/>
          </a:bodyPr>
          <a:lstStyle/>
          <a:p>
            <a:pPr marL="0" lvl="0" indent="0" algn="ctr" defTabSz="488950">
              <a:spcBef>
                <a:spcPct val="0"/>
              </a:spcBef>
              <a:spcAft>
                <a:spcPct val="35000"/>
              </a:spcAft>
              <a:buNone/>
            </a:pPr>
            <a:r>
              <a:rPr lang="en-US" sz="1100" kern="1200" dirty="0">
                <a:latin typeface="Arial" panose="020B0604020202020204" pitchFamily="34" charset="0"/>
                <a:cs typeface="Arial" panose="020B0604020202020204" pitchFamily="34" charset="0"/>
              </a:rPr>
              <a:t>TSH elevated = Hypothyroid</a:t>
            </a:r>
          </a:p>
        </p:txBody>
      </p:sp>
      <p:sp>
        <p:nvSpPr>
          <p:cNvPr id="31" name="Rectangle 30">
            <a:extLst>
              <a:ext uri="{FF2B5EF4-FFF2-40B4-BE49-F238E27FC236}">
                <a16:creationId xmlns:a16="http://schemas.microsoft.com/office/drawing/2014/main" id="{5AAECFD2-6898-5614-D8E3-15CB7B70ED2B}"/>
              </a:ext>
            </a:extLst>
          </p:cNvPr>
          <p:cNvSpPr/>
          <p:nvPr/>
        </p:nvSpPr>
        <p:spPr>
          <a:xfrm>
            <a:off x="4474425" y="3784753"/>
            <a:ext cx="1465591" cy="784953"/>
          </a:xfrm>
          <a:prstGeom prst="rect">
            <a:avLst/>
          </a:prstGeom>
        </p:spPr>
        <p:style>
          <a:lnRef idx="1">
            <a:schemeClr val="accent5"/>
          </a:lnRef>
          <a:fillRef idx="3">
            <a:schemeClr val="accent5"/>
          </a:fillRef>
          <a:effectRef idx="2">
            <a:schemeClr val="accent5"/>
          </a:effectRef>
          <a:fontRef idx="minor">
            <a:schemeClr val="lt1"/>
          </a:fontRef>
        </p:style>
        <p:txBody>
          <a:bodyPr spcFirstLastPara="0" vert="horz" wrap="square" lIns="64900" tIns="64900" rIns="64900" bIns="64900" numCol="1" spcCol="1270" anchor="ctr" anchorCtr="0">
            <a:noAutofit/>
          </a:bodyPr>
          <a:lstStyle/>
          <a:p>
            <a:pPr marL="0" lvl="0" indent="0" algn="ctr" defTabSz="488950">
              <a:spcBef>
                <a:spcPct val="0"/>
              </a:spcBef>
              <a:spcAft>
                <a:spcPct val="35000"/>
              </a:spcAft>
              <a:buNone/>
            </a:pPr>
            <a:r>
              <a:rPr lang="en-US" sz="1100" kern="1200" dirty="0">
                <a:latin typeface="Arial" panose="020B0604020202020204" pitchFamily="34" charset="0"/>
                <a:cs typeface="Arial" panose="020B0604020202020204" pitchFamily="34" charset="0"/>
              </a:rPr>
              <a:t>AST/ALT/</a:t>
            </a:r>
            <a:r>
              <a:rPr lang="en-US" sz="1100" kern="1200" dirty="0" err="1">
                <a:latin typeface="Arial" panose="020B0604020202020204" pitchFamily="34" charset="0"/>
                <a:cs typeface="Arial" panose="020B0604020202020204" pitchFamily="34" charset="0"/>
              </a:rPr>
              <a:t>AlkP</a:t>
            </a:r>
            <a:r>
              <a:rPr lang="en-US" sz="1100" kern="1200" dirty="0">
                <a:latin typeface="Arial" panose="020B0604020202020204" pitchFamily="34" charset="0"/>
                <a:cs typeface="Arial" panose="020B0604020202020204" pitchFamily="34" charset="0"/>
              </a:rPr>
              <a:t> – Liver disease</a:t>
            </a:r>
          </a:p>
        </p:txBody>
      </p:sp>
      <p:sp>
        <p:nvSpPr>
          <p:cNvPr id="33" name="Rectangle 32">
            <a:extLst>
              <a:ext uri="{FF2B5EF4-FFF2-40B4-BE49-F238E27FC236}">
                <a16:creationId xmlns:a16="http://schemas.microsoft.com/office/drawing/2014/main" id="{0CFFD0FB-974A-03F2-215C-EFE66CE55196}"/>
              </a:ext>
            </a:extLst>
          </p:cNvPr>
          <p:cNvSpPr/>
          <p:nvPr/>
        </p:nvSpPr>
        <p:spPr>
          <a:xfrm>
            <a:off x="6015752" y="3784753"/>
            <a:ext cx="1465591" cy="784953"/>
          </a:xfrm>
          <a:prstGeom prst="rect">
            <a:avLst/>
          </a:prstGeom>
        </p:spPr>
        <p:style>
          <a:lnRef idx="1">
            <a:schemeClr val="accent5"/>
          </a:lnRef>
          <a:fillRef idx="3">
            <a:schemeClr val="accent5"/>
          </a:fillRef>
          <a:effectRef idx="2">
            <a:schemeClr val="accent5"/>
          </a:effectRef>
          <a:fontRef idx="minor">
            <a:schemeClr val="lt1"/>
          </a:fontRef>
        </p:style>
        <p:txBody>
          <a:bodyPr spcFirstLastPara="0" vert="horz" wrap="square" lIns="64900" tIns="64900" rIns="64900" bIns="64900" numCol="1" spcCol="1270" anchor="ctr" anchorCtr="0">
            <a:noAutofit/>
          </a:bodyPr>
          <a:lstStyle/>
          <a:p>
            <a:pPr marL="0" lvl="0" indent="0" algn="ctr" defTabSz="488950">
              <a:spcBef>
                <a:spcPct val="0"/>
              </a:spcBef>
              <a:spcAft>
                <a:spcPct val="35000"/>
              </a:spcAft>
              <a:buNone/>
            </a:pPr>
            <a:r>
              <a:rPr lang="en-US" sz="1100" kern="1200" dirty="0">
                <a:latin typeface="Arial" panose="020B0604020202020204" pitchFamily="34" charset="0"/>
                <a:cs typeface="Arial" panose="020B0604020202020204" pitchFamily="34" charset="0"/>
              </a:rPr>
              <a:t>CRP elevated- inflammatory block</a:t>
            </a:r>
          </a:p>
        </p:txBody>
      </p:sp>
      <p:sp>
        <p:nvSpPr>
          <p:cNvPr id="35" name="Rectangle 34">
            <a:extLst>
              <a:ext uri="{FF2B5EF4-FFF2-40B4-BE49-F238E27FC236}">
                <a16:creationId xmlns:a16="http://schemas.microsoft.com/office/drawing/2014/main" id="{05516519-3819-49EF-D081-2C6995D5D5B8}"/>
              </a:ext>
            </a:extLst>
          </p:cNvPr>
          <p:cNvSpPr/>
          <p:nvPr/>
        </p:nvSpPr>
        <p:spPr>
          <a:xfrm>
            <a:off x="7557080" y="3784753"/>
            <a:ext cx="1465591" cy="784953"/>
          </a:xfrm>
          <a:prstGeom prst="rect">
            <a:avLst/>
          </a:prstGeom>
        </p:spPr>
        <p:style>
          <a:lnRef idx="1">
            <a:schemeClr val="accent5"/>
          </a:lnRef>
          <a:fillRef idx="3">
            <a:schemeClr val="accent5"/>
          </a:fillRef>
          <a:effectRef idx="2">
            <a:schemeClr val="accent5"/>
          </a:effectRef>
          <a:fontRef idx="minor">
            <a:schemeClr val="lt1"/>
          </a:fontRef>
        </p:style>
        <p:txBody>
          <a:bodyPr spcFirstLastPara="0" vert="horz" wrap="square" lIns="64900" tIns="64900" rIns="64900" bIns="64900" numCol="1" spcCol="1270" anchor="ctr" anchorCtr="0">
            <a:noAutofit/>
          </a:bodyPr>
          <a:lstStyle/>
          <a:p>
            <a:pPr marL="0" lvl="0" indent="0" algn="ctr" defTabSz="488950">
              <a:spcBef>
                <a:spcPct val="0"/>
              </a:spcBef>
              <a:spcAft>
                <a:spcPct val="35000"/>
              </a:spcAft>
              <a:buNone/>
            </a:pPr>
            <a:r>
              <a:rPr lang="en-US" sz="1100" kern="1200" dirty="0">
                <a:latin typeface="Arial" panose="020B0604020202020204" pitchFamily="34" charset="0"/>
                <a:cs typeface="Arial" panose="020B0604020202020204" pitchFamily="34" charset="0"/>
              </a:rPr>
              <a:t>Pregnancy test +</a:t>
            </a:r>
          </a:p>
          <a:p>
            <a:pPr marL="0" lvl="0" indent="0" algn="ctr" defTabSz="488950">
              <a:spcBef>
                <a:spcPct val="0"/>
              </a:spcBef>
              <a:spcAft>
                <a:spcPct val="35000"/>
              </a:spcAft>
              <a:buNone/>
            </a:pPr>
            <a:r>
              <a:rPr lang="en-US" sz="1100" kern="1200" dirty="0">
                <a:latin typeface="Arial" panose="020B0604020202020204" pitchFamily="34" charset="0"/>
                <a:cs typeface="Arial" panose="020B0604020202020204" pitchFamily="34" charset="0"/>
              </a:rPr>
              <a:t>Prenatal care</a:t>
            </a:r>
          </a:p>
        </p:txBody>
      </p:sp>
      <p:sp>
        <p:nvSpPr>
          <p:cNvPr id="39" name="Rectangle 38">
            <a:extLst>
              <a:ext uri="{FF2B5EF4-FFF2-40B4-BE49-F238E27FC236}">
                <a16:creationId xmlns:a16="http://schemas.microsoft.com/office/drawing/2014/main" id="{597F25BC-73B5-F9E5-9D14-AD84EA311F5D}"/>
              </a:ext>
            </a:extLst>
          </p:cNvPr>
          <p:cNvSpPr/>
          <p:nvPr/>
        </p:nvSpPr>
        <p:spPr>
          <a:xfrm>
            <a:off x="8289875" y="4990261"/>
            <a:ext cx="1465591" cy="784953"/>
          </a:xfrm>
          <a:prstGeom prst="rect">
            <a:avLst/>
          </a:prstGeom>
        </p:spPr>
        <p:style>
          <a:lnRef idx="1">
            <a:schemeClr val="accent3"/>
          </a:lnRef>
          <a:fillRef idx="3">
            <a:schemeClr val="accent3"/>
          </a:fillRef>
          <a:effectRef idx="2">
            <a:schemeClr val="accent3"/>
          </a:effectRef>
          <a:fontRef idx="minor">
            <a:schemeClr val="lt1"/>
          </a:fontRef>
        </p:style>
        <p:txBody>
          <a:bodyPr spcFirstLastPara="0" vert="horz" wrap="square" lIns="64900" tIns="64900" rIns="64900" bIns="64900" numCol="1" spcCol="1270" anchor="ctr" anchorCtr="0">
            <a:noAutofit/>
          </a:bodyPr>
          <a:lstStyle/>
          <a:p>
            <a:pPr marL="0" lvl="0" indent="0" algn="ctr" defTabSz="488950">
              <a:spcBef>
                <a:spcPct val="0"/>
              </a:spcBef>
              <a:spcAft>
                <a:spcPct val="35000"/>
              </a:spcAft>
              <a:buNone/>
            </a:pPr>
            <a:r>
              <a:rPr lang="en-US" sz="1100" kern="1200" dirty="0">
                <a:latin typeface="Arial" panose="020B0604020202020204" pitchFamily="34" charset="0"/>
                <a:cs typeface="Arial" panose="020B0604020202020204" pitchFamily="34" charset="0"/>
              </a:rPr>
              <a:t>No - Repeat CBC, Retic in 2 week</a:t>
            </a:r>
          </a:p>
        </p:txBody>
      </p:sp>
      <p:sp>
        <p:nvSpPr>
          <p:cNvPr id="41" name="Rectangle 40">
            <a:extLst>
              <a:ext uri="{FF2B5EF4-FFF2-40B4-BE49-F238E27FC236}">
                <a16:creationId xmlns:a16="http://schemas.microsoft.com/office/drawing/2014/main" id="{0BD15E8B-F8FF-ED41-E441-FA82EEB6EB8D}"/>
              </a:ext>
            </a:extLst>
          </p:cNvPr>
          <p:cNvSpPr/>
          <p:nvPr/>
        </p:nvSpPr>
        <p:spPr>
          <a:xfrm>
            <a:off x="9912726" y="4990261"/>
            <a:ext cx="1465591" cy="784953"/>
          </a:xfrm>
          <a:prstGeom prst="rect">
            <a:avLst/>
          </a:prstGeom>
        </p:spPr>
        <p:style>
          <a:lnRef idx="1">
            <a:schemeClr val="accent3"/>
          </a:lnRef>
          <a:fillRef idx="3">
            <a:schemeClr val="accent3"/>
          </a:fillRef>
          <a:effectRef idx="2">
            <a:schemeClr val="accent3"/>
          </a:effectRef>
          <a:fontRef idx="minor">
            <a:schemeClr val="lt1"/>
          </a:fontRef>
        </p:style>
        <p:txBody>
          <a:bodyPr spcFirstLastPara="0" vert="horz" wrap="square" lIns="64900" tIns="64900" rIns="64900" bIns="64900" numCol="1" spcCol="1270" anchor="ctr" anchorCtr="0">
            <a:noAutofit/>
          </a:bodyPr>
          <a:lstStyle/>
          <a:p>
            <a:pPr marL="0" lvl="0" indent="0" algn="ctr" defTabSz="488950">
              <a:spcBef>
                <a:spcPct val="0"/>
              </a:spcBef>
              <a:spcAft>
                <a:spcPct val="35000"/>
              </a:spcAft>
              <a:buNone/>
            </a:pPr>
            <a:r>
              <a:rPr lang="en-US" sz="1100" kern="1200" dirty="0">
                <a:latin typeface="Arial" panose="020B0604020202020204" pitchFamily="34" charset="0"/>
                <a:cs typeface="Arial" panose="020B0604020202020204" pitchFamily="34" charset="0"/>
              </a:rPr>
              <a:t> Refer to hematologist for bone marrow Bx</a:t>
            </a:r>
          </a:p>
        </p:txBody>
      </p:sp>
      <p:sp>
        <p:nvSpPr>
          <p:cNvPr id="5" name="Footer Placeholder 4">
            <a:extLst>
              <a:ext uri="{FF2B5EF4-FFF2-40B4-BE49-F238E27FC236}">
                <a16:creationId xmlns:a16="http://schemas.microsoft.com/office/drawing/2014/main" id="{FC864AF1-3777-93E3-40A0-4AF2C74B20AB}"/>
              </a:ext>
            </a:extLst>
          </p:cNvPr>
          <p:cNvSpPr>
            <a:spLocks noGrp="1"/>
          </p:cNvSpPr>
          <p:nvPr>
            <p:ph type="ftr" sz="quarter" idx="10"/>
          </p:nvPr>
        </p:nvSpPr>
        <p:spPr>
          <a:xfrm>
            <a:off x="1640263" y="6311899"/>
            <a:ext cx="7698669" cy="546101"/>
          </a:xfrm>
        </p:spPr>
        <p:txBody>
          <a:bodyPr/>
          <a:lstStyle/>
          <a:p>
            <a:r>
              <a:rPr lang="en-US" sz="1000" dirty="0" err="1">
                <a:solidFill>
                  <a:schemeClr val="bg1"/>
                </a:solidFill>
                <a:latin typeface="Arial" panose="020B0604020202020204" pitchFamily="34" charset="0"/>
                <a:cs typeface="Arial" panose="020B0604020202020204" pitchFamily="34" charset="0"/>
              </a:rPr>
              <a:t>AlkP</a:t>
            </a:r>
            <a:r>
              <a:rPr lang="en-US" sz="1000" dirty="0">
                <a:solidFill>
                  <a:schemeClr val="bg1"/>
                </a:solidFill>
                <a:latin typeface="Arial" panose="020B0604020202020204" pitchFamily="34" charset="0"/>
                <a:cs typeface="Arial" panose="020B0604020202020204" pitchFamily="34" charset="0"/>
              </a:rPr>
              <a:t>, alkaline phosphatase; ALT, alanine transaminase; AST, aspartate aminotransferase; BUN, blood urea nitrogen; Bx, biopsy; CBC, complete blood count; CRP, C-reactive protein; EPO, erythropoietin; GI, gastrointestinal; retic, reticulocytes; TSH, thyroid stimulating hormone; UA, urinalysis.</a:t>
            </a:r>
          </a:p>
        </p:txBody>
      </p:sp>
      <p:cxnSp>
        <p:nvCxnSpPr>
          <p:cNvPr id="47" name="Straight Connector 46">
            <a:extLst>
              <a:ext uri="{FF2B5EF4-FFF2-40B4-BE49-F238E27FC236}">
                <a16:creationId xmlns:a16="http://schemas.microsoft.com/office/drawing/2014/main" id="{8F1512B7-E7E8-FE12-B52C-9D53B853B828}"/>
              </a:ext>
            </a:extLst>
          </p:cNvPr>
          <p:cNvCxnSpPr>
            <a:cxnSpLocks/>
            <a:endCxn id="27" idx="0"/>
          </p:cNvCxnSpPr>
          <p:nvPr/>
        </p:nvCxnSpPr>
        <p:spPr>
          <a:xfrm>
            <a:off x="2120775" y="3629857"/>
            <a:ext cx="3791" cy="1367899"/>
          </a:xfrm>
          <a:prstGeom prst="line">
            <a:avLst/>
          </a:prstGeom>
          <a:ln w="9525"/>
        </p:spPr>
        <p:style>
          <a:lnRef idx="1">
            <a:schemeClr val="dk1"/>
          </a:lnRef>
          <a:fillRef idx="0">
            <a:schemeClr val="dk1"/>
          </a:fillRef>
          <a:effectRef idx="0">
            <a:schemeClr val="dk1"/>
          </a:effectRef>
          <a:fontRef idx="minor">
            <a:schemeClr val="tx1"/>
          </a:fontRef>
        </p:style>
      </p:cxnSp>
      <p:cxnSp>
        <p:nvCxnSpPr>
          <p:cNvPr id="50" name="Straight Connector 49">
            <a:extLst>
              <a:ext uri="{FF2B5EF4-FFF2-40B4-BE49-F238E27FC236}">
                <a16:creationId xmlns:a16="http://schemas.microsoft.com/office/drawing/2014/main" id="{C5D76A68-DC64-85A7-9BB7-5BB13ECB01B5}"/>
              </a:ext>
            </a:extLst>
          </p:cNvPr>
          <p:cNvCxnSpPr>
            <a:cxnSpLocks/>
          </p:cNvCxnSpPr>
          <p:nvPr/>
        </p:nvCxnSpPr>
        <p:spPr>
          <a:xfrm>
            <a:off x="9817591" y="3629857"/>
            <a:ext cx="0" cy="1205508"/>
          </a:xfrm>
          <a:prstGeom prst="line">
            <a:avLst/>
          </a:prstGeom>
          <a:ln w="9525"/>
        </p:spPr>
        <p:style>
          <a:lnRef idx="1">
            <a:schemeClr val="dk1"/>
          </a:lnRef>
          <a:fillRef idx="0">
            <a:schemeClr val="dk1"/>
          </a:fillRef>
          <a:effectRef idx="0">
            <a:schemeClr val="dk1"/>
          </a:effectRef>
          <a:fontRef idx="minor">
            <a:schemeClr val="tx1"/>
          </a:fontRef>
        </p:style>
      </p:cxnSp>
      <p:cxnSp>
        <p:nvCxnSpPr>
          <p:cNvPr id="51" name="Straight Connector 50">
            <a:extLst>
              <a:ext uri="{FF2B5EF4-FFF2-40B4-BE49-F238E27FC236}">
                <a16:creationId xmlns:a16="http://schemas.microsoft.com/office/drawing/2014/main" id="{0C92AEBE-DDD6-797F-26B2-B5DF7F4E2C9B}"/>
              </a:ext>
            </a:extLst>
          </p:cNvPr>
          <p:cNvCxnSpPr>
            <a:cxnSpLocks/>
          </p:cNvCxnSpPr>
          <p:nvPr/>
        </p:nvCxnSpPr>
        <p:spPr>
          <a:xfrm>
            <a:off x="8289875" y="3629857"/>
            <a:ext cx="0" cy="154896"/>
          </a:xfrm>
          <a:prstGeom prst="line">
            <a:avLst/>
          </a:prstGeom>
          <a:ln w="9525"/>
        </p:spPr>
        <p:style>
          <a:lnRef idx="1">
            <a:schemeClr val="dk1"/>
          </a:lnRef>
          <a:fillRef idx="0">
            <a:schemeClr val="dk1"/>
          </a:fillRef>
          <a:effectRef idx="0">
            <a:schemeClr val="dk1"/>
          </a:effectRef>
          <a:fontRef idx="minor">
            <a:schemeClr val="tx1"/>
          </a:fontRef>
        </p:style>
      </p:cxnSp>
      <p:cxnSp>
        <p:nvCxnSpPr>
          <p:cNvPr id="52" name="Straight Connector 51">
            <a:extLst>
              <a:ext uri="{FF2B5EF4-FFF2-40B4-BE49-F238E27FC236}">
                <a16:creationId xmlns:a16="http://schemas.microsoft.com/office/drawing/2014/main" id="{438D5109-4046-0CEF-9DC1-9DB35A370551}"/>
              </a:ext>
            </a:extLst>
          </p:cNvPr>
          <p:cNvCxnSpPr>
            <a:cxnSpLocks/>
          </p:cNvCxnSpPr>
          <p:nvPr/>
        </p:nvCxnSpPr>
        <p:spPr>
          <a:xfrm>
            <a:off x="6725901" y="3627456"/>
            <a:ext cx="0" cy="154896"/>
          </a:xfrm>
          <a:prstGeom prst="line">
            <a:avLst/>
          </a:prstGeom>
          <a:ln w="9525"/>
        </p:spPr>
        <p:style>
          <a:lnRef idx="1">
            <a:schemeClr val="dk1"/>
          </a:lnRef>
          <a:fillRef idx="0">
            <a:schemeClr val="dk1"/>
          </a:fillRef>
          <a:effectRef idx="0">
            <a:schemeClr val="dk1"/>
          </a:effectRef>
          <a:fontRef idx="minor">
            <a:schemeClr val="tx1"/>
          </a:fontRef>
        </p:style>
      </p:cxnSp>
      <p:cxnSp>
        <p:nvCxnSpPr>
          <p:cNvPr id="53" name="Straight Connector 52">
            <a:extLst>
              <a:ext uri="{FF2B5EF4-FFF2-40B4-BE49-F238E27FC236}">
                <a16:creationId xmlns:a16="http://schemas.microsoft.com/office/drawing/2014/main" id="{42BCE5C0-08C8-550E-FCE2-99A9999D0CA9}"/>
              </a:ext>
            </a:extLst>
          </p:cNvPr>
          <p:cNvCxnSpPr>
            <a:cxnSpLocks/>
          </p:cNvCxnSpPr>
          <p:nvPr/>
        </p:nvCxnSpPr>
        <p:spPr>
          <a:xfrm>
            <a:off x="5244373" y="3627456"/>
            <a:ext cx="0" cy="154896"/>
          </a:xfrm>
          <a:prstGeom prst="line">
            <a:avLst/>
          </a:prstGeom>
          <a:ln w="9525"/>
        </p:spPr>
        <p:style>
          <a:lnRef idx="1">
            <a:schemeClr val="dk1"/>
          </a:lnRef>
          <a:fillRef idx="0">
            <a:schemeClr val="dk1"/>
          </a:fillRef>
          <a:effectRef idx="0">
            <a:schemeClr val="dk1"/>
          </a:effectRef>
          <a:fontRef idx="minor">
            <a:schemeClr val="tx1"/>
          </a:fontRef>
        </p:style>
      </p:cxnSp>
      <p:cxnSp>
        <p:nvCxnSpPr>
          <p:cNvPr id="54" name="Straight Connector 53">
            <a:extLst>
              <a:ext uri="{FF2B5EF4-FFF2-40B4-BE49-F238E27FC236}">
                <a16:creationId xmlns:a16="http://schemas.microsoft.com/office/drawing/2014/main" id="{3DE78645-F79C-B0A6-D965-AA68466CD838}"/>
              </a:ext>
            </a:extLst>
          </p:cNvPr>
          <p:cNvCxnSpPr>
            <a:cxnSpLocks/>
          </p:cNvCxnSpPr>
          <p:nvPr/>
        </p:nvCxnSpPr>
        <p:spPr>
          <a:xfrm>
            <a:off x="3627934" y="3627456"/>
            <a:ext cx="0" cy="154896"/>
          </a:xfrm>
          <a:prstGeom prst="line">
            <a:avLst/>
          </a:prstGeom>
          <a:ln w="9525"/>
        </p:spPr>
        <p:style>
          <a:lnRef idx="1">
            <a:schemeClr val="dk1"/>
          </a:lnRef>
          <a:fillRef idx="0">
            <a:schemeClr val="dk1"/>
          </a:fillRef>
          <a:effectRef idx="0">
            <a:schemeClr val="dk1"/>
          </a:effectRef>
          <a:fontRef idx="minor">
            <a:schemeClr val="tx1"/>
          </a:fontRef>
        </p:style>
      </p:cxnSp>
      <p:sp>
        <p:nvSpPr>
          <p:cNvPr id="25" name="Rectangle 24">
            <a:extLst>
              <a:ext uri="{FF2B5EF4-FFF2-40B4-BE49-F238E27FC236}">
                <a16:creationId xmlns:a16="http://schemas.microsoft.com/office/drawing/2014/main" id="{62B69B0D-ECE9-21CA-88AD-91599857912D}"/>
              </a:ext>
            </a:extLst>
          </p:cNvPr>
          <p:cNvSpPr/>
          <p:nvPr/>
        </p:nvSpPr>
        <p:spPr>
          <a:xfrm>
            <a:off x="1391770" y="3784753"/>
            <a:ext cx="1465591" cy="784953"/>
          </a:xfrm>
          <a:prstGeom prst="rect">
            <a:avLst/>
          </a:prstGeom>
        </p:spPr>
        <p:style>
          <a:lnRef idx="1">
            <a:schemeClr val="accent5"/>
          </a:lnRef>
          <a:fillRef idx="3">
            <a:schemeClr val="accent5"/>
          </a:fillRef>
          <a:effectRef idx="2">
            <a:schemeClr val="accent5"/>
          </a:effectRef>
          <a:fontRef idx="minor">
            <a:schemeClr val="lt1"/>
          </a:fontRef>
        </p:style>
        <p:txBody>
          <a:bodyPr spcFirstLastPara="0" vert="horz" wrap="square" lIns="64900" tIns="64900" rIns="64900" bIns="64900" numCol="1" spcCol="1270" anchor="ctr" anchorCtr="0">
            <a:noAutofit/>
          </a:bodyPr>
          <a:lstStyle/>
          <a:p>
            <a:pPr marL="0" lvl="0" indent="0" algn="ctr" defTabSz="488950">
              <a:spcBef>
                <a:spcPct val="0"/>
              </a:spcBef>
              <a:spcAft>
                <a:spcPct val="35000"/>
              </a:spcAft>
              <a:buNone/>
            </a:pPr>
            <a:r>
              <a:rPr lang="en-US" sz="1100" kern="1200" dirty="0">
                <a:latin typeface="Arial" panose="020B0604020202020204" pitchFamily="34" charset="0"/>
                <a:cs typeface="Arial" panose="020B0604020202020204" pitchFamily="34" charset="0"/>
              </a:rPr>
              <a:t>BUN/Creatinine elevated or abnormal UA</a:t>
            </a:r>
          </a:p>
        </p:txBody>
      </p:sp>
      <p:cxnSp>
        <p:nvCxnSpPr>
          <p:cNvPr id="56" name="Straight Connector 55">
            <a:extLst>
              <a:ext uri="{FF2B5EF4-FFF2-40B4-BE49-F238E27FC236}">
                <a16:creationId xmlns:a16="http://schemas.microsoft.com/office/drawing/2014/main" id="{CB8CE03A-11F1-5FC1-59D4-651BF1CA27FB}"/>
              </a:ext>
            </a:extLst>
          </p:cNvPr>
          <p:cNvCxnSpPr>
            <a:cxnSpLocks/>
          </p:cNvCxnSpPr>
          <p:nvPr/>
        </p:nvCxnSpPr>
        <p:spPr>
          <a:xfrm>
            <a:off x="9022671" y="4830205"/>
            <a:ext cx="1620659" cy="0"/>
          </a:xfrm>
          <a:prstGeom prst="line">
            <a:avLst/>
          </a:prstGeom>
          <a:ln w="9525"/>
        </p:spPr>
        <p:style>
          <a:lnRef idx="1">
            <a:schemeClr val="dk1"/>
          </a:lnRef>
          <a:fillRef idx="0">
            <a:schemeClr val="dk1"/>
          </a:fillRef>
          <a:effectRef idx="0">
            <a:schemeClr val="dk1"/>
          </a:effectRef>
          <a:fontRef idx="minor">
            <a:schemeClr val="tx1"/>
          </a:fontRef>
        </p:style>
      </p:cxnSp>
      <p:cxnSp>
        <p:nvCxnSpPr>
          <p:cNvPr id="58" name="Straight Connector 57">
            <a:extLst>
              <a:ext uri="{FF2B5EF4-FFF2-40B4-BE49-F238E27FC236}">
                <a16:creationId xmlns:a16="http://schemas.microsoft.com/office/drawing/2014/main" id="{57B8E838-C9FC-ED7B-374C-DCD2AF35511C}"/>
              </a:ext>
            </a:extLst>
          </p:cNvPr>
          <p:cNvCxnSpPr>
            <a:cxnSpLocks/>
          </p:cNvCxnSpPr>
          <p:nvPr/>
        </p:nvCxnSpPr>
        <p:spPr>
          <a:xfrm>
            <a:off x="10643330" y="4835365"/>
            <a:ext cx="0" cy="154896"/>
          </a:xfrm>
          <a:prstGeom prst="line">
            <a:avLst/>
          </a:prstGeom>
          <a:ln w="9525"/>
        </p:spPr>
        <p:style>
          <a:lnRef idx="1">
            <a:schemeClr val="dk1"/>
          </a:lnRef>
          <a:fillRef idx="0">
            <a:schemeClr val="dk1"/>
          </a:fillRef>
          <a:effectRef idx="0">
            <a:schemeClr val="dk1"/>
          </a:effectRef>
          <a:fontRef idx="minor">
            <a:schemeClr val="tx1"/>
          </a:fontRef>
        </p:style>
      </p:cxnSp>
      <p:cxnSp>
        <p:nvCxnSpPr>
          <p:cNvPr id="59" name="Straight Connector 58">
            <a:extLst>
              <a:ext uri="{FF2B5EF4-FFF2-40B4-BE49-F238E27FC236}">
                <a16:creationId xmlns:a16="http://schemas.microsoft.com/office/drawing/2014/main" id="{B47B9764-0A24-6864-7447-BEB7FF44C5F3}"/>
              </a:ext>
            </a:extLst>
          </p:cNvPr>
          <p:cNvCxnSpPr>
            <a:cxnSpLocks/>
          </p:cNvCxnSpPr>
          <p:nvPr/>
        </p:nvCxnSpPr>
        <p:spPr>
          <a:xfrm>
            <a:off x="9025484" y="4826671"/>
            <a:ext cx="0" cy="154896"/>
          </a:xfrm>
          <a:prstGeom prst="line">
            <a:avLst/>
          </a:prstGeom>
          <a:ln w="9525"/>
        </p:spPr>
        <p:style>
          <a:lnRef idx="1">
            <a:schemeClr val="dk1"/>
          </a:lnRef>
          <a:fillRef idx="0">
            <a:schemeClr val="dk1"/>
          </a:fillRef>
          <a:effectRef idx="0">
            <a:schemeClr val="dk1"/>
          </a:effectRef>
          <a:fontRef idx="minor">
            <a:schemeClr val="tx1"/>
          </a:fontRef>
        </p:style>
      </p:cxnSp>
      <p:sp>
        <p:nvSpPr>
          <p:cNvPr id="37" name="Rectangle 36">
            <a:extLst>
              <a:ext uri="{FF2B5EF4-FFF2-40B4-BE49-F238E27FC236}">
                <a16:creationId xmlns:a16="http://schemas.microsoft.com/office/drawing/2014/main" id="{2E35F018-24BB-820C-4950-6810DF5940B5}"/>
              </a:ext>
            </a:extLst>
          </p:cNvPr>
          <p:cNvSpPr/>
          <p:nvPr/>
        </p:nvSpPr>
        <p:spPr>
          <a:xfrm>
            <a:off x="9098407" y="3784753"/>
            <a:ext cx="1465591" cy="784953"/>
          </a:xfrm>
          <a:prstGeom prst="rect">
            <a:avLst/>
          </a:prstGeom>
        </p:spPr>
        <p:style>
          <a:lnRef idx="1">
            <a:schemeClr val="accent5"/>
          </a:lnRef>
          <a:fillRef idx="3">
            <a:schemeClr val="accent5"/>
          </a:fillRef>
          <a:effectRef idx="2">
            <a:schemeClr val="accent5"/>
          </a:effectRef>
          <a:fontRef idx="minor">
            <a:schemeClr val="lt1"/>
          </a:fontRef>
        </p:style>
        <p:txBody>
          <a:bodyPr spcFirstLastPara="0" vert="horz" wrap="square" lIns="64900" tIns="64900" rIns="64900" bIns="64900" numCol="1" spcCol="1270" anchor="ctr" anchorCtr="0">
            <a:noAutofit/>
          </a:bodyPr>
          <a:lstStyle/>
          <a:p>
            <a:pPr marL="0" lvl="0" indent="0" algn="ctr" defTabSz="488950">
              <a:spcBef>
                <a:spcPct val="0"/>
              </a:spcBef>
              <a:spcAft>
                <a:spcPct val="35000"/>
              </a:spcAft>
              <a:buNone/>
            </a:pPr>
            <a:r>
              <a:rPr lang="en-US" sz="1100" kern="1200" dirty="0">
                <a:latin typeface="Arial" panose="020B0604020202020204" pitchFamily="34" charset="0"/>
                <a:cs typeface="Arial" panose="020B0604020202020204" pitchFamily="34" charset="0"/>
              </a:rPr>
              <a:t>Pancytopenia</a:t>
            </a:r>
          </a:p>
        </p:txBody>
      </p:sp>
    </p:spTree>
    <p:extLst>
      <p:ext uri="{BB962C8B-B14F-4D97-AF65-F5344CB8AC3E}">
        <p14:creationId xmlns:p14="http://schemas.microsoft.com/office/powerpoint/2010/main" val="26293485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Workup for Macrocytic Anemia</a:t>
            </a:r>
          </a:p>
        </p:txBody>
      </p:sp>
      <p:sp>
        <p:nvSpPr>
          <p:cNvPr id="14" name="Rectangle 13">
            <a:extLst>
              <a:ext uri="{FF2B5EF4-FFF2-40B4-BE49-F238E27FC236}">
                <a16:creationId xmlns:a16="http://schemas.microsoft.com/office/drawing/2014/main" id="{6C0AF5E9-E03E-2F73-BF48-5252CD64569F}"/>
              </a:ext>
            </a:extLst>
          </p:cNvPr>
          <p:cNvSpPr/>
          <p:nvPr/>
        </p:nvSpPr>
        <p:spPr>
          <a:xfrm>
            <a:off x="6375577" y="1791576"/>
            <a:ext cx="1677464" cy="852541"/>
          </a:xfrm>
          <a:prstGeom prst="rect">
            <a:avLst/>
          </a:prstGeom>
        </p:spPr>
        <p:style>
          <a:lnRef idx="1">
            <a:schemeClr val="accent2"/>
          </a:lnRef>
          <a:fillRef idx="3">
            <a:schemeClr val="accent2"/>
          </a:fillRef>
          <a:effectRef idx="2">
            <a:schemeClr val="accent2"/>
          </a:effectRef>
          <a:fontRef idx="minor">
            <a:schemeClr val="lt1"/>
          </a:fontRef>
        </p:style>
        <p:txBody>
          <a:bodyPr spcFirstLastPara="0" vert="horz" wrap="square" lIns="76918" tIns="76918" rIns="76918" bIns="76918"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Arial" panose="020B0604020202020204" pitchFamily="34" charset="0"/>
                <a:cs typeface="Arial" panose="020B0604020202020204" pitchFamily="34" charset="0"/>
              </a:rPr>
              <a:t>Serum B12 </a:t>
            </a:r>
          </a:p>
          <a:p>
            <a:pPr marL="0" lvl="0" indent="0" algn="ctr" defTabSz="533400">
              <a:lnSpc>
                <a:spcPct val="90000"/>
              </a:lnSpc>
              <a:spcBef>
                <a:spcPct val="0"/>
              </a:spcBef>
              <a:spcAft>
                <a:spcPct val="35000"/>
              </a:spcAft>
              <a:buNone/>
            </a:pPr>
            <a:r>
              <a:rPr lang="en-US" sz="1200" kern="1200" dirty="0">
                <a:latin typeface="Arial" panose="020B0604020202020204" pitchFamily="34" charset="0"/>
                <a:cs typeface="Arial" panose="020B0604020202020204" pitchFamily="34" charset="0"/>
              </a:rPr>
              <a:t>RBC/serum folate</a:t>
            </a:r>
          </a:p>
        </p:txBody>
      </p:sp>
      <p:sp>
        <p:nvSpPr>
          <p:cNvPr id="18" name="Rectangle 17">
            <a:extLst>
              <a:ext uri="{FF2B5EF4-FFF2-40B4-BE49-F238E27FC236}">
                <a16:creationId xmlns:a16="http://schemas.microsoft.com/office/drawing/2014/main" id="{4C23D5F1-2CE3-3ECE-8F76-023D8E74BD32}"/>
              </a:ext>
            </a:extLst>
          </p:cNvPr>
          <p:cNvSpPr/>
          <p:nvPr/>
        </p:nvSpPr>
        <p:spPr>
          <a:xfrm>
            <a:off x="2275109" y="4522790"/>
            <a:ext cx="1677464" cy="1065189"/>
          </a:xfrm>
          <a:prstGeom prst="rect">
            <a:avLst/>
          </a:prstGeom>
        </p:spPr>
        <p:style>
          <a:lnRef idx="1">
            <a:schemeClr val="accent5"/>
          </a:lnRef>
          <a:fillRef idx="3">
            <a:schemeClr val="accent5"/>
          </a:fillRef>
          <a:effectRef idx="2">
            <a:schemeClr val="accent5"/>
          </a:effectRef>
          <a:fontRef idx="minor">
            <a:schemeClr val="lt1"/>
          </a:fontRef>
        </p:style>
        <p:txBody>
          <a:bodyPr spcFirstLastPara="0" vert="horz" wrap="square" lIns="76918" tIns="76918" rIns="76918" bIns="76918"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Arial" panose="020B0604020202020204" pitchFamily="34" charset="0"/>
                <a:cs typeface="Arial" panose="020B0604020202020204" pitchFamily="34" charset="0"/>
              </a:rPr>
              <a:t>Methylmalonic acid elevated in early B12 deficiency</a:t>
            </a:r>
          </a:p>
        </p:txBody>
      </p:sp>
      <p:sp>
        <p:nvSpPr>
          <p:cNvPr id="20" name="Rectangle 19">
            <a:extLst>
              <a:ext uri="{FF2B5EF4-FFF2-40B4-BE49-F238E27FC236}">
                <a16:creationId xmlns:a16="http://schemas.microsoft.com/office/drawing/2014/main" id="{C61A1734-CC1D-25A9-B205-A520A2A8D2C1}"/>
              </a:ext>
            </a:extLst>
          </p:cNvPr>
          <p:cNvSpPr/>
          <p:nvPr/>
        </p:nvSpPr>
        <p:spPr>
          <a:xfrm>
            <a:off x="4325343" y="4522790"/>
            <a:ext cx="1677464" cy="1065189"/>
          </a:xfrm>
          <a:prstGeom prst="rect">
            <a:avLst/>
          </a:prstGeom>
        </p:spPr>
        <p:style>
          <a:lnRef idx="1">
            <a:schemeClr val="accent5"/>
          </a:lnRef>
          <a:fillRef idx="3">
            <a:schemeClr val="accent5"/>
          </a:fillRef>
          <a:effectRef idx="2">
            <a:schemeClr val="accent5"/>
          </a:effectRef>
          <a:fontRef idx="minor">
            <a:schemeClr val="lt1"/>
          </a:fontRef>
        </p:style>
        <p:txBody>
          <a:bodyPr spcFirstLastPara="0" vert="horz" wrap="square" lIns="76918" tIns="76918" rIns="76918" bIns="76918" numCol="1" spcCol="1270" anchor="ctr" anchorCtr="0">
            <a:noAutofit/>
          </a:bodyPr>
          <a:lstStyle/>
          <a:p>
            <a:pPr marL="0" lvl="0" indent="0" algn="ctr" defTabSz="533400">
              <a:lnSpc>
                <a:spcPct val="100000"/>
              </a:lnSpc>
              <a:spcBef>
                <a:spcPct val="0"/>
              </a:spcBef>
              <a:spcAft>
                <a:spcPts val="0"/>
              </a:spcAft>
              <a:buNone/>
            </a:pPr>
            <a:r>
              <a:rPr lang="en-US" sz="1200" kern="1200" dirty="0">
                <a:latin typeface="Arial" panose="020B0604020202020204" pitchFamily="34" charset="0"/>
                <a:cs typeface="Arial" panose="020B0604020202020204" pitchFamily="34" charset="0"/>
              </a:rPr>
              <a:t>Consider liver disease, hypothyroid, HIV, drugs, toxins, low copper – </a:t>
            </a:r>
          </a:p>
          <a:p>
            <a:pPr marL="0" lvl="0" indent="0" algn="ctr" defTabSz="533400">
              <a:lnSpc>
                <a:spcPct val="100000"/>
              </a:lnSpc>
              <a:spcBef>
                <a:spcPct val="0"/>
              </a:spcBef>
              <a:spcAft>
                <a:spcPts val="0"/>
              </a:spcAft>
              <a:buNone/>
            </a:pPr>
            <a:r>
              <a:rPr lang="en-US" sz="1200" kern="1200" dirty="0">
                <a:latin typeface="Arial" panose="020B0604020202020204" pitchFamily="34" charset="0"/>
                <a:cs typeface="Arial" panose="020B0604020202020204" pitchFamily="34" charset="0"/>
              </a:rPr>
              <a:t>Refer for BM Bx</a:t>
            </a:r>
          </a:p>
        </p:txBody>
      </p:sp>
      <p:sp>
        <p:nvSpPr>
          <p:cNvPr id="22" name="Rectangle 21">
            <a:extLst>
              <a:ext uri="{FF2B5EF4-FFF2-40B4-BE49-F238E27FC236}">
                <a16:creationId xmlns:a16="http://schemas.microsoft.com/office/drawing/2014/main" id="{1FA0826A-5E14-4342-EC40-99CF1B22C903}"/>
              </a:ext>
            </a:extLst>
          </p:cNvPr>
          <p:cNvSpPr/>
          <p:nvPr/>
        </p:nvSpPr>
        <p:spPr>
          <a:xfrm>
            <a:off x="6375577" y="4522790"/>
            <a:ext cx="1677464" cy="1065189"/>
          </a:xfrm>
          <a:prstGeom prst="rect">
            <a:avLst/>
          </a:prstGeom>
        </p:spPr>
        <p:style>
          <a:lnRef idx="1">
            <a:schemeClr val="accent5"/>
          </a:lnRef>
          <a:fillRef idx="3">
            <a:schemeClr val="accent5"/>
          </a:fillRef>
          <a:effectRef idx="2">
            <a:schemeClr val="accent5"/>
          </a:effectRef>
          <a:fontRef idx="minor">
            <a:schemeClr val="lt1"/>
          </a:fontRef>
        </p:style>
        <p:txBody>
          <a:bodyPr spcFirstLastPara="0" vert="horz" wrap="square" lIns="76918" tIns="76918" rIns="76918" bIns="76918"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Arial" panose="020B0604020202020204" pitchFamily="34" charset="0"/>
                <a:cs typeface="Arial" panose="020B0604020202020204" pitchFamily="34" charset="0"/>
              </a:rPr>
              <a:t>Homocysteine levels elevated in folate deficiency</a:t>
            </a:r>
          </a:p>
        </p:txBody>
      </p:sp>
      <p:sp>
        <p:nvSpPr>
          <p:cNvPr id="26" name="Rectangle 25">
            <a:extLst>
              <a:ext uri="{FF2B5EF4-FFF2-40B4-BE49-F238E27FC236}">
                <a16:creationId xmlns:a16="http://schemas.microsoft.com/office/drawing/2014/main" id="{DDB4B8A5-E5DE-4905-098E-4BD45DFDED70}"/>
              </a:ext>
            </a:extLst>
          </p:cNvPr>
          <p:cNvSpPr/>
          <p:nvPr/>
        </p:nvSpPr>
        <p:spPr>
          <a:xfrm>
            <a:off x="8425811" y="4522790"/>
            <a:ext cx="1677464" cy="1065189"/>
          </a:xfrm>
          <a:prstGeom prst="rect">
            <a:avLst/>
          </a:prstGeom>
        </p:spPr>
        <p:style>
          <a:lnRef idx="1">
            <a:schemeClr val="accent5"/>
          </a:lnRef>
          <a:fillRef idx="3">
            <a:schemeClr val="accent5"/>
          </a:fillRef>
          <a:effectRef idx="2">
            <a:schemeClr val="accent5"/>
          </a:effectRef>
          <a:fontRef idx="minor">
            <a:schemeClr val="lt1"/>
          </a:fontRef>
        </p:style>
        <p:txBody>
          <a:bodyPr spcFirstLastPara="0" vert="horz" wrap="square" lIns="76918" tIns="76918" rIns="76918" bIns="76918"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Arial" panose="020B0604020202020204" pitchFamily="34" charset="0"/>
                <a:cs typeface="Arial" panose="020B0604020202020204" pitchFamily="34" charset="0"/>
              </a:rPr>
              <a:t>Replace with oral, nasal or IM B12 and folate</a:t>
            </a:r>
          </a:p>
        </p:txBody>
      </p:sp>
      <p:sp>
        <p:nvSpPr>
          <p:cNvPr id="5" name="Footer Placeholder 4">
            <a:extLst>
              <a:ext uri="{FF2B5EF4-FFF2-40B4-BE49-F238E27FC236}">
                <a16:creationId xmlns:a16="http://schemas.microsoft.com/office/drawing/2014/main" id="{2CCA818B-4E6E-089F-B3EB-9AA48E5830AF}"/>
              </a:ext>
            </a:extLst>
          </p:cNvPr>
          <p:cNvSpPr>
            <a:spLocks noGrp="1"/>
          </p:cNvSpPr>
          <p:nvPr>
            <p:ph type="ftr" sz="quarter" idx="10"/>
          </p:nvPr>
        </p:nvSpPr>
        <p:spPr>
          <a:prstGeom prst="rect">
            <a:avLst/>
          </a:prstGeom>
        </p:spPr>
        <p:txBody>
          <a:bodyPr/>
          <a:lstStyle/>
          <a:p>
            <a:r>
              <a:rPr lang="en-US" sz="1000" dirty="0">
                <a:solidFill>
                  <a:schemeClr val="bg1"/>
                </a:solidFill>
                <a:latin typeface="Arial" panose="020B0604020202020204" pitchFamily="34" charset="0"/>
                <a:cs typeface="Arial" panose="020B0604020202020204" pitchFamily="34" charset="0"/>
              </a:rPr>
              <a:t>BM, bone marrow; Bx, biopsy; HIV, human immunodeficiency virus; IM, intramuscular; RBC, red blood cell.</a:t>
            </a:r>
          </a:p>
        </p:txBody>
      </p:sp>
      <p:cxnSp>
        <p:nvCxnSpPr>
          <p:cNvPr id="27" name="Straight Connector 26">
            <a:extLst>
              <a:ext uri="{FF2B5EF4-FFF2-40B4-BE49-F238E27FC236}">
                <a16:creationId xmlns:a16="http://schemas.microsoft.com/office/drawing/2014/main" id="{9B42BEB4-20FB-886E-A923-00DB315DBD24}"/>
              </a:ext>
            </a:extLst>
          </p:cNvPr>
          <p:cNvCxnSpPr>
            <a:cxnSpLocks/>
          </p:cNvCxnSpPr>
          <p:nvPr/>
        </p:nvCxnSpPr>
        <p:spPr>
          <a:xfrm>
            <a:off x="5151120" y="2856765"/>
            <a:ext cx="4104640" cy="0"/>
          </a:xfrm>
          <a:prstGeom prst="line">
            <a:avLst/>
          </a:prstGeom>
          <a:ln w="9525"/>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3742047C-BA7E-5237-1B5E-709F2A9330F2}"/>
              </a:ext>
            </a:extLst>
          </p:cNvPr>
          <p:cNvCxnSpPr>
            <a:cxnSpLocks/>
          </p:cNvCxnSpPr>
          <p:nvPr/>
        </p:nvCxnSpPr>
        <p:spPr>
          <a:xfrm>
            <a:off x="7222862" y="2628440"/>
            <a:ext cx="0" cy="228325"/>
          </a:xfrm>
          <a:prstGeom prst="line">
            <a:avLst/>
          </a:prstGeom>
          <a:ln w="9525"/>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B89F2052-BC29-36BC-AF8A-CD3B87EEDB00}"/>
              </a:ext>
            </a:extLst>
          </p:cNvPr>
          <p:cNvCxnSpPr>
            <a:cxnSpLocks/>
            <a:endCxn id="20" idx="0"/>
          </p:cNvCxnSpPr>
          <p:nvPr/>
        </p:nvCxnSpPr>
        <p:spPr>
          <a:xfrm>
            <a:off x="5151120" y="2856765"/>
            <a:ext cx="12955" cy="1666025"/>
          </a:xfrm>
          <a:prstGeom prst="line">
            <a:avLst/>
          </a:prstGeom>
          <a:ln w="9525"/>
        </p:spPr>
        <p:style>
          <a:lnRef idx="1">
            <a:schemeClr val="dk1"/>
          </a:lnRef>
          <a:fillRef idx="0">
            <a:schemeClr val="dk1"/>
          </a:fillRef>
          <a:effectRef idx="0">
            <a:schemeClr val="dk1"/>
          </a:effectRef>
          <a:fontRef idx="minor">
            <a:schemeClr val="tx1"/>
          </a:fontRef>
        </p:style>
      </p:cxnSp>
      <p:cxnSp>
        <p:nvCxnSpPr>
          <p:cNvPr id="33" name="Straight Connector 32">
            <a:extLst>
              <a:ext uri="{FF2B5EF4-FFF2-40B4-BE49-F238E27FC236}">
                <a16:creationId xmlns:a16="http://schemas.microsoft.com/office/drawing/2014/main" id="{42CB4DC7-503D-9401-A191-35A87B312AFC}"/>
              </a:ext>
            </a:extLst>
          </p:cNvPr>
          <p:cNvCxnSpPr>
            <a:cxnSpLocks/>
            <a:endCxn id="26" idx="0"/>
          </p:cNvCxnSpPr>
          <p:nvPr/>
        </p:nvCxnSpPr>
        <p:spPr>
          <a:xfrm>
            <a:off x="9255760" y="2856765"/>
            <a:ext cx="8783" cy="1666025"/>
          </a:xfrm>
          <a:prstGeom prst="line">
            <a:avLst/>
          </a:prstGeom>
          <a:ln w="9525"/>
        </p:spPr>
        <p:style>
          <a:lnRef idx="1">
            <a:schemeClr val="dk1"/>
          </a:lnRef>
          <a:fillRef idx="0">
            <a:schemeClr val="dk1"/>
          </a:fillRef>
          <a:effectRef idx="0">
            <a:schemeClr val="dk1"/>
          </a:effectRef>
          <a:fontRef idx="minor">
            <a:schemeClr val="tx1"/>
          </a:fontRef>
        </p:style>
      </p:cxnSp>
      <p:cxnSp>
        <p:nvCxnSpPr>
          <p:cNvPr id="34" name="Straight Connector 33">
            <a:extLst>
              <a:ext uri="{FF2B5EF4-FFF2-40B4-BE49-F238E27FC236}">
                <a16:creationId xmlns:a16="http://schemas.microsoft.com/office/drawing/2014/main" id="{B7FD4E26-E099-87F9-7AF1-6A5CAE641C9D}"/>
              </a:ext>
            </a:extLst>
          </p:cNvPr>
          <p:cNvCxnSpPr>
            <a:cxnSpLocks/>
          </p:cNvCxnSpPr>
          <p:nvPr/>
        </p:nvCxnSpPr>
        <p:spPr>
          <a:xfrm>
            <a:off x="3078480" y="4299485"/>
            <a:ext cx="4144382" cy="0"/>
          </a:xfrm>
          <a:prstGeom prst="line">
            <a:avLst/>
          </a:prstGeom>
          <a:ln w="9525"/>
        </p:spPr>
        <p:style>
          <a:lnRef idx="1">
            <a:schemeClr val="dk1"/>
          </a:lnRef>
          <a:fillRef idx="0">
            <a:schemeClr val="dk1"/>
          </a:fillRef>
          <a:effectRef idx="0">
            <a:schemeClr val="dk1"/>
          </a:effectRef>
          <a:fontRef idx="minor">
            <a:schemeClr val="tx1"/>
          </a:fontRef>
        </p:style>
      </p:cxnSp>
      <p:cxnSp>
        <p:nvCxnSpPr>
          <p:cNvPr id="36" name="Straight Connector 35">
            <a:extLst>
              <a:ext uri="{FF2B5EF4-FFF2-40B4-BE49-F238E27FC236}">
                <a16:creationId xmlns:a16="http://schemas.microsoft.com/office/drawing/2014/main" id="{82F624C4-4525-D356-3070-19369489F0FA}"/>
              </a:ext>
            </a:extLst>
          </p:cNvPr>
          <p:cNvCxnSpPr>
            <a:cxnSpLocks/>
          </p:cNvCxnSpPr>
          <p:nvPr/>
        </p:nvCxnSpPr>
        <p:spPr>
          <a:xfrm>
            <a:off x="3078480" y="4294465"/>
            <a:ext cx="0" cy="228325"/>
          </a:xfrm>
          <a:prstGeom prst="line">
            <a:avLst/>
          </a:prstGeom>
          <a:ln w="9525"/>
        </p:spPr>
        <p:style>
          <a:lnRef idx="1">
            <a:schemeClr val="dk1"/>
          </a:lnRef>
          <a:fillRef idx="0">
            <a:schemeClr val="dk1"/>
          </a:fillRef>
          <a:effectRef idx="0">
            <a:schemeClr val="dk1"/>
          </a:effectRef>
          <a:fontRef idx="minor">
            <a:schemeClr val="tx1"/>
          </a:fontRef>
        </p:style>
      </p:cxnSp>
      <p:cxnSp>
        <p:nvCxnSpPr>
          <p:cNvPr id="38" name="Straight Connector 37">
            <a:extLst>
              <a:ext uri="{FF2B5EF4-FFF2-40B4-BE49-F238E27FC236}">
                <a16:creationId xmlns:a16="http://schemas.microsoft.com/office/drawing/2014/main" id="{3FB5CE8E-239D-5875-2613-FCD452E7F80A}"/>
              </a:ext>
            </a:extLst>
          </p:cNvPr>
          <p:cNvCxnSpPr>
            <a:cxnSpLocks/>
          </p:cNvCxnSpPr>
          <p:nvPr/>
        </p:nvCxnSpPr>
        <p:spPr>
          <a:xfrm>
            <a:off x="7222862" y="4294465"/>
            <a:ext cx="0" cy="228325"/>
          </a:xfrm>
          <a:prstGeom prst="line">
            <a:avLst/>
          </a:prstGeom>
          <a:ln w="9525"/>
        </p:spPr>
        <p:style>
          <a:lnRef idx="1">
            <a:schemeClr val="dk1"/>
          </a:lnRef>
          <a:fillRef idx="0">
            <a:schemeClr val="dk1"/>
          </a:fillRef>
          <a:effectRef idx="0">
            <a:schemeClr val="dk1"/>
          </a:effectRef>
          <a:fontRef idx="minor">
            <a:schemeClr val="tx1"/>
          </a:fontRef>
        </p:style>
      </p:cxnSp>
      <p:sp>
        <p:nvSpPr>
          <p:cNvPr id="16" name="Rectangle 15">
            <a:extLst>
              <a:ext uri="{FF2B5EF4-FFF2-40B4-BE49-F238E27FC236}">
                <a16:creationId xmlns:a16="http://schemas.microsoft.com/office/drawing/2014/main" id="{48407436-8CB5-A565-5864-C45BB2DED94A}"/>
              </a:ext>
            </a:extLst>
          </p:cNvPr>
          <p:cNvSpPr/>
          <p:nvPr/>
        </p:nvSpPr>
        <p:spPr>
          <a:xfrm>
            <a:off x="4325343" y="3080071"/>
            <a:ext cx="1677464" cy="1065189"/>
          </a:xfrm>
          <a:prstGeom prst="rect">
            <a:avLst/>
          </a:prstGeom>
        </p:spPr>
        <p:style>
          <a:lnRef idx="1">
            <a:schemeClr val="accent1"/>
          </a:lnRef>
          <a:fillRef idx="3">
            <a:schemeClr val="accent1"/>
          </a:fillRef>
          <a:effectRef idx="2">
            <a:schemeClr val="accent1"/>
          </a:effectRef>
          <a:fontRef idx="minor">
            <a:schemeClr val="lt1"/>
          </a:fontRef>
        </p:style>
        <p:txBody>
          <a:bodyPr spcFirstLastPara="0" vert="horz" wrap="square" lIns="76918" tIns="76918" rIns="76918" bIns="76918"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Arial" panose="020B0604020202020204" pitchFamily="34" charset="0"/>
                <a:cs typeface="Arial" panose="020B0604020202020204" pitchFamily="34" charset="0"/>
              </a:rPr>
              <a:t>B12 normal/folate normal - Order methylmalonic acid and homocysteine levels </a:t>
            </a:r>
          </a:p>
        </p:txBody>
      </p:sp>
      <p:sp>
        <p:nvSpPr>
          <p:cNvPr id="24" name="Rectangle 23">
            <a:extLst>
              <a:ext uri="{FF2B5EF4-FFF2-40B4-BE49-F238E27FC236}">
                <a16:creationId xmlns:a16="http://schemas.microsoft.com/office/drawing/2014/main" id="{C68CE0F2-78EE-A79C-94E0-2668C0EB5479}"/>
              </a:ext>
            </a:extLst>
          </p:cNvPr>
          <p:cNvSpPr/>
          <p:nvPr/>
        </p:nvSpPr>
        <p:spPr>
          <a:xfrm>
            <a:off x="8425811" y="3080071"/>
            <a:ext cx="1677464" cy="1065189"/>
          </a:xfrm>
          <a:prstGeom prst="rect">
            <a:avLst/>
          </a:prstGeom>
        </p:spPr>
        <p:style>
          <a:lnRef idx="1">
            <a:schemeClr val="accent1"/>
          </a:lnRef>
          <a:fillRef idx="3">
            <a:schemeClr val="accent1"/>
          </a:fillRef>
          <a:effectRef idx="2">
            <a:schemeClr val="accent1"/>
          </a:effectRef>
          <a:fontRef idx="minor">
            <a:schemeClr val="lt1"/>
          </a:fontRef>
        </p:style>
        <p:txBody>
          <a:bodyPr spcFirstLastPara="0" vert="horz" wrap="square" lIns="76918" tIns="76918" rIns="76918" bIns="76918"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Arial" panose="020B0604020202020204" pitchFamily="34" charset="0"/>
                <a:cs typeface="Arial" panose="020B0604020202020204" pitchFamily="34" charset="0"/>
              </a:rPr>
              <a:t> B12 low/folate low = B12 deficiency or both</a:t>
            </a:r>
          </a:p>
        </p:txBody>
      </p:sp>
    </p:spTree>
    <p:extLst>
      <p:ext uri="{BB962C8B-B14F-4D97-AF65-F5344CB8AC3E}">
        <p14:creationId xmlns:p14="http://schemas.microsoft.com/office/powerpoint/2010/main" val="34531417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ormAutofit fontScale="90000"/>
          </a:bodyPr>
          <a:lstStyle/>
          <a:p>
            <a:r>
              <a:rPr lang="en-US" dirty="0"/>
              <a:t>Workup for Hemolytic Anemia</a:t>
            </a:r>
            <a:br>
              <a:rPr lang="en-US" dirty="0"/>
            </a:br>
            <a:r>
              <a:rPr lang="en-US" dirty="0"/>
              <a:t>Retic Production Index &gt;2, high LDH,</a:t>
            </a:r>
            <a:br>
              <a:rPr lang="en-US" dirty="0"/>
            </a:br>
            <a:r>
              <a:rPr lang="en-US" dirty="0"/>
              <a:t>high indirect bilirubin, low haptoglobin</a:t>
            </a:r>
          </a:p>
        </p:txBody>
      </p:sp>
      <p:sp>
        <p:nvSpPr>
          <p:cNvPr id="5" name="Footer Placeholder 4">
            <a:extLst>
              <a:ext uri="{FF2B5EF4-FFF2-40B4-BE49-F238E27FC236}">
                <a16:creationId xmlns:a16="http://schemas.microsoft.com/office/drawing/2014/main" id="{CB4C2536-76B7-A912-0F85-6A18AEB11091}"/>
              </a:ext>
            </a:extLst>
          </p:cNvPr>
          <p:cNvSpPr>
            <a:spLocks noGrp="1"/>
          </p:cNvSpPr>
          <p:nvPr>
            <p:ph type="ftr" sz="quarter" idx="10"/>
          </p:nvPr>
        </p:nvSpPr>
        <p:spPr>
          <a:xfrm>
            <a:off x="1640263" y="6311899"/>
            <a:ext cx="8201569" cy="546101"/>
          </a:xfrm>
        </p:spPr>
        <p:txBody>
          <a:bodyPr/>
          <a:lstStyle/>
          <a:p>
            <a:r>
              <a:rPr lang="en-US" sz="900" dirty="0">
                <a:solidFill>
                  <a:schemeClr val="bg1"/>
                </a:solidFill>
                <a:latin typeface="Arial" panose="020B0604020202020204" pitchFamily="34" charset="0"/>
                <a:cs typeface="Arial" panose="020B0604020202020204" pitchFamily="34" charset="0"/>
              </a:rPr>
              <a:t>C3d, third component of complement; DAT, direct antiglobulin testing; DIC, disseminated intravascular coagulation; G6PD, glucose 6 phosphate dehydrogenase; Hb, hemoglobin; </a:t>
            </a:r>
            <a:r>
              <a:rPr lang="en-US" sz="900" dirty="0" err="1">
                <a:solidFill>
                  <a:schemeClr val="bg1"/>
                </a:solidFill>
                <a:latin typeface="Arial" panose="020B0604020202020204" pitchFamily="34" charset="0"/>
                <a:cs typeface="Arial" panose="020B0604020202020204" pitchFamily="34" charset="0"/>
              </a:rPr>
              <a:t>HbELP</a:t>
            </a:r>
            <a:r>
              <a:rPr lang="en-US" sz="900" dirty="0">
                <a:solidFill>
                  <a:schemeClr val="bg1"/>
                </a:solidFill>
                <a:latin typeface="Arial" panose="020B0604020202020204" pitchFamily="34" charset="0"/>
                <a:cs typeface="Arial" panose="020B0604020202020204" pitchFamily="34" charset="0"/>
              </a:rPr>
              <a:t>, hemoglobin electrophoresis; HELLP, hemolysis, elevated liver enzyme levels, low platelet count; HIT, heparin induced thrombocytopenia; IgG, immunoglobulin G; IgM, immunoglobulin M; LDH, lactate dehydrogenase; retic, reticulocytes; RBC, red </a:t>
            </a:r>
            <a:r>
              <a:rPr lang="en-US" sz="900" dirty="0"/>
              <a:t>blood cell; </a:t>
            </a:r>
            <a:r>
              <a:rPr lang="en-US" sz="900" dirty="0">
                <a:solidFill>
                  <a:schemeClr val="bg1"/>
                </a:solidFill>
                <a:latin typeface="Arial" panose="020B0604020202020204" pitchFamily="34" charset="0"/>
                <a:cs typeface="Arial" panose="020B0604020202020204" pitchFamily="34" charset="0"/>
              </a:rPr>
              <a:t>SS, sickle cell anemia; SC, sickle hemoglobin-C disease; SD, sickle hemoglobin-D disease; </a:t>
            </a:r>
            <a:r>
              <a:rPr lang="en-US" sz="900" dirty="0" err="1">
                <a:solidFill>
                  <a:schemeClr val="bg1"/>
                </a:solidFill>
                <a:latin typeface="Arial" panose="020B0604020202020204" pitchFamily="34" charset="0"/>
                <a:cs typeface="Arial" panose="020B0604020202020204" pitchFamily="34" charset="0"/>
              </a:rPr>
              <a:t>thal</a:t>
            </a:r>
            <a:r>
              <a:rPr lang="en-US" sz="900" dirty="0">
                <a:solidFill>
                  <a:schemeClr val="bg1"/>
                </a:solidFill>
                <a:latin typeface="Arial" panose="020B0604020202020204" pitchFamily="34" charset="0"/>
                <a:cs typeface="Arial" panose="020B0604020202020204" pitchFamily="34" charset="0"/>
              </a:rPr>
              <a:t>, thalassemia; TTP, thrombotic thrombocytopenic purpura.</a:t>
            </a:r>
          </a:p>
        </p:txBody>
      </p:sp>
      <p:sp>
        <p:nvSpPr>
          <p:cNvPr id="15" name="Rectangle 14">
            <a:extLst>
              <a:ext uri="{FF2B5EF4-FFF2-40B4-BE49-F238E27FC236}">
                <a16:creationId xmlns:a16="http://schemas.microsoft.com/office/drawing/2014/main" id="{32B46DB4-9B07-D516-6CBA-04E802E7B5F4}"/>
              </a:ext>
            </a:extLst>
          </p:cNvPr>
          <p:cNvSpPr/>
          <p:nvPr/>
        </p:nvSpPr>
        <p:spPr>
          <a:xfrm>
            <a:off x="5306771" y="2002833"/>
            <a:ext cx="1677464" cy="890816"/>
          </a:xfrm>
          <a:prstGeom prst="rect">
            <a:avLst/>
          </a:prstGeom>
        </p:spPr>
        <p:style>
          <a:lnRef idx="1">
            <a:schemeClr val="accent2"/>
          </a:lnRef>
          <a:fillRef idx="3">
            <a:schemeClr val="accent2"/>
          </a:fillRef>
          <a:effectRef idx="2">
            <a:schemeClr val="accent2"/>
          </a:effectRef>
          <a:fontRef idx="minor">
            <a:schemeClr val="lt1"/>
          </a:fontRef>
        </p:style>
        <p:txBody>
          <a:bodyPr spcFirstLastPara="0" vert="horz" wrap="square" lIns="76918" tIns="76918" rIns="76918" bIns="76918"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Arial" panose="020B0604020202020204" pitchFamily="34" charset="0"/>
                <a:cs typeface="Arial" panose="020B0604020202020204" pitchFamily="34" charset="0"/>
              </a:rPr>
              <a:t>Coombs or</a:t>
            </a:r>
            <a:br>
              <a:rPr lang="en-US" sz="1200" kern="1200" dirty="0">
                <a:latin typeface="Arial" panose="020B0604020202020204" pitchFamily="34" charset="0"/>
                <a:cs typeface="Arial" panose="020B0604020202020204" pitchFamily="34" charset="0"/>
              </a:rPr>
            </a:br>
            <a:r>
              <a:rPr lang="en-US" sz="1200" kern="1200" dirty="0">
                <a:latin typeface="Arial" panose="020B0604020202020204" pitchFamily="34" charset="0"/>
                <a:cs typeface="Arial" panose="020B0604020202020204" pitchFamily="34" charset="0"/>
              </a:rPr>
              <a:t>DAT positive</a:t>
            </a:r>
          </a:p>
        </p:txBody>
      </p:sp>
      <p:sp>
        <p:nvSpPr>
          <p:cNvPr id="19" name="Rectangle 18">
            <a:extLst>
              <a:ext uri="{FF2B5EF4-FFF2-40B4-BE49-F238E27FC236}">
                <a16:creationId xmlns:a16="http://schemas.microsoft.com/office/drawing/2014/main" id="{1434B6A7-ED33-F60E-F5D1-8B300BB5B6AE}"/>
              </a:ext>
            </a:extLst>
          </p:cNvPr>
          <p:cNvSpPr/>
          <p:nvPr/>
        </p:nvSpPr>
        <p:spPr>
          <a:xfrm>
            <a:off x="2153920" y="4739445"/>
            <a:ext cx="1798652" cy="1065189"/>
          </a:xfrm>
          <a:prstGeom prst="rect">
            <a:avLst/>
          </a:prstGeom>
        </p:spPr>
        <p:style>
          <a:lnRef idx="1">
            <a:schemeClr val="accent5"/>
          </a:lnRef>
          <a:fillRef idx="3">
            <a:schemeClr val="accent5"/>
          </a:fillRef>
          <a:effectRef idx="2">
            <a:schemeClr val="accent5"/>
          </a:effectRef>
          <a:fontRef idx="minor">
            <a:schemeClr val="lt1"/>
          </a:fontRef>
        </p:style>
        <p:txBody>
          <a:bodyPr spcFirstLastPara="0" vert="horz" wrap="square" lIns="76918" tIns="76918" rIns="76918" bIns="76918"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Arial" panose="020B0604020202020204" pitchFamily="34" charset="0"/>
                <a:cs typeface="Arial" panose="020B0604020202020204" pitchFamily="34" charset="0"/>
              </a:rPr>
              <a:t>Yes = G6PD deficiency, stop the drug or fava beans</a:t>
            </a:r>
          </a:p>
        </p:txBody>
      </p:sp>
      <p:sp>
        <p:nvSpPr>
          <p:cNvPr id="21" name="Rectangle 20">
            <a:extLst>
              <a:ext uri="{FF2B5EF4-FFF2-40B4-BE49-F238E27FC236}">
                <a16:creationId xmlns:a16="http://schemas.microsoft.com/office/drawing/2014/main" id="{0A9665D0-4269-C21B-3B79-D01F9ED470E0}"/>
              </a:ext>
            </a:extLst>
          </p:cNvPr>
          <p:cNvSpPr/>
          <p:nvPr/>
        </p:nvSpPr>
        <p:spPr>
          <a:xfrm>
            <a:off x="4204154" y="3340873"/>
            <a:ext cx="1798653" cy="939374"/>
          </a:xfrm>
          <a:prstGeom prst="rect">
            <a:avLst/>
          </a:prstGeom>
        </p:spPr>
        <p:style>
          <a:lnRef idx="1">
            <a:schemeClr val="accent1"/>
          </a:lnRef>
          <a:fillRef idx="3">
            <a:schemeClr val="accent1"/>
          </a:fillRef>
          <a:effectRef idx="2">
            <a:schemeClr val="accent1"/>
          </a:effectRef>
          <a:fontRef idx="minor">
            <a:schemeClr val="lt1"/>
          </a:fontRef>
        </p:style>
        <p:txBody>
          <a:bodyPr spcFirstLastPara="0" vert="horz" wrap="square" lIns="76918" tIns="76918" rIns="76918" bIns="76918"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Arial" panose="020B0604020202020204" pitchFamily="34" charset="0"/>
                <a:cs typeface="Arial" panose="020B0604020202020204" pitchFamily="34" charset="0"/>
              </a:rPr>
              <a:t>No – </a:t>
            </a:r>
            <a:r>
              <a:rPr lang="en-US" sz="1200" kern="1200" dirty="0" err="1">
                <a:latin typeface="Arial" panose="020B0604020202020204" pitchFamily="34" charset="0"/>
                <a:cs typeface="Arial" panose="020B0604020202020204" pitchFamily="34" charset="0"/>
              </a:rPr>
              <a:t>HbELP</a:t>
            </a:r>
            <a:r>
              <a:rPr lang="en-US" sz="1200" kern="1200" dirty="0">
                <a:latin typeface="Arial" panose="020B0604020202020204" pitchFamily="34" charset="0"/>
                <a:cs typeface="Arial" panose="020B0604020202020204" pitchFamily="34" charset="0"/>
              </a:rPr>
              <a:t> abnormal + hemoglobinopathy – SS, SC, SD, S beta </a:t>
            </a:r>
            <a:r>
              <a:rPr lang="en-US" sz="1200" kern="1200" dirty="0" err="1">
                <a:latin typeface="Arial" panose="020B0604020202020204" pitchFamily="34" charset="0"/>
                <a:cs typeface="Arial" panose="020B0604020202020204" pitchFamily="34" charset="0"/>
              </a:rPr>
              <a:t>thal</a:t>
            </a:r>
            <a:endParaRPr lang="en-US" sz="1200" kern="1200" dirty="0">
              <a:latin typeface="Arial" panose="020B0604020202020204" pitchFamily="34" charset="0"/>
              <a:cs typeface="Arial" panose="020B0604020202020204" pitchFamily="34" charset="0"/>
            </a:endParaRPr>
          </a:p>
        </p:txBody>
      </p:sp>
      <p:sp>
        <p:nvSpPr>
          <p:cNvPr id="23" name="Rectangle 22">
            <a:extLst>
              <a:ext uri="{FF2B5EF4-FFF2-40B4-BE49-F238E27FC236}">
                <a16:creationId xmlns:a16="http://schemas.microsoft.com/office/drawing/2014/main" id="{26F182BB-6BC7-EC10-A37C-724FF2737A45}"/>
              </a:ext>
            </a:extLst>
          </p:cNvPr>
          <p:cNvSpPr/>
          <p:nvPr/>
        </p:nvSpPr>
        <p:spPr>
          <a:xfrm>
            <a:off x="6254388" y="3340873"/>
            <a:ext cx="1798653" cy="939374"/>
          </a:xfrm>
          <a:prstGeom prst="rect">
            <a:avLst/>
          </a:prstGeom>
        </p:spPr>
        <p:style>
          <a:lnRef idx="1">
            <a:schemeClr val="accent1"/>
          </a:lnRef>
          <a:fillRef idx="3">
            <a:schemeClr val="accent1"/>
          </a:fillRef>
          <a:effectRef idx="2">
            <a:schemeClr val="accent1"/>
          </a:effectRef>
          <a:fontRef idx="minor">
            <a:schemeClr val="lt1"/>
          </a:fontRef>
        </p:style>
        <p:txBody>
          <a:bodyPr spcFirstLastPara="0" vert="horz" wrap="square" lIns="76918" tIns="76918" rIns="76918" bIns="76918"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Arial" panose="020B0604020202020204" pitchFamily="34" charset="0"/>
                <a:cs typeface="Arial" panose="020B0604020202020204" pitchFamily="34" charset="0"/>
              </a:rPr>
              <a:t>Yes</a:t>
            </a:r>
          </a:p>
          <a:p>
            <a:pPr marL="0" lvl="0" indent="0" algn="ctr" defTabSz="533400">
              <a:lnSpc>
                <a:spcPct val="90000"/>
              </a:lnSpc>
              <a:spcBef>
                <a:spcPct val="0"/>
              </a:spcBef>
              <a:spcAft>
                <a:spcPct val="35000"/>
              </a:spcAft>
              <a:buNone/>
            </a:pPr>
            <a:r>
              <a:rPr lang="en-US" sz="1200" kern="1200" dirty="0">
                <a:latin typeface="Arial" panose="020B0604020202020204" pitchFamily="34" charset="0"/>
                <a:cs typeface="Arial" panose="020B0604020202020204" pitchFamily="34" charset="0"/>
              </a:rPr>
              <a:t>Immune attack</a:t>
            </a:r>
          </a:p>
        </p:txBody>
      </p:sp>
      <p:sp>
        <p:nvSpPr>
          <p:cNvPr id="25" name="Rectangle 24">
            <a:extLst>
              <a:ext uri="{FF2B5EF4-FFF2-40B4-BE49-F238E27FC236}">
                <a16:creationId xmlns:a16="http://schemas.microsoft.com/office/drawing/2014/main" id="{242444DF-35B4-2FE5-D34A-00DF25FCEE4A}"/>
              </a:ext>
            </a:extLst>
          </p:cNvPr>
          <p:cNvSpPr/>
          <p:nvPr/>
        </p:nvSpPr>
        <p:spPr>
          <a:xfrm>
            <a:off x="5350460" y="4739445"/>
            <a:ext cx="1798652" cy="1065189"/>
          </a:xfrm>
          <a:prstGeom prst="rect">
            <a:avLst/>
          </a:prstGeom>
        </p:spPr>
        <p:style>
          <a:lnRef idx="1">
            <a:schemeClr val="accent5"/>
          </a:lnRef>
          <a:fillRef idx="3">
            <a:schemeClr val="accent5"/>
          </a:fillRef>
          <a:effectRef idx="2">
            <a:schemeClr val="accent5"/>
          </a:effectRef>
          <a:fontRef idx="minor">
            <a:schemeClr val="lt1"/>
          </a:fontRef>
        </p:style>
        <p:txBody>
          <a:bodyPr spcFirstLastPara="0" vert="horz" wrap="square" lIns="76918" tIns="76918" rIns="76918" bIns="76918"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Arial" panose="020B0604020202020204" pitchFamily="34" charset="0"/>
                <a:cs typeface="Arial" panose="020B0604020202020204" pitchFamily="34" charset="0"/>
              </a:rPr>
              <a:t>Warm Antibody</a:t>
            </a:r>
          </a:p>
          <a:p>
            <a:pPr marL="0" lvl="0" indent="0" algn="ctr" defTabSz="533400">
              <a:lnSpc>
                <a:spcPct val="90000"/>
              </a:lnSpc>
              <a:spcBef>
                <a:spcPct val="0"/>
              </a:spcBef>
              <a:spcAft>
                <a:spcPct val="35000"/>
              </a:spcAft>
              <a:buNone/>
            </a:pPr>
            <a:r>
              <a:rPr lang="en-US" sz="1200" kern="1200" dirty="0">
                <a:latin typeface="Arial" panose="020B0604020202020204" pitchFamily="34" charset="0"/>
                <a:cs typeface="Arial" panose="020B0604020202020204" pitchFamily="34" charset="0"/>
              </a:rPr>
              <a:t>IgG+ C3d +/-</a:t>
            </a:r>
          </a:p>
          <a:p>
            <a:pPr marL="0" lvl="0" indent="0" algn="ctr" defTabSz="533400">
              <a:lnSpc>
                <a:spcPct val="90000"/>
              </a:lnSpc>
              <a:spcBef>
                <a:spcPct val="0"/>
              </a:spcBef>
              <a:spcAft>
                <a:spcPct val="35000"/>
              </a:spcAft>
              <a:buNone/>
            </a:pPr>
            <a:endParaRPr lang="en-US" sz="1200" kern="1200" dirty="0">
              <a:latin typeface="Arial" panose="020B0604020202020204" pitchFamily="34" charset="0"/>
              <a:cs typeface="Arial" panose="020B0604020202020204" pitchFamily="34" charset="0"/>
            </a:endParaRPr>
          </a:p>
        </p:txBody>
      </p:sp>
      <p:sp>
        <p:nvSpPr>
          <p:cNvPr id="27" name="Rectangle 26">
            <a:extLst>
              <a:ext uri="{FF2B5EF4-FFF2-40B4-BE49-F238E27FC236}">
                <a16:creationId xmlns:a16="http://schemas.microsoft.com/office/drawing/2014/main" id="{C516AF4F-E6D4-6857-9837-B59DCE3DDF27}"/>
              </a:ext>
            </a:extLst>
          </p:cNvPr>
          <p:cNvSpPr/>
          <p:nvPr/>
        </p:nvSpPr>
        <p:spPr>
          <a:xfrm>
            <a:off x="7400694" y="4739445"/>
            <a:ext cx="1798652" cy="1065189"/>
          </a:xfrm>
          <a:prstGeom prst="rect">
            <a:avLst/>
          </a:prstGeom>
        </p:spPr>
        <p:style>
          <a:lnRef idx="1">
            <a:schemeClr val="accent5"/>
          </a:lnRef>
          <a:fillRef idx="3">
            <a:schemeClr val="accent5"/>
          </a:fillRef>
          <a:effectRef idx="2">
            <a:schemeClr val="accent5"/>
          </a:effectRef>
          <a:fontRef idx="minor">
            <a:schemeClr val="lt1"/>
          </a:fontRef>
        </p:style>
        <p:txBody>
          <a:bodyPr spcFirstLastPara="0" vert="horz" wrap="square" lIns="76918" tIns="76918" rIns="76918" bIns="76918"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Arial" panose="020B0604020202020204" pitchFamily="34" charset="0"/>
                <a:cs typeface="Arial" panose="020B0604020202020204" pitchFamily="34" charset="0"/>
              </a:rPr>
              <a:t>Cold Antibody IgM</a:t>
            </a:r>
          </a:p>
          <a:p>
            <a:pPr marL="0" lvl="0" indent="0" algn="ctr" defTabSz="533400">
              <a:lnSpc>
                <a:spcPct val="90000"/>
              </a:lnSpc>
              <a:spcBef>
                <a:spcPct val="0"/>
              </a:spcBef>
              <a:spcAft>
                <a:spcPct val="35000"/>
              </a:spcAft>
              <a:buNone/>
            </a:pPr>
            <a:r>
              <a:rPr lang="en-US" sz="1200" kern="1200">
                <a:latin typeface="Arial" panose="020B0604020202020204" pitchFamily="34" charset="0"/>
                <a:cs typeface="Arial" panose="020B0604020202020204" pitchFamily="34" charset="0"/>
              </a:rPr>
              <a:t>IgG- C3d+</a:t>
            </a:r>
            <a:endParaRPr lang="en-US" sz="1200" kern="1200" dirty="0">
              <a:latin typeface="Arial" panose="020B0604020202020204" pitchFamily="34" charset="0"/>
              <a:cs typeface="Arial" panose="020B0604020202020204" pitchFamily="34" charset="0"/>
            </a:endParaRPr>
          </a:p>
        </p:txBody>
      </p:sp>
      <p:sp>
        <p:nvSpPr>
          <p:cNvPr id="29" name="Rectangle 28">
            <a:extLst>
              <a:ext uri="{FF2B5EF4-FFF2-40B4-BE49-F238E27FC236}">
                <a16:creationId xmlns:a16="http://schemas.microsoft.com/office/drawing/2014/main" id="{B31DCF8A-B828-9412-DE23-EFF4918B92F9}"/>
              </a:ext>
            </a:extLst>
          </p:cNvPr>
          <p:cNvSpPr/>
          <p:nvPr/>
        </p:nvSpPr>
        <p:spPr>
          <a:xfrm>
            <a:off x="8304622" y="3340873"/>
            <a:ext cx="1798653" cy="939374"/>
          </a:xfrm>
          <a:prstGeom prst="rect">
            <a:avLst/>
          </a:prstGeom>
        </p:spPr>
        <p:style>
          <a:lnRef idx="1">
            <a:schemeClr val="accent1"/>
          </a:lnRef>
          <a:fillRef idx="3">
            <a:schemeClr val="accent1"/>
          </a:fillRef>
          <a:effectRef idx="2">
            <a:schemeClr val="accent1"/>
          </a:effectRef>
          <a:fontRef idx="minor">
            <a:schemeClr val="lt1"/>
          </a:fontRef>
        </p:style>
        <p:txBody>
          <a:bodyPr spcFirstLastPara="0" vert="horz" wrap="square" lIns="76918" tIns="76918" rIns="76918" bIns="76918"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Arial" panose="020B0604020202020204" pitchFamily="34" charset="0"/>
                <a:cs typeface="Arial" panose="020B0604020202020204" pitchFamily="34" charset="0"/>
              </a:rPr>
              <a:t>No – RBC Morphology+ schistocytes and low platelets in DIC, HIT, TTP, HELLP</a:t>
            </a:r>
          </a:p>
        </p:txBody>
      </p:sp>
      <p:cxnSp>
        <p:nvCxnSpPr>
          <p:cNvPr id="30" name="Straight Connector 29">
            <a:extLst>
              <a:ext uri="{FF2B5EF4-FFF2-40B4-BE49-F238E27FC236}">
                <a16:creationId xmlns:a16="http://schemas.microsoft.com/office/drawing/2014/main" id="{2FCA5C9B-212D-1FCF-015A-2E3607D2FD87}"/>
              </a:ext>
            </a:extLst>
          </p:cNvPr>
          <p:cNvCxnSpPr>
            <a:cxnSpLocks/>
          </p:cNvCxnSpPr>
          <p:nvPr/>
        </p:nvCxnSpPr>
        <p:spPr>
          <a:xfrm>
            <a:off x="3056863" y="3117926"/>
            <a:ext cx="6142483" cy="0"/>
          </a:xfrm>
          <a:prstGeom prst="line">
            <a:avLst/>
          </a:prstGeom>
          <a:ln w="9525"/>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a16="http://schemas.microsoft.com/office/drawing/2014/main" id="{D24B99F5-B364-B4F5-099D-AF80CA67D5BC}"/>
              </a:ext>
            </a:extLst>
          </p:cNvPr>
          <p:cNvCxnSpPr>
            <a:cxnSpLocks/>
          </p:cNvCxnSpPr>
          <p:nvPr/>
        </p:nvCxnSpPr>
        <p:spPr>
          <a:xfrm>
            <a:off x="6145503" y="2889601"/>
            <a:ext cx="0" cy="228325"/>
          </a:xfrm>
          <a:prstGeom prst="line">
            <a:avLst/>
          </a:prstGeom>
          <a:ln w="9525"/>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EA2F6A42-9D81-C3C6-8D1C-A9A7973D7231}"/>
              </a:ext>
            </a:extLst>
          </p:cNvPr>
          <p:cNvCxnSpPr>
            <a:cxnSpLocks/>
            <a:endCxn id="19" idx="0"/>
          </p:cNvCxnSpPr>
          <p:nvPr/>
        </p:nvCxnSpPr>
        <p:spPr>
          <a:xfrm flipH="1">
            <a:off x="3053246" y="3112548"/>
            <a:ext cx="3617" cy="1626897"/>
          </a:xfrm>
          <a:prstGeom prst="line">
            <a:avLst/>
          </a:prstGeom>
          <a:ln w="9525"/>
        </p:spPr>
        <p:style>
          <a:lnRef idx="1">
            <a:schemeClr val="dk1"/>
          </a:lnRef>
          <a:fillRef idx="0">
            <a:schemeClr val="dk1"/>
          </a:fillRef>
          <a:effectRef idx="0">
            <a:schemeClr val="dk1"/>
          </a:effectRef>
          <a:fontRef idx="minor">
            <a:schemeClr val="tx1"/>
          </a:fontRef>
        </p:style>
      </p:cxnSp>
      <p:cxnSp>
        <p:nvCxnSpPr>
          <p:cNvPr id="34" name="Straight Connector 33">
            <a:extLst>
              <a:ext uri="{FF2B5EF4-FFF2-40B4-BE49-F238E27FC236}">
                <a16:creationId xmlns:a16="http://schemas.microsoft.com/office/drawing/2014/main" id="{131BA555-065B-42D0-3390-7B3A83A774C9}"/>
              </a:ext>
            </a:extLst>
          </p:cNvPr>
          <p:cNvCxnSpPr>
            <a:cxnSpLocks/>
          </p:cNvCxnSpPr>
          <p:nvPr/>
        </p:nvCxnSpPr>
        <p:spPr>
          <a:xfrm>
            <a:off x="9199346" y="3112548"/>
            <a:ext cx="0" cy="228325"/>
          </a:xfrm>
          <a:prstGeom prst="line">
            <a:avLst/>
          </a:prstGeom>
          <a:ln w="9525"/>
        </p:spPr>
        <p:style>
          <a:lnRef idx="1">
            <a:schemeClr val="dk1"/>
          </a:lnRef>
          <a:fillRef idx="0">
            <a:schemeClr val="dk1"/>
          </a:fillRef>
          <a:effectRef idx="0">
            <a:schemeClr val="dk1"/>
          </a:effectRef>
          <a:fontRef idx="minor">
            <a:schemeClr val="tx1"/>
          </a:fontRef>
        </p:style>
      </p:cxnSp>
      <p:cxnSp>
        <p:nvCxnSpPr>
          <p:cNvPr id="36" name="Straight Connector 35">
            <a:extLst>
              <a:ext uri="{FF2B5EF4-FFF2-40B4-BE49-F238E27FC236}">
                <a16:creationId xmlns:a16="http://schemas.microsoft.com/office/drawing/2014/main" id="{569633DA-8B0B-EA4D-3CAE-B1675DB4C3F8}"/>
              </a:ext>
            </a:extLst>
          </p:cNvPr>
          <p:cNvCxnSpPr>
            <a:cxnSpLocks/>
          </p:cNvCxnSpPr>
          <p:nvPr/>
        </p:nvCxnSpPr>
        <p:spPr>
          <a:xfrm>
            <a:off x="7153658" y="3112548"/>
            <a:ext cx="0" cy="228325"/>
          </a:xfrm>
          <a:prstGeom prst="line">
            <a:avLst/>
          </a:prstGeom>
          <a:ln w="9525"/>
        </p:spPr>
        <p:style>
          <a:lnRef idx="1">
            <a:schemeClr val="dk1"/>
          </a:lnRef>
          <a:fillRef idx="0">
            <a:schemeClr val="dk1"/>
          </a:fillRef>
          <a:effectRef idx="0">
            <a:schemeClr val="dk1"/>
          </a:effectRef>
          <a:fontRef idx="minor">
            <a:schemeClr val="tx1"/>
          </a:fontRef>
        </p:style>
      </p:cxnSp>
      <p:cxnSp>
        <p:nvCxnSpPr>
          <p:cNvPr id="37" name="Straight Connector 36">
            <a:extLst>
              <a:ext uri="{FF2B5EF4-FFF2-40B4-BE49-F238E27FC236}">
                <a16:creationId xmlns:a16="http://schemas.microsoft.com/office/drawing/2014/main" id="{AAF552CF-DD79-0560-1694-A9730C0EC01C}"/>
              </a:ext>
            </a:extLst>
          </p:cNvPr>
          <p:cNvCxnSpPr>
            <a:cxnSpLocks/>
          </p:cNvCxnSpPr>
          <p:nvPr/>
        </p:nvCxnSpPr>
        <p:spPr>
          <a:xfrm>
            <a:off x="5104498" y="3112548"/>
            <a:ext cx="0" cy="228325"/>
          </a:xfrm>
          <a:prstGeom prst="line">
            <a:avLst/>
          </a:prstGeom>
          <a:ln w="9525"/>
        </p:spPr>
        <p:style>
          <a:lnRef idx="1">
            <a:schemeClr val="dk1"/>
          </a:lnRef>
          <a:fillRef idx="0">
            <a:schemeClr val="dk1"/>
          </a:fillRef>
          <a:effectRef idx="0">
            <a:schemeClr val="dk1"/>
          </a:effectRef>
          <a:fontRef idx="minor">
            <a:schemeClr val="tx1"/>
          </a:fontRef>
        </p:style>
      </p:cxnSp>
      <p:cxnSp>
        <p:nvCxnSpPr>
          <p:cNvPr id="38" name="Straight Connector 37">
            <a:extLst>
              <a:ext uri="{FF2B5EF4-FFF2-40B4-BE49-F238E27FC236}">
                <a16:creationId xmlns:a16="http://schemas.microsoft.com/office/drawing/2014/main" id="{08F0C159-6D50-8707-5367-6DA1C20BE92B}"/>
              </a:ext>
            </a:extLst>
          </p:cNvPr>
          <p:cNvCxnSpPr>
            <a:cxnSpLocks/>
          </p:cNvCxnSpPr>
          <p:nvPr/>
        </p:nvCxnSpPr>
        <p:spPr>
          <a:xfrm>
            <a:off x="6254388" y="4509846"/>
            <a:ext cx="2050234" cy="0"/>
          </a:xfrm>
          <a:prstGeom prst="line">
            <a:avLst/>
          </a:prstGeom>
          <a:ln w="9525"/>
        </p:spPr>
        <p:style>
          <a:lnRef idx="1">
            <a:schemeClr val="dk1"/>
          </a:lnRef>
          <a:fillRef idx="0">
            <a:schemeClr val="dk1"/>
          </a:fillRef>
          <a:effectRef idx="0">
            <a:schemeClr val="dk1"/>
          </a:effectRef>
          <a:fontRef idx="minor">
            <a:schemeClr val="tx1"/>
          </a:fontRef>
        </p:style>
      </p:cxnSp>
      <p:cxnSp>
        <p:nvCxnSpPr>
          <p:cNvPr id="39" name="Straight Connector 38">
            <a:extLst>
              <a:ext uri="{FF2B5EF4-FFF2-40B4-BE49-F238E27FC236}">
                <a16:creationId xmlns:a16="http://schemas.microsoft.com/office/drawing/2014/main" id="{22C49FD2-6148-1C1A-3BC1-51DC0BB44877}"/>
              </a:ext>
            </a:extLst>
          </p:cNvPr>
          <p:cNvCxnSpPr>
            <a:cxnSpLocks/>
          </p:cNvCxnSpPr>
          <p:nvPr/>
        </p:nvCxnSpPr>
        <p:spPr>
          <a:xfrm>
            <a:off x="7166510" y="4281521"/>
            <a:ext cx="0" cy="228325"/>
          </a:xfrm>
          <a:prstGeom prst="line">
            <a:avLst/>
          </a:prstGeom>
          <a:ln w="9525"/>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a16="http://schemas.microsoft.com/office/drawing/2014/main" id="{9CFDAFB6-6BF9-6D8A-B4AD-029EE260962B}"/>
              </a:ext>
            </a:extLst>
          </p:cNvPr>
          <p:cNvCxnSpPr>
            <a:cxnSpLocks/>
          </p:cNvCxnSpPr>
          <p:nvPr/>
        </p:nvCxnSpPr>
        <p:spPr>
          <a:xfrm>
            <a:off x="6254388" y="4509846"/>
            <a:ext cx="0" cy="228325"/>
          </a:xfrm>
          <a:prstGeom prst="line">
            <a:avLst/>
          </a:prstGeom>
          <a:ln w="9525"/>
        </p:spPr>
        <p:style>
          <a:lnRef idx="1">
            <a:schemeClr val="dk1"/>
          </a:lnRef>
          <a:fillRef idx="0">
            <a:schemeClr val="dk1"/>
          </a:fillRef>
          <a:effectRef idx="0">
            <a:schemeClr val="dk1"/>
          </a:effectRef>
          <a:fontRef idx="minor">
            <a:schemeClr val="tx1"/>
          </a:fontRef>
        </p:style>
      </p:cxnSp>
      <p:cxnSp>
        <p:nvCxnSpPr>
          <p:cNvPr id="41" name="Straight Connector 40">
            <a:extLst>
              <a:ext uri="{FF2B5EF4-FFF2-40B4-BE49-F238E27FC236}">
                <a16:creationId xmlns:a16="http://schemas.microsoft.com/office/drawing/2014/main" id="{EF80AC8B-4450-010A-D32C-27A3CFCC1C4B}"/>
              </a:ext>
            </a:extLst>
          </p:cNvPr>
          <p:cNvCxnSpPr>
            <a:cxnSpLocks/>
          </p:cNvCxnSpPr>
          <p:nvPr/>
        </p:nvCxnSpPr>
        <p:spPr>
          <a:xfrm>
            <a:off x="8304622" y="4509846"/>
            <a:ext cx="0" cy="228325"/>
          </a:xfrm>
          <a:prstGeom prst="line">
            <a:avLst/>
          </a:prstGeom>
          <a:ln w="9525"/>
        </p:spPr>
        <p:style>
          <a:lnRef idx="1">
            <a:schemeClr val="dk1"/>
          </a:lnRef>
          <a:fillRef idx="0">
            <a:schemeClr val="dk1"/>
          </a:fillRef>
          <a:effectRef idx="0">
            <a:schemeClr val="dk1"/>
          </a:effectRef>
          <a:fontRef idx="minor">
            <a:schemeClr val="tx1"/>
          </a:fontRef>
        </p:style>
      </p:cxnSp>
      <p:sp>
        <p:nvSpPr>
          <p:cNvPr id="17" name="Rectangle 16">
            <a:extLst>
              <a:ext uri="{FF2B5EF4-FFF2-40B4-BE49-F238E27FC236}">
                <a16:creationId xmlns:a16="http://schemas.microsoft.com/office/drawing/2014/main" id="{3C6650A7-6B8B-1248-966A-09CA8D8BD07A}"/>
              </a:ext>
            </a:extLst>
          </p:cNvPr>
          <p:cNvSpPr/>
          <p:nvPr/>
        </p:nvSpPr>
        <p:spPr>
          <a:xfrm>
            <a:off x="2153920" y="3340873"/>
            <a:ext cx="1798653" cy="939374"/>
          </a:xfrm>
          <a:prstGeom prst="rect">
            <a:avLst/>
          </a:prstGeom>
        </p:spPr>
        <p:style>
          <a:lnRef idx="1">
            <a:schemeClr val="accent1"/>
          </a:lnRef>
          <a:fillRef idx="3">
            <a:schemeClr val="accent1"/>
          </a:fillRef>
          <a:effectRef idx="2">
            <a:schemeClr val="accent1"/>
          </a:effectRef>
          <a:fontRef idx="minor">
            <a:schemeClr val="lt1"/>
          </a:fontRef>
        </p:style>
        <p:txBody>
          <a:bodyPr spcFirstLastPara="0" vert="horz" wrap="square" lIns="76918" tIns="76918" rIns="76918" bIns="76918"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Arial" panose="020B0604020202020204" pitchFamily="34" charset="0"/>
                <a:cs typeface="Arial" panose="020B0604020202020204" pitchFamily="34" charset="0"/>
              </a:rPr>
              <a:t>No – Heinz bodies +</a:t>
            </a:r>
          </a:p>
        </p:txBody>
      </p:sp>
    </p:spTree>
    <p:extLst>
      <p:ext uri="{BB962C8B-B14F-4D97-AF65-F5344CB8AC3E}">
        <p14:creationId xmlns:p14="http://schemas.microsoft.com/office/powerpoint/2010/main" val="36237401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BC2086C-631E-A387-3E2C-B01331FCC3B5}"/>
              </a:ext>
            </a:extLst>
          </p:cNvPr>
          <p:cNvSpPr>
            <a:spLocks noGrp="1"/>
          </p:cNvSpPr>
          <p:nvPr>
            <p:ph type="ctrTitle"/>
          </p:nvPr>
        </p:nvSpPr>
        <p:spPr/>
        <p:txBody>
          <a:bodyPr>
            <a:normAutofit/>
          </a:bodyPr>
          <a:lstStyle/>
          <a:p>
            <a:r>
              <a:rPr lang="en-US" dirty="0"/>
              <a:t>Unmet Needs in LR-MDS</a:t>
            </a:r>
          </a:p>
        </p:txBody>
      </p:sp>
      <p:sp>
        <p:nvSpPr>
          <p:cNvPr id="7" name="Subtitle 6">
            <a:extLst>
              <a:ext uri="{FF2B5EF4-FFF2-40B4-BE49-F238E27FC236}">
                <a16:creationId xmlns:a16="http://schemas.microsoft.com/office/drawing/2014/main" id="{70AF2ECA-F625-DE22-0633-FCE0D40CDC17}"/>
              </a:ext>
            </a:extLst>
          </p:cNvPr>
          <p:cNvSpPr>
            <a:spLocks noGrp="1"/>
          </p:cNvSpPr>
          <p:nvPr>
            <p:ph type="subTitle" idx="1"/>
          </p:nvPr>
        </p:nvSpPr>
        <p:spPr/>
        <p:txBody>
          <a:bodyPr>
            <a:normAutofit/>
          </a:bodyPr>
          <a:lstStyle/>
          <a:p>
            <a:r>
              <a:rPr lang="en-US" sz="2800" dirty="0"/>
              <a:t>Utility of ESAs and Identification of ESA Failure</a:t>
            </a:r>
          </a:p>
        </p:txBody>
      </p:sp>
      <p:sp>
        <p:nvSpPr>
          <p:cNvPr id="8" name="Text Placeholder 7">
            <a:extLst>
              <a:ext uri="{FF2B5EF4-FFF2-40B4-BE49-F238E27FC236}">
                <a16:creationId xmlns:a16="http://schemas.microsoft.com/office/drawing/2014/main" id="{F1CA88A0-4171-9F33-FDA3-5115822DCA77}"/>
              </a:ext>
            </a:extLst>
          </p:cNvPr>
          <p:cNvSpPr>
            <a:spLocks noGrp="1"/>
          </p:cNvSpPr>
          <p:nvPr>
            <p:ph type="body" sz="quarter" idx="4294967295"/>
          </p:nvPr>
        </p:nvSpPr>
        <p:spPr>
          <a:xfrm>
            <a:off x="1524000" y="6320100"/>
            <a:ext cx="8597900" cy="537900"/>
          </a:xfrm>
        </p:spPr>
        <p:txBody>
          <a:bodyPr anchor="ctr"/>
          <a:lstStyle/>
          <a:p>
            <a:pPr marL="0" indent="0">
              <a:buNone/>
            </a:pPr>
            <a:r>
              <a:rPr lang="en-US" sz="1000" dirty="0">
                <a:solidFill>
                  <a:schemeClr val="bg1"/>
                </a:solidFill>
                <a:latin typeface="Arial" panose="020B0604020202020204" pitchFamily="34" charset="0"/>
                <a:cs typeface="Arial" panose="020B0604020202020204" pitchFamily="34" charset="0"/>
              </a:rPr>
              <a:t>ESA, erythropoiesis-stimulating agents; LR-MDS, low-risk myelodysplastic syndrome.</a:t>
            </a:r>
            <a:endParaRPr lang="en-US" dirty="0"/>
          </a:p>
        </p:txBody>
      </p:sp>
    </p:spTree>
    <p:extLst>
      <p:ext uri="{BB962C8B-B14F-4D97-AF65-F5344CB8AC3E}">
        <p14:creationId xmlns:p14="http://schemas.microsoft.com/office/powerpoint/2010/main" val="6665323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2D373AE-C98E-030D-599C-07801F98C953}"/>
              </a:ext>
            </a:extLst>
          </p:cNvPr>
          <p:cNvSpPr>
            <a:spLocks noGrp="1"/>
          </p:cNvSpPr>
          <p:nvPr>
            <p:ph type="title"/>
          </p:nvPr>
        </p:nvSpPr>
        <p:spPr>
          <a:xfrm>
            <a:off x="838200" y="365125"/>
            <a:ext cx="10515600" cy="1325563"/>
          </a:xfrm>
        </p:spPr>
        <p:txBody>
          <a:bodyPr/>
          <a:lstStyle/>
          <a:p>
            <a:r>
              <a:rPr lang="en-US" dirty="0"/>
              <a:t>Scope of the Problem</a:t>
            </a:r>
          </a:p>
        </p:txBody>
      </p:sp>
      <p:sp>
        <p:nvSpPr>
          <p:cNvPr id="3" name="Content Placeholder 2">
            <a:extLst>
              <a:ext uri="{FF2B5EF4-FFF2-40B4-BE49-F238E27FC236}">
                <a16:creationId xmlns:a16="http://schemas.microsoft.com/office/drawing/2014/main" id="{9ABAF9FE-2447-4727-8E41-D2144240B356}"/>
              </a:ext>
            </a:extLst>
          </p:cNvPr>
          <p:cNvSpPr>
            <a:spLocks noGrp="1"/>
          </p:cNvSpPr>
          <p:nvPr>
            <p:ph sz="half" idx="1"/>
          </p:nvPr>
        </p:nvSpPr>
        <p:spPr>
          <a:xfrm>
            <a:off x="838200" y="1595120"/>
            <a:ext cx="5674360" cy="4581843"/>
          </a:xfrm>
        </p:spPr>
        <p:txBody>
          <a:bodyPr tIns="45720" anchor="t">
            <a:noAutofit/>
          </a:bodyPr>
          <a:lstStyle/>
          <a:p>
            <a:r>
              <a:rPr lang="en-US" sz="2200" dirty="0"/>
              <a:t>MDS is the most common myeloid neoplasm and one of the most common causes of anemia in elderly patients</a:t>
            </a:r>
          </a:p>
          <a:p>
            <a:r>
              <a:rPr lang="en-US" sz="2200" dirty="0"/>
              <a:t>Lower-risk MDS constitutes almost half of MDS cases</a:t>
            </a:r>
          </a:p>
          <a:p>
            <a:r>
              <a:rPr lang="en-US" sz="2200" dirty="0"/>
              <a:t>One-third of patients will progress to higher-risk/AML</a:t>
            </a:r>
          </a:p>
          <a:p>
            <a:r>
              <a:rPr lang="en-US" sz="2200" dirty="0"/>
              <a:t>Lower-risk MDS remains a major source of morbidity and mortality, primarily due to cytopenia complications</a:t>
            </a:r>
          </a:p>
          <a:p>
            <a:r>
              <a:rPr lang="en-US" sz="2200" dirty="0"/>
              <a:t>Majority of patients are anemic, and more than half become RBC TD over time</a:t>
            </a:r>
          </a:p>
        </p:txBody>
      </p:sp>
      <p:sp>
        <p:nvSpPr>
          <p:cNvPr id="4" name="Text Placeholder 3">
            <a:extLst>
              <a:ext uri="{FF2B5EF4-FFF2-40B4-BE49-F238E27FC236}">
                <a16:creationId xmlns:a16="http://schemas.microsoft.com/office/drawing/2014/main" id="{AD03241B-EE72-BFF7-CEA2-578FB830E716}"/>
              </a:ext>
            </a:extLst>
          </p:cNvPr>
          <p:cNvSpPr>
            <a:spLocks noGrp="1"/>
          </p:cNvSpPr>
          <p:nvPr>
            <p:ph sz="half" idx="2"/>
          </p:nvPr>
        </p:nvSpPr>
        <p:spPr>
          <a:xfrm>
            <a:off x="7000240" y="1595120"/>
            <a:ext cx="4648200" cy="4581843"/>
          </a:xfrm>
        </p:spPr>
        <p:txBody>
          <a:bodyPr>
            <a:normAutofit/>
          </a:bodyPr>
          <a:lstStyle/>
          <a:p>
            <a:r>
              <a:rPr lang="en-US" sz="2200" dirty="0"/>
              <a:t>Isolated thrombocytopenia and/or neutropenia are rare but concomitant cytopenia with anemia is common</a:t>
            </a:r>
          </a:p>
          <a:p>
            <a:r>
              <a:rPr lang="en-US" sz="2200" dirty="0"/>
              <a:t>Limited treatment options and unmet need for large number of patients</a:t>
            </a:r>
          </a:p>
          <a:p>
            <a:r>
              <a:rPr lang="en-US" sz="2200" dirty="0"/>
              <a:t>All currently available therapies have response rates of approximately 30% and response durations of 1-2 years</a:t>
            </a:r>
          </a:p>
          <a:p>
            <a:endParaRPr lang="en-US" sz="2200" dirty="0"/>
          </a:p>
        </p:txBody>
      </p:sp>
      <p:sp>
        <p:nvSpPr>
          <p:cNvPr id="2" name="Footer Placeholder 1">
            <a:extLst>
              <a:ext uri="{FF2B5EF4-FFF2-40B4-BE49-F238E27FC236}">
                <a16:creationId xmlns:a16="http://schemas.microsoft.com/office/drawing/2014/main" id="{A07043D1-0792-7CAD-D002-E5322D9567BE}"/>
              </a:ext>
            </a:extLst>
          </p:cNvPr>
          <p:cNvSpPr>
            <a:spLocks noGrp="1"/>
          </p:cNvSpPr>
          <p:nvPr>
            <p:ph type="ftr" sz="quarter" idx="10"/>
          </p:nvPr>
        </p:nvSpPr>
        <p:spPr>
          <a:xfrm>
            <a:off x="1640263" y="6311899"/>
            <a:ext cx="10427793" cy="546101"/>
          </a:xfrm>
        </p:spPr>
        <p:txBody>
          <a:bodyPr/>
          <a:lstStyle/>
          <a:p>
            <a:r>
              <a:rPr lang="en-US" sz="1000" dirty="0">
                <a:solidFill>
                  <a:schemeClr val="bg1"/>
                </a:solidFill>
                <a:latin typeface="Arial" panose="020B0604020202020204" pitchFamily="34" charset="0"/>
                <a:cs typeface="Arial" panose="020B0604020202020204" pitchFamily="34" charset="0"/>
              </a:rPr>
              <a:t>AML, acute myeloid leukemia; MDS, myelodysplastic syndrome;</a:t>
            </a:r>
            <a:r>
              <a:rPr lang="en-US" dirty="0"/>
              <a:t> RBC, red blood cell; TD, transfusion-dependent.</a:t>
            </a:r>
          </a:p>
          <a:p>
            <a:r>
              <a:rPr lang="en-US" dirty="0"/>
              <a:t>Volpe VO, et al. </a:t>
            </a:r>
            <a:r>
              <a:rPr lang="en-US" i="1" dirty="0"/>
              <a:t>Clin Lymphoma Myeloma Leuk. </a:t>
            </a:r>
            <a:r>
              <a:rPr lang="en-US" dirty="0"/>
              <a:t>2023;23(3):168-177.</a:t>
            </a:r>
          </a:p>
        </p:txBody>
      </p:sp>
    </p:spTree>
    <p:extLst>
      <p:ext uri="{BB962C8B-B14F-4D97-AF65-F5344CB8AC3E}">
        <p14:creationId xmlns:p14="http://schemas.microsoft.com/office/powerpoint/2010/main" val="21810446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B02CB7C-2338-40C6-BDCA-699F60FA1F78}"/>
              </a:ext>
            </a:extLst>
          </p:cNvPr>
          <p:cNvSpPr>
            <a:spLocks noGrp="1"/>
          </p:cNvSpPr>
          <p:nvPr>
            <p:ph type="title"/>
          </p:nvPr>
        </p:nvSpPr>
        <p:spPr>
          <a:xfrm>
            <a:off x="839788" y="50054"/>
            <a:ext cx="10803572" cy="925239"/>
          </a:xfrm>
        </p:spPr>
        <p:txBody>
          <a:bodyPr>
            <a:normAutofit/>
          </a:bodyPr>
          <a:lstStyle/>
          <a:p>
            <a:r>
              <a:rPr lang="en-US" sz="3600" dirty="0"/>
              <a:t>Results: Disease Progression and Causes of Death</a:t>
            </a:r>
          </a:p>
        </p:txBody>
      </p:sp>
      <p:sp>
        <p:nvSpPr>
          <p:cNvPr id="20" name="Text Placeholder 19">
            <a:extLst>
              <a:ext uri="{FF2B5EF4-FFF2-40B4-BE49-F238E27FC236}">
                <a16:creationId xmlns:a16="http://schemas.microsoft.com/office/drawing/2014/main" id="{E4A60FB2-2113-3A94-AEB8-CDBAE12F8BB4}"/>
              </a:ext>
            </a:extLst>
          </p:cNvPr>
          <p:cNvSpPr>
            <a:spLocks noGrp="1"/>
          </p:cNvSpPr>
          <p:nvPr>
            <p:ph type="body" idx="1"/>
          </p:nvPr>
        </p:nvSpPr>
        <p:spPr>
          <a:xfrm>
            <a:off x="839788" y="998308"/>
            <a:ext cx="5157787" cy="538610"/>
          </a:xfrm>
        </p:spPr>
        <p:txBody>
          <a:bodyPr>
            <a:normAutofit lnSpcReduction="10000"/>
          </a:bodyPr>
          <a:lstStyle/>
          <a:p>
            <a:r>
              <a:rPr lang="en-US" sz="1800" noProof="0" dirty="0" err="1"/>
              <a:t>Patients</a:t>
            </a:r>
            <a:r>
              <a:rPr lang="en-US" sz="1800" baseline="30000" noProof="0" dirty="0" err="1"/>
              <a:t>a</a:t>
            </a:r>
            <a:r>
              <a:rPr lang="en-US" sz="1800" noProof="0" dirty="0"/>
              <a:t> with and without a ≥5% increase in bone marrow blast count during follow-up</a:t>
            </a:r>
          </a:p>
        </p:txBody>
      </p:sp>
      <p:sp>
        <p:nvSpPr>
          <p:cNvPr id="23" name="Text Placeholder 22">
            <a:extLst>
              <a:ext uri="{FF2B5EF4-FFF2-40B4-BE49-F238E27FC236}">
                <a16:creationId xmlns:a16="http://schemas.microsoft.com/office/drawing/2014/main" id="{1987B4A8-B2FA-B103-278A-6F5A4AB5B461}"/>
              </a:ext>
            </a:extLst>
          </p:cNvPr>
          <p:cNvSpPr>
            <a:spLocks noGrp="1"/>
          </p:cNvSpPr>
          <p:nvPr>
            <p:ph type="body" sz="quarter" idx="3"/>
          </p:nvPr>
        </p:nvSpPr>
        <p:spPr>
          <a:xfrm>
            <a:off x="7513673" y="998308"/>
            <a:ext cx="5183188" cy="538610"/>
          </a:xfrm>
        </p:spPr>
        <p:txBody>
          <a:bodyPr>
            <a:normAutofit lnSpcReduction="10000"/>
          </a:bodyPr>
          <a:lstStyle/>
          <a:p>
            <a:r>
              <a:rPr lang="en-US" sz="1800" noProof="0" dirty="0"/>
              <a:t>Reasons attributed to patient deaths </a:t>
            </a:r>
            <a:br>
              <a:rPr lang="en-US" sz="1800" noProof="0" dirty="0"/>
            </a:br>
            <a:r>
              <a:rPr lang="en-US" sz="1800" noProof="0" dirty="0"/>
              <a:t>(n = 213)</a:t>
            </a:r>
          </a:p>
        </p:txBody>
      </p:sp>
      <p:sp>
        <p:nvSpPr>
          <p:cNvPr id="15" name="Footer Placeholder 14">
            <a:extLst>
              <a:ext uri="{FF2B5EF4-FFF2-40B4-BE49-F238E27FC236}">
                <a16:creationId xmlns:a16="http://schemas.microsoft.com/office/drawing/2014/main" id="{E2A4226F-6F3F-8072-EEF5-514C0DE262E9}"/>
              </a:ext>
            </a:extLst>
          </p:cNvPr>
          <p:cNvSpPr>
            <a:spLocks noGrp="1"/>
          </p:cNvSpPr>
          <p:nvPr>
            <p:ph type="ftr" sz="quarter" idx="10"/>
          </p:nvPr>
        </p:nvSpPr>
        <p:spPr>
          <a:xfrm>
            <a:off x="1640263" y="6311899"/>
            <a:ext cx="10427793" cy="546101"/>
          </a:xfrm>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30000" noProof="0" dirty="0">
                <a:ln>
                  <a:noFill/>
                </a:ln>
                <a:effectLst/>
                <a:uLnTx/>
                <a:uFillTx/>
              </a:rPr>
              <a:t>a</a:t>
            </a:r>
            <a:r>
              <a:rPr kumimoji="0" lang="en-US" sz="900" b="0" i="0" u="none" strike="noStrike" kern="1200" cap="none" spc="0" normalizeH="0" baseline="0" noProof="0" dirty="0">
                <a:ln>
                  <a:noFill/>
                </a:ln>
                <a:effectLst/>
                <a:uLnTx/>
                <a:uFillTx/>
              </a:rPr>
              <a:t>409 patients (77.0%) had only a baseline bone marrow blast count; 144 patients (27.1%) had both baseline and follow-up bone marrow blast counts. </a:t>
            </a: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30000" noProof="0" dirty="0" err="1">
                <a:ln>
                  <a:noFill/>
                </a:ln>
                <a:effectLst/>
                <a:uLnTx/>
                <a:uFillTx/>
              </a:rPr>
              <a:t>b</a:t>
            </a:r>
            <a:r>
              <a:rPr kumimoji="0" lang="en-US" sz="900" b="0" i="0" u="none" strike="noStrike" kern="1200" cap="none" spc="0" normalizeH="0" baseline="0" noProof="0" dirty="0" err="1">
                <a:ln>
                  <a:noFill/>
                </a:ln>
                <a:effectLst/>
                <a:uLnTx/>
                <a:uFillTx/>
              </a:rPr>
              <a:t>Patients</a:t>
            </a:r>
            <a:r>
              <a:rPr kumimoji="0" lang="en-US" sz="900" b="0" i="0" u="none" strike="noStrike" kern="1200" cap="none" spc="0" normalizeH="0" baseline="0" noProof="0" dirty="0">
                <a:ln>
                  <a:noFill/>
                </a:ln>
                <a:effectLst/>
                <a:uLnTx/>
                <a:uFillTx/>
              </a:rPr>
              <a:t> who did not have baseline and follow-up blast count data. </a:t>
            </a:r>
            <a:r>
              <a:rPr kumimoji="0" lang="en-US" sz="900" b="0" i="0" u="none" strike="noStrike" kern="1200" cap="none" spc="0" normalizeH="0" baseline="30000" noProof="0" dirty="0" err="1">
                <a:ln>
                  <a:noFill/>
                </a:ln>
                <a:effectLst/>
                <a:uLnTx/>
                <a:uFillTx/>
              </a:rPr>
              <a:t>c</a:t>
            </a:r>
            <a:r>
              <a:rPr kumimoji="0" lang="en-US" sz="900" b="0" i="0" u="none" strike="noStrike" kern="1200" cap="none" spc="0" normalizeH="0" baseline="0" noProof="0" dirty="0" err="1">
                <a:ln>
                  <a:noFill/>
                </a:ln>
                <a:effectLst/>
                <a:uLnTx/>
                <a:uFillTx/>
              </a:rPr>
              <a:t>Other</a:t>
            </a:r>
            <a:r>
              <a:rPr kumimoji="0" lang="en-US" sz="900" b="0" i="0" u="none" strike="noStrike" kern="1200" cap="none" spc="0" normalizeH="0" baseline="0" noProof="0" dirty="0">
                <a:ln>
                  <a:noFill/>
                </a:ln>
                <a:effectLst/>
                <a:uLnTx/>
                <a:uFillTx/>
              </a:rPr>
              <a:t> causes of death include cancer, COVID-19, multiorgan failure, and natural death.</a:t>
            </a:r>
          </a:p>
          <a:p>
            <a:r>
              <a:rPr kumimoji="0" lang="en-US" sz="900" b="0" i="0" u="none" strike="noStrike" kern="1200" cap="none" spc="0" normalizeH="0" baseline="0" noProof="0" dirty="0" err="1">
                <a:ln>
                  <a:noFill/>
                </a:ln>
                <a:effectLst/>
                <a:uLnTx/>
                <a:uFillTx/>
              </a:rPr>
              <a:t>Komrokji</a:t>
            </a:r>
            <a:r>
              <a:rPr kumimoji="0" lang="en-US" sz="900" b="0" i="0" u="none" strike="noStrike" kern="1200" cap="none" spc="0" normalizeH="0" baseline="0" noProof="0" dirty="0">
                <a:ln>
                  <a:noFill/>
                </a:ln>
                <a:effectLst/>
                <a:uLnTx/>
                <a:uFillTx/>
              </a:rPr>
              <a:t> RS, et al. ASH 2021. Abstract 3686.</a:t>
            </a:r>
          </a:p>
        </p:txBody>
      </p:sp>
      <p:graphicFrame>
        <p:nvGraphicFramePr>
          <p:cNvPr id="17" name="Chart 16">
            <a:extLst>
              <a:ext uri="{FF2B5EF4-FFF2-40B4-BE49-F238E27FC236}">
                <a16:creationId xmlns:a16="http://schemas.microsoft.com/office/drawing/2014/main" id="{79694853-3283-4B04-B123-58C6725BD969}"/>
              </a:ext>
            </a:extLst>
          </p:cNvPr>
          <p:cNvGraphicFramePr>
            <a:graphicFrameLocks/>
          </p:cNvGraphicFramePr>
          <p:nvPr>
            <p:extLst>
              <p:ext uri="{D42A27DB-BD31-4B8C-83A1-F6EECF244321}">
                <p14:modId xmlns:p14="http://schemas.microsoft.com/office/powerpoint/2010/main" val="289509125"/>
              </p:ext>
            </p:extLst>
          </p:nvPr>
        </p:nvGraphicFramePr>
        <p:xfrm>
          <a:off x="7166544" y="1450521"/>
          <a:ext cx="4853612" cy="4861379"/>
        </p:xfrm>
        <a:graphic>
          <a:graphicData uri="http://schemas.openxmlformats.org/drawingml/2006/chart">
            <c:chart xmlns:c="http://schemas.openxmlformats.org/drawingml/2006/chart" xmlns:r="http://schemas.openxmlformats.org/officeDocument/2006/relationships" r:id="rId3"/>
          </a:graphicData>
        </a:graphic>
      </p:graphicFrame>
      <p:grpSp>
        <p:nvGrpSpPr>
          <p:cNvPr id="50" name="Group 49">
            <a:extLst>
              <a:ext uri="{FF2B5EF4-FFF2-40B4-BE49-F238E27FC236}">
                <a16:creationId xmlns:a16="http://schemas.microsoft.com/office/drawing/2014/main" id="{E70502EB-2CBA-6734-FC25-49CD87AA1410}"/>
              </a:ext>
            </a:extLst>
          </p:cNvPr>
          <p:cNvGrpSpPr/>
          <p:nvPr/>
        </p:nvGrpSpPr>
        <p:grpSpPr>
          <a:xfrm>
            <a:off x="7785328" y="1904872"/>
            <a:ext cx="3598043" cy="598511"/>
            <a:chOff x="10173132" y="2945818"/>
            <a:chExt cx="3598043" cy="598511"/>
          </a:xfrm>
        </p:grpSpPr>
        <p:sp>
          <p:nvSpPr>
            <p:cNvPr id="5" name="TextBox 4">
              <a:extLst>
                <a:ext uri="{FF2B5EF4-FFF2-40B4-BE49-F238E27FC236}">
                  <a16:creationId xmlns:a16="http://schemas.microsoft.com/office/drawing/2014/main" id="{A6463700-D7FB-40E3-BEAF-B257AC27D9D8}"/>
                </a:ext>
              </a:extLst>
            </p:cNvPr>
            <p:cNvSpPr txBox="1"/>
            <p:nvPr/>
          </p:nvSpPr>
          <p:spPr>
            <a:xfrm>
              <a:off x="10366342" y="2945818"/>
              <a:ext cx="1605400" cy="261610"/>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95454"/>
                  </a:solidFill>
                  <a:effectLst/>
                  <a:uLnTx/>
                  <a:uFillTx/>
                  <a:latin typeface="Arial" panose="020B0604020202020204" pitchFamily="34" charset="0"/>
                  <a:cs typeface="Arial" panose="020B0604020202020204" pitchFamily="34" charset="0"/>
                </a:rPr>
                <a:t>Disease related</a:t>
              </a:r>
            </a:p>
          </p:txBody>
        </p:sp>
        <p:sp>
          <p:nvSpPr>
            <p:cNvPr id="24" name="TextBox 23">
              <a:extLst>
                <a:ext uri="{FF2B5EF4-FFF2-40B4-BE49-F238E27FC236}">
                  <a16:creationId xmlns:a16="http://schemas.microsoft.com/office/drawing/2014/main" id="{2C9B9BF1-327B-45B1-A734-43F2A1EF7619}"/>
                </a:ext>
              </a:extLst>
            </p:cNvPr>
            <p:cNvSpPr txBox="1"/>
            <p:nvPr/>
          </p:nvSpPr>
          <p:spPr>
            <a:xfrm>
              <a:off x="10366342" y="3282719"/>
              <a:ext cx="1605400" cy="261610"/>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95454"/>
                  </a:solidFill>
                  <a:effectLst/>
                  <a:uLnTx/>
                  <a:uFillTx/>
                  <a:latin typeface="Arial" panose="020B0604020202020204" pitchFamily="34" charset="0"/>
                  <a:cs typeface="Arial" panose="020B0604020202020204" pitchFamily="34" charset="0"/>
                </a:rPr>
                <a:t>Respiratory failure</a:t>
              </a:r>
            </a:p>
          </p:txBody>
        </p:sp>
        <p:sp>
          <p:nvSpPr>
            <p:cNvPr id="25" name="TextBox 24">
              <a:extLst>
                <a:ext uri="{FF2B5EF4-FFF2-40B4-BE49-F238E27FC236}">
                  <a16:creationId xmlns:a16="http://schemas.microsoft.com/office/drawing/2014/main" id="{1004D538-032B-4D4C-8B35-F05C4F3C299F}"/>
                </a:ext>
              </a:extLst>
            </p:cNvPr>
            <p:cNvSpPr txBox="1"/>
            <p:nvPr/>
          </p:nvSpPr>
          <p:spPr>
            <a:xfrm>
              <a:off x="12030746" y="2945818"/>
              <a:ext cx="1740429" cy="261610"/>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95454"/>
                  </a:solidFill>
                  <a:effectLst/>
                  <a:uLnTx/>
                  <a:uFillTx/>
                  <a:latin typeface="Arial" panose="020B0604020202020204" pitchFamily="34" charset="0"/>
                  <a:cs typeface="Arial" panose="020B0604020202020204" pitchFamily="34" charset="0"/>
                </a:rPr>
                <a:t>Cardiovascular disease</a:t>
              </a:r>
            </a:p>
          </p:txBody>
        </p:sp>
        <p:sp>
          <p:nvSpPr>
            <p:cNvPr id="26" name="TextBox 25">
              <a:extLst>
                <a:ext uri="{FF2B5EF4-FFF2-40B4-BE49-F238E27FC236}">
                  <a16:creationId xmlns:a16="http://schemas.microsoft.com/office/drawing/2014/main" id="{DD26A4F0-87D6-409E-AD1F-207449F06792}"/>
                </a:ext>
              </a:extLst>
            </p:cNvPr>
            <p:cNvSpPr txBox="1"/>
            <p:nvPr/>
          </p:nvSpPr>
          <p:spPr>
            <a:xfrm>
              <a:off x="12030746" y="3282719"/>
              <a:ext cx="1605400" cy="261610"/>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95454"/>
                  </a:solidFill>
                  <a:effectLst/>
                  <a:uLnTx/>
                  <a:uFillTx/>
                  <a:latin typeface="Arial" panose="020B0604020202020204" pitchFamily="34" charset="0"/>
                  <a:cs typeface="Arial" panose="020B0604020202020204" pitchFamily="34" charset="0"/>
                </a:rPr>
                <a:t>Other/unknown</a:t>
              </a:r>
              <a:r>
                <a:rPr lang="en-US" sz="1100" baseline="30000" dirty="0">
                  <a:solidFill>
                    <a:srgbClr val="595454"/>
                  </a:solidFill>
                  <a:latin typeface="Arial" panose="020B0604020202020204" pitchFamily="34" charset="0"/>
                  <a:cs typeface="Arial" panose="020B0604020202020204" pitchFamily="34" charset="0"/>
                </a:rPr>
                <a:t>c</a:t>
              </a:r>
              <a:endParaRPr kumimoji="0" lang="en-US" sz="1100" b="0" i="0" u="none" strike="noStrike" kern="1200" cap="none" spc="0" normalizeH="0" baseline="0" noProof="0" dirty="0">
                <a:ln>
                  <a:noFill/>
                </a:ln>
                <a:solidFill>
                  <a:srgbClr val="595454"/>
                </a:solidFill>
                <a:effectLst/>
                <a:uLnTx/>
                <a:uFillTx/>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FB3106F5-C2E2-4B28-BD7A-17E6A71BEAE9}"/>
                </a:ext>
              </a:extLst>
            </p:cNvPr>
            <p:cNvSpPr/>
            <p:nvPr/>
          </p:nvSpPr>
          <p:spPr>
            <a:xfrm>
              <a:off x="10173132" y="3009991"/>
              <a:ext cx="143618" cy="1436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sp>
          <p:nvSpPr>
            <p:cNvPr id="27" name="Rectangle 26">
              <a:extLst>
                <a:ext uri="{FF2B5EF4-FFF2-40B4-BE49-F238E27FC236}">
                  <a16:creationId xmlns:a16="http://schemas.microsoft.com/office/drawing/2014/main" id="{F77DAFA2-66CD-47F6-BB4D-D67A1DE80000}"/>
                </a:ext>
              </a:extLst>
            </p:cNvPr>
            <p:cNvSpPr/>
            <p:nvPr/>
          </p:nvSpPr>
          <p:spPr>
            <a:xfrm>
              <a:off x="10173132" y="3346892"/>
              <a:ext cx="143618" cy="14361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sp>
          <p:nvSpPr>
            <p:cNvPr id="28" name="Rectangle 27">
              <a:extLst>
                <a:ext uri="{FF2B5EF4-FFF2-40B4-BE49-F238E27FC236}">
                  <a16:creationId xmlns:a16="http://schemas.microsoft.com/office/drawing/2014/main" id="{8B549811-78A7-4F47-A0ED-560FC70E3A6D}"/>
                </a:ext>
              </a:extLst>
            </p:cNvPr>
            <p:cNvSpPr/>
            <p:nvPr/>
          </p:nvSpPr>
          <p:spPr>
            <a:xfrm>
              <a:off x="11858299" y="3339596"/>
              <a:ext cx="143618" cy="1436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sp>
          <p:nvSpPr>
            <p:cNvPr id="31" name="Rectangle 30">
              <a:extLst>
                <a:ext uri="{FF2B5EF4-FFF2-40B4-BE49-F238E27FC236}">
                  <a16:creationId xmlns:a16="http://schemas.microsoft.com/office/drawing/2014/main" id="{76D4AF6A-6CBD-457A-8D58-B649B6C1C7A5}"/>
                </a:ext>
              </a:extLst>
            </p:cNvPr>
            <p:cNvSpPr/>
            <p:nvPr/>
          </p:nvSpPr>
          <p:spPr>
            <a:xfrm>
              <a:off x="11852074" y="2994737"/>
              <a:ext cx="143618" cy="14361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grpSp>
      <p:graphicFrame>
        <p:nvGraphicFramePr>
          <p:cNvPr id="36" name="Chart 35">
            <a:extLst>
              <a:ext uri="{FF2B5EF4-FFF2-40B4-BE49-F238E27FC236}">
                <a16:creationId xmlns:a16="http://schemas.microsoft.com/office/drawing/2014/main" id="{4324106B-2236-4149-B2A9-043F810D5797}"/>
              </a:ext>
            </a:extLst>
          </p:cNvPr>
          <p:cNvGraphicFramePr>
            <a:graphicFrameLocks/>
          </p:cNvGraphicFramePr>
          <p:nvPr>
            <p:extLst>
              <p:ext uri="{D42A27DB-BD31-4B8C-83A1-F6EECF244321}">
                <p14:modId xmlns:p14="http://schemas.microsoft.com/office/powerpoint/2010/main" val="2235383038"/>
              </p:ext>
            </p:extLst>
          </p:nvPr>
        </p:nvGraphicFramePr>
        <p:xfrm>
          <a:off x="372654" y="1559933"/>
          <a:ext cx="4898997" cy="4083846"/>
        </p:xfrm>
        <a:graphic>
          <a:graphicData uri="http://schemas.openxmlformats.org/drawingml/2006/chart">
            <c:chart xmlns:c="http://schemas.openxmlformats.org/drawingml/2006/chart" xmlns:r="http://schemas.openxmlformats.org/officeDocument/2006/relationships" r:id="rId4"/>
          </a:graphicData>
        </a:graphic>
      </p:graphicFrame>
      <p:cxnSp>
        <p:nvCxnSpPr>
          <p:cNvPr id="37" name="Straight Connector 36">
            <a:extLst>
              <a:ext uri="{FF2B5EF4-FFF2-40B4-BE49-F238E27FC236}">
                <a16:creationId xmlns:a16="http://schemas.microsoft.com/office/drawing/2014/main" id="{684CE5C6-0B25-42E8-83BD-3E4E0C4E29C5}"/>
              </a:ext>
            </a:extLst>
          </p:cNvPr>
          <p:cNvCxnSpPr>
            <a:cxnSpLocks/>
          </p:cNvCxnSpPr>
          <p:nvPr/>
        </p:nvCxnSpPr>
        <p:spPr>
          <a:xfrm>
            <a:off x="1142314" y="5533022"/>
            <a:ext cx="3974609" cy="3500"/>
          </a:xfrm>
          <a:prstGeom prst="line">
            <a:avLst/>
          </a:prstGeom>
          <a:ln>
            <a:solidFill>
              <a:srgbClr val="595454"/>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1A365DC6-1A71-4CFF-B481-DCF802D661F1}"/>
              </a:ext>
            </a:extLst>
          </p:cNvPr>
          <p:cNvCxnSpPr>
            <a:cxnSpLocks/>
          </p:cNvCxnSpPr>
          <p:nvPr/>
        </p:nvCxnSpPr>
        <p:spPr>
          <a:xfrm flipV="1">
            <a:off x="5196210" y="5536522"/>
            <a:ext cx="1224388" cy="1"/>
          </a:xfrm>
          <a:prstGeom prst="line">
            <a:avLst/>
          </a:prstGeom>
          <a:ln>
            <a:solidFill>
              <a:srgbClr val="595454"/>
            </a:solidFill>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9A55C47E-7144-4A57-B753-CA683EBA8F88}"/>
              </a:ext>
            </a:extLst>
          </p:cNvPr>
          <p:cNvSpPr txBox="1"/>
          <p:nvPr/>
        </p:nvSpPr>
        <p:spPr>
          <a:xfrm>
            <a:off x="1176059" y="5558027"/>
            <a:ext cx="3883865" cy="430887"/>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050" i="0" u="none" strike="noStrike" kern="1200" cap="none" spc="0" normalizeH="0" baseline="0" noProof="0" dirty="0">
                <a:ln>
                  <a:noFill/>
                </a:ln>
                <a:solidFill>
                  <a:srgbClr val="595454"/>
                </a:solidFill>
                <a:effectLst/>
                <a:uLnTx/>
                <a:uFillTx/>
                <a:latin typeface="Arial" panose="020B0604020202020204" pitchFamily="34" charset="0"/>
                <a:cs typeface="Arial" panose="020B0604020202020204" pitchFamily="34" charset="0"/>
              </a:rPr>
              <a:t>Patients with baseline and follow-up </a:t>
            </a:r>
            <a:br>
              <a:rPr kumimoji="0" lang="en-US" sz="1050" i="0" u="none" strike="noStrike" kern="1200" cap="none" spc="0" normalizeH="0" baseline="0" noProof="0" dirty="0">
                <a:ln>
                  <a:noFill/>
                </a:ln>
                <a:solidFill>
                  <a:srgbClr val="595454"/>
                </a:solidFill>
                <a:effectLst/>
                <a:uLnTx/>
                <a:uFillTx/>
                <a:latin typeface="Arial" panose="020B0604020202020204" pitchFamily="34" charset="0"/>
                <a:cs typeface="Arial" panose="020B0604020202020204" pitchFamily="34" charset="0"/>
              </a:rPr>
            </a:br>
            <a:r>
              <a:rPr kumimoji="0" lang="en-US" sz="1050" i="0" u="none" strike="noStrike" kern="1200" cap="none" spc="0" normalizeH="0" baseline="0" noProof="0" dirty="0">
                <a:ln>
                  <a:noFill/>
                </a:ln>
                <a:solidFill>
                  <a:srgbClr val="595454"/>
                </a:solidFill>
                <a:effectLst/>
                <a:uLnTx/>
                <a:uFillTx/>
                <a:latin typeface="Arial" panose="020B0604020202020204" pitchFamily="34" charset="0"/>
                <a:cs typeface="Arial" panose="020B0604020202020204" pitchFamily="34" charset="0"/>
              </a:rPr>
              <a:t>bone marrow blast counts (n = 144)</a:t>
            </a:r>
          </a:p>
        </p:txBody>
      </p:sp>
      <p:sp>
        <p:nvSpPr>
          <p:cNvPr id="40" name="TextBox 39">
            <a:extLst>
              <a:ext uri="{FF2B5EF4-FFF2-40B4-BE49-F238E27FC236}">
                <a16:creationId xmlns:a16="http://schemas.microsoft.com/office/drawing/2014/main" id="{B91093A7-32DF-40FA-AAB0-24C95EBDBEE7}"/>
              </a:ext>
            </a:extLst>
          </p:cNvPr>
          <p:cNvSpPr txBox="1"/>
          <p:nvPr/>
        </p:nvSpPr>
        <p:spPr>
          <a:xfrm>
            <a:off x="5116923" y="5566835"/>
            <a:ext cx="1509096" cy="430887"/>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050" i="0" u="none" strike="noStrike" kern="1200" cap="none" spc="0" normalizeH="0" baseline="0" noProof="0" dirty="0">
                <a:ln>
                  <a:noFill/>
                </a:ln>
                <a:solidFill>
                  <a:srgbClr val="595454"/>
                </a:solidFill>
                <a:effectLst/>
                <a:uLnTx/>
                <a:uFillTx/>
                <a:latin typeface="Arial" panose="020B0604020202020204" pitchFamily="34" charset="0"/>
                <a:cs typeface="Arial" panose="020B0604020202020204" pitchFamily="34" charset="0"/>
              </a:rPr>
              <a:t>Total patients </a:t>
            </a: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050" i="0" u="none" strike="noStrike" kern="1200" cap="none" spc="0" normalizeH="0" baseline="0" noProof="0" dirty="0">
                <a:ln>
                  <a:noFill/>
                </a:ln>
                <a:solidFill>
                  <a:srgbClr val="595454"/>
                </a:solidFill>
                <a:effectLst/>
                <a:uLnTx/>
                <a:uFillTx/>
                <a:latin typeface="Arial" panose="020B0604020202020204" pitchFamily="34" charset="0"/>
                <a:cs typeface="Arial" panose="020B0604020202020204" pitchFamily="34" charset="0"/>
              </a:rPr>
              <a:t>(N = 531)</a:t>
            </a:r>
          </a:p>
        </p:txBody>
      </p:sp>
      <p:sp>
        <p:nvSpPr>
          <p:cNvPr id="41" name="TextBox 40">
            <a:extLst>
              <a:ext uri="{FF2B5EF4-FFF2-40B4-BE49-F238E27FC236}">
                <a16:creationId xmlns:a16="http://schemas.microsoft.com/office/drawing/2014/main" id="{7EC4C9AC-E2C9-4AEF-BA6C-17E447437202}"/>
              </a:ext>
            </a:extLst>
          </p:cNvPr>
          <p:cNvSpPr txBox="1"/>
          <p:nvPr/>
        </p:nvSpPr>
        <p:spPr>
          <a:xfrm>
            <a:off x="2998713" y="5976571"/>
            <a:ext cx="2061212" cy="261610"/>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595454"/>
                </a:solidFill>
                <a:effectLst/>
                <a:uLnTx/>
                <a:uFillTx/>
                <a:latin typeface="Arial" panose="020B0604020202020204" pitchFamily="34" charset="0"/>
                <a:cs typeface="Arial" panose="020B0604020202020204" pitchFamily="34" charset="0"/>
              </a:rPr>
              <a:t>Baseline blast category </a:t>
            </a:r>
          </a:p>
        </p:txBody>
      </p:sp>
      <p:graphicFrame>
        <p:nvGraphicFramePr>
          <p:cNvPr id="42" name="Chart 41">
            <a:extLst>
              <a:ext uri="{FF2B5EF4-FFF2-40B4-BE49-F238E27FC236}">
                <a16:creationId xmlns:a16="http://schemas.microsoft.com/office/drawing/2014/main" id="{02257770-8477-460E-BD45-588769F37112}"/>
              </a:ext>
            </a:extLst>
          </p:cNvPr>
          <p:cNvGraphicFramePr>
            <a:graphicFrameLocks/>
          </p:cNvGraphicFramePr>
          <p:nvPr>
            <p:extLst>
              <p:ext uri="{D42A27DB-BD31-4B8C-83A1-F6EECF244321}">
                <p14:modId xmlns:p14="http://schemas.microsoft.com/office/powerpoint/2010/main" val="180511753"/>
              </p:ext>
            </p:extLst>
          </p:nvPr>
        </p:nvGraphicFramePr>
        <p:xfrm>
          <a:off x="4953940" y="1773054"/>
          <a:ext cx="1738313" cy="3558811"/>
        </p:xfrm>
        <a:graphic>
          <a:graphicData uri="http://schemas.openxmlformats.org/drawingml/2006/chart">
            <c:chart xmlns:c="http://schemas.openxmlformats.org/drawingml/2006/chart" xmlns:r="http://schemas.openxmlformats.org/officeDocument/2006/relationships" r:id="rId5"/>
          </a:graphicData>
        </a:graphic>
      </p:graphicFrame>
      <p:sp>
        <p:nvSpPr>
          <p:cNvPr id="43" name="Rectangle 42">
            <a:extLst>
              <a:ext uri="{FF2B5EF4-FFF2-40B4-BE49-F238E27FC236}">
                <a16:creationId xmlns:a16="http://schemas.microsoft.com/office/drawing/2014/main" id="{1F9F4091-063D-47F3-BDF5-01F65B1C90F7}"/>
              </a:ext>
            </a:extLst>
          </p:cNvPr>
          <p:cNvSpPr/>
          <p:nvPr/>
        </p:nvSpPr>
        <p:spPr>
          <a:xfrm>
            <a:off x="3940606" y="1705651"/>
            <a:ext cx="137863" cy="13480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44" name="TextBox 43">
            <a:extLst>
              <a:ext uri="{FF2B5EF4-FFF2-40B4-BE49-F238E27FC236}">
                <a16:creationId xmlns:a16="http://schemas.microsoft.com/office/drawing/2014/main" id="{865BDB52-E91E-4DE9-8CD4-C7B13F1E62BD}"/>
              </a:ext>
            </a:extLst>
          </p:cNvPr>
          <p:cNvSpPr txBox="1"/>
          <p:nvPr/>
        </p:nvSpPr>
        <p:spPr>
          <a:xfrm>
            <a:off x="5190335" y="4975523"/>
            <a:ext cx="1224388" cy="461665"/>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454"/>
                </a:solidFill>
                <a:effectLst/>
                <a:uLnTx/>
                <a:uFillTx/>
                <a:latin typeface="Arial" panose="020B0604020202020204" pitchFamily="34" charset="0"/>
                <a:cs typeface="Arial" panose="020B0604020202020204" pitchFamily="34" charset="0"/>
              </a:rPr>
              <a:t>All baseline blast counts</a:t>
            </a:r>
          </a:p>
        </p:txBody>
      </p:sp>
      <p:sp>
        <p:nvSpPr>
          <p:cNvPr id="29" name="TextBox 28">
            <a:extLst>
              <a:ext uri="{FF2B5EF4-FFF2-40B4-BE49-F238E27FC236}">
                <a16:creationId xmlns:a16="http://schemas.microsoft.com/office/drawing/2014/main" id="{9A8FF984-633D-4D5B-A493-9364A98C6DEA}"/>
              </a:ext>
            </a:extLst>
          </p:cNvPr>
          <p:cNvSpPr txBox="1"/>
          <p:nvPr/>
        </p:nvSpPr>
        <p:spPr>
          <a:xfrm>
            <a:off x="4029319" y="4986211"/>
            <a:ext cx="1224388" cy="461665"/>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454"/>
                </a:solidFill>
                <a:effectLst/>
                <a:uLnTx/>
                <a:uFillTx/>
                <a:latin typeface="Arial" panose="020B0604020202020204" pitchFamily="34" charset="0"/>
                <a:cs typeface="Arial" panose="020B0604020202020204" pitchFamily="34" charset="0"/>
              </a:rPr>
              <a:t>All baseline blast counts</a:t>
            </a:r>
          </a:p>
        </p:txBody>
      </p:sp>
      <p:sp>
        <p:nvSpPr>
          <p:cNvPr id="34" name="TextBox 1">
            <a:extLst>
              <a:ext uri="{FF2B5EF4-FFF2-40B4-BE49-F238E27FC236}">
                <a16:creationId xmlns:a16="http://schemas.microsoft.com/office/drawing/2014/main" id="{3F9CB816-4EF7-4C99-865E-7D7387736C30}"/>
              </a:ext>
            </a:extLst>
          </p:cNvPr>
          <p:cNvSpPr txBox="1"/>
          <p:nvPr/>
        </p:nvSpPr>
        <p:spPr>
          <a:xfrm>
            <a:off x="2782144" y="1632929"/>
            <a:ext cx="1022849" cy="271943"/>
          </a:xfrm>
          <a:prstGeom prst="rect">
            <a:avLst/>
          </a:prstGeom>
          <a:solidFill>
            <a:schemeClr val="bg1"/>
          </a:solidFill>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454"/>
                </a:solidFill>
                <a:effectLst/>
                <a:uLnTx/>
                <a:uFillTx/>
                <a:latin typeface="Arial" panose="020B0604020202020204" pitchFamily="34" charset="0"/>
                <a:cs typeface="Arial" panose="020B0604020202020204" pitchFamily="34" charset="0"/>
              </a:rPr>
              <a:t>≥5% increase</a:t>
            </a:r>
            <a:endParaRPr kumimoji="0" lang="en-US" sz="1200" b="0" i="0" u="none" strike="noStrike" kern="1200" cap="none" spc="0" normalizeH="0" baseline="30000" noProof="0" dirty="0">
              <a:ln>
                <a:noFill/>
              </a:ln>
              <a:solidFill>
                <a:srgbClr val="595454"/>
              </a:solidFill>
              <a:effectLst/>
              <a:uLnTx/>
              <a:uFillTx/>
              <a:latin typeface="Arial" panose="020B0604020202020204" pitchFamily="34" charset="0"/>
              <a:cs typeface="Arial" panose="020B0604020202020204" pitchFamily="34" charset="0"/>
            </a:endParaRPr>
          </a:p>
        </p:txBody>
      </p:sp>
      <p:sp>
        <p:nvSpPr>
          <p:cNvPr id="46" name="TextBox 1">
            <a:extLst>
              <a:ext uri="{FF2B5EF4-FFF2-40B4-BE49-F238E27FC236}">
                <a16:creationId xmlns:a16="http://schemas.microsoft.com/office/drawing/2014/main" id="{C57467DD-BDFB-4C80-A6B5-471AC9497C54}"/>
              </a:ext>
            </a:extLst>
          </p:cNvPr>
          <p:cNvSpPr txBox="1"/>
          <p:nvPr/>
        </p:nvSpPr>
        <p:spPr>
          <a:xfrm>
            <a:off x="1458213" y="1632929"/>
            <a:ext cx="1050455" cy="271943"/>
          </a:xfrm>
          <a:prstGeom prst="rect">
            <a:avLst/>
          </a:prstGeom>
          <a:solidFill>
            <a:schemeClr val="bg1"/>
          </a:solidFill>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454"/>
                </a:solidFill>
                <a:effectLst/>
                <a:uLnTx/>
                <a:uFillTx/>
                <a:latin typeface="Arial" panose="020B0604020202020204" pitchFamily="34" charset="0"/>
                <a:cs typeface="Arial" panose="020B0604020202020204" pitchFamily="34" charset="0"/>
              </a:rPr>
              <a:t>&lt;5% increase</a:t>
            </a:r>
            <a:endParaRPr kumimoji="0" lang="en-US" sz="1200" b="0" i="0" u="none" strike="noStrike" kern="1200" cap="none" spc="0" normalizeH="0" baseline="30000" noProof="0" dirty="0">
              <a:ln>
                <a:noFill/>
              </a:ln>
              <a:solidFill>
                <a:srgbClr val="595454"/>
              </a:solidFill>
              <a:effectLst/>
              <a:uLnTx/>
              <a:uFillTx/>
              <a:latin typeface="Arial" panose="020B0604020202020204" pitchFamily="34" charset="0"/>
              <a:cs typeface="Arial" panose="020B0604020202020204" pitchFamily="34" charset="0"/>
            </a:endParaRPr>
          </a:p>
        </p:txBody>
      </p:sp>
      <p:sp>
        <p:nvSpPr>
          <p:cNvPr id="47" name="TextBox 1">
            <a:extLst>
              <a:ext uri="{FF2B5EF4-FFF2-40B4-BE49-F238E27FC236}">
                <a16:creationId xmlns:a16="http://schemas.microsoft.com/office/drawing/2014/main" id="{CFE91047-1979-40A4-A84B-E6CD63EF5F71}"/>
              </a:ext>
            </a:extLst>
          </p:cNvPr>
          <p:cNvSpPr txBox="1"/>
          <p:nvPr/>
        </p:nvSpPr>
        <p:spPr>
          <a:xfrm>
            <a:off x="4045747" y="1632929"/>
            <a:ext cx="1014178" cy="271943"/>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454"/>
                </a:solidFill>
                <a:effectLst/>
                <a:uLnTx/>
                <a:uFillTx/>
                <a:latin typeface="Arial" panose="020B0604020202020204" pitchFamily="34" charset="0"/>
                <a:cs typeface="Arial" panose="020B0604020202020204" pitchFamily="34" charset="0"/>
              </a:rPr>
              <a:t>Not evaluable</a:t>
            </a:r>
            <a:r>
              <a:rPr kumimoji="0" lang="en-US" sz="1200" b="0" i="0" u="none" strike="noStrike" kern="1200" cap="none" spc="0" normalizeH="0" baseline="30000" noProof="0" dirty="0">
                <a:ln>
                  <a:noFill/>
                </a:ln>
                <a:solidFill>
                  <a:srgbClr val="595454"/>
                </a:solidFill>
                <a:effectLst/>
                <a:uLnTx/>
                <a:uFillTx/>
                <a:latin typeface="Arial" panose="020B0604020202020204" pitchFamily="34" charset="0"/>
                <a:cs typeface="Arial" panose="020B0604020202020204" pitchFamily="34" charset="0"/>
              </a:rPr>
              <a:t>b</a:t>
            </a:r>
          </a:p>
        </p:txBody>
      </p:sp>
      <p:sp>
        <p:nvSpPr>
          <p:cNvPr id="57" name="TextBox 56">
            <a:extLst>
              <a:ext uri="{FF2B5EF4-FFF2-40B4-BE49-F238E27FC236}">
                <a16:creationId xmlns:a16="http://schemas.microsoft.com/office/drawing/2014/main" id="{E1A22C7B-B8FB-CBFE-C06B-8003E1DB5677}"/>
              </a:ext>
            </a:extLst>
          </p:cNvPr>
          <p:cNvSpPr txBox="1"/>
          <p:nvPr/>
        </p:nvSpPr>
        <p:spPr>
          <a:xfrm>
            <a:off x="3328931" y="4986211"/>
            <a:ext cx="682444" cy="276999"/>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454"/>
                </a:solidFill>
                <a:effectLst/>
                <a:uLnTx/>
                <a:uFillTx/>
                <a:latin typeface="Arial" panose="020B0604020202020204" pitchFamily="34" charset="0"/>
                <a:cs typeface="Arial" panose="020B0604020202020204" pitchFamily="34" charset="0"/>
              </a:rPr>
              <a:t>5–10%</a:t>
            </a:r>
          </a:p>
        </p:txBody>
      </p:sp>
      <p:sp>
        <p:nvSpPr>
          <p:cNvPr id="58" name="TextBox 57">
            <a:extLst>
              <a:ext uri="{FF2B5EF4-FFF2-40B4-BE49-F238E27FC236}">
                <a16:creationId xmlns:a16="http://schemas.microsoft.com/office/drawing/2014/main" id="{D384A8B7-D8C3-9940-75D1-09FE3847BDFE}"/>
              </a:ext>
            </a:extLst>
          </p:cNvPr>
          <p:cNvSpPr txBox="1"/>
          <p:nvPr/>
        </p:nvSpPr>
        <p:spPr>
          <a:xfrm>
            <a:off x="2378135" y="4986211"/>
            <a:ext cx="598458" cy="276999"/>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454"/>
                </a:solidFill>
                <a:effectLst/>
                <a:uLnTx/>
                <a:uFillTx/>
                <a:latin typeface="Arial" panose="020B0604020202020204" pitchFamily="34" charset="0"/>
                <a:cs typeface="Arial" panose="020B0604020202020204" pitchFamily="34" charset="0"/>
              </a:rPr>
              <a:t>3–4%</a:t>
            </a:r>
          </a:p>
        </p:txBody>
      </p:sp>
      <p:sp>
        <p:nvSpPr>
          <p:cNvPr id="59" name="TextBox 58">
            <a:extLst>
              <a:ext uri="{FF2B5EF4-FFF2-40B4-BE49-F238E27FC236}">
                <a16:creationId xmlns:a16="http://schemas.microsoft.com/office/drawing/2014/main" id="{9970D9CB-2284-BCBE-25AF-C9D808804F24}"/>
              </a:ext>
            </a:extLst>
          </p:cNvPr>
          <p:cNvSpPr txBox="1"/>
          <p:nvPr/>
        </p:nvSpPr>
        <p:spPr>
          <a:xfrm>
            <a:off x="1384983" y="4986211"/>
            <a:ext cx="598458" cy="276999"/>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454"/>
                </a:solidFill>
                <a:effectLst/>
                <a:uLnTx/>
                <a:uFillTx/>
                <a:latin typeface="Arial" panose="020B0604020202020204" pitchFamily="34" charset="0"/>
                <a:cs typeface="Arial" panose="020B0604020202020204" pitchFamily="34" charset="0"/>
              </a:rPr>
              <a:t>0–2%</a:t>
            </a:r>
          </a:p>
        </p:txBody>
      </p:sp>
      <p:sp>
        <p:nvSpPr>
          <p:cNvPr id="60" name="Rectangle 59">
            <a:extLst>
              <a:ext uri="{FF2B5EF4-FFF2-40B4-BE49-F238E27FC236}">
                <a16:creationId xmlns:a16="http://schemas.microsoft.com/office/drawing/2014/main" id="{81B5E88F-C72A-1A10-038A-4BDD3B08942B}"/>
              </a:ext>
            </a:extLst>
          </p:cNvPr>
          <p:cNvSpPr/>
          <p:nvPr/>
        </p:nvSpPr>
        <p:spPr>
          <a:xfrm>
            <a:off x="2640226" y="1709861"/>
            <a:ext cx="137863" cy="1348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61" name="Rectangle 60">
            <a:extLst>
              <a:ext uri="{FF2B5EF4-FFF2-40B4-BE49-F238E27FC236}">
                <a16:creationId xmlns:a16="http://schemas.microsoft.com/office/drawing/2014/main" id="{E2FC4946-45A7-4B55-7B68-D771EE3767E2}"/>
              </a:ext>
            </a:extLst>
          </p:cNvPr>
          <p:cNvSpPr/>
          <p:nvPr/>
        </p:nvSpPr>
        <p:spPr>
          <a:xfrm>
            <a:off x="1337911" y="1701497"/>
            <a:ext cx="137863" cy="13480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564062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C5233D9-7F0E-420B-B6B6-5DAE9790F2AD}"/>
              </a:ext>
            </a:extLst>
          </p:cNvPr>
          <p:cNvSpPr>
            <a:spLocks noGrp="1"/>
          </p:cNvSpPr>
          <p:nvPr>
            <p:ph type="title"/>
          </p:nvPr>
        </p:nvSpPr>
        <p:spPr>
          <a:xfrm>
            <a:off x="838200" y="250099"/>
            <a:ext cx="10909300" cy="933125"/>
          </a:xfrm>
        </p:spPr>
        <p:txBody>
          <a:bodyPr/>
          <a:lstStyle/>
          <a:p>
            <a:r>
              <a:rPr lang="en-US" dirty="0"/>
              <a:t>Results: Initial Treatments by Baseline Anemia</a:t>
            </a:r>
          </a:p>
        </p:txBody>
      </p:sp>
      <p:sp>
        <p:nvSpPr>
          <p:cNvPr id="7" name="Content Placeholder 6">
            <a:extLst>
              <a:ext uri="{FF2B5EF4-FFF2-40B4-BE49-F238E27FC236}">
                <a16:creationId xmlns:a16="http://schemas.microsoft.com/office/drawing/2014/main" id="{9867A5B8-00C5-A860-EE8D-45F6C6977968}"/>
              </a:ext>
            </a:extLst>
          </p:cNvPr>
          <p:cNvSpPr>
            <a:spLocks noGrp="1"/>
          </p:cNvSpPr>
          <p:nvPr>
            <p:ph sz="half" idx="1"/>
          </p:nvPr>
        </p:nvSpPr>
        <p:spPr>
          <a:xfrm>
            <a:off x="838200" y="1223638"/>
            <a:ext cx="10909300" cy="1071562"/>
          </a:xfrm>
        </p:spPr>
        <p:txBody>
          <a:bodyPr>
            <a:normAutofit/>
          </a:bodyPr>
          <a:lstStyle/>
          <a:p>
            <a:pPr marL="0" indent="0">
              <a:buNone/>
            </a:pPr>
            <a:r>
              <a:rPr lang="en-GB" sz="2000" b="1" noProof="0" dirty="0">
                <a:solidFill>
                  <a:schemeClr val="accent1"/>
                </a:solidFill>
              </a:rPr>
              <a:t>Patient characteristics from the Connect</a:t>
            </a:r>
            <a:r>
              <a:rPr lang="en-GB" sz="2000" b="1" baseline="30000" noProof="0" dirty="0">
                <a:solidFill>
                  <a:schemeClr val="accent1"/>
                </a:solidFill>
              </a:rPr>
              <a:t>®</a:t>
            </a:r>
            <a:r>
              <a:rPr lang="en-GB" sz="2000" b="1" noProof="0" dirty="0">
                <a:solidFill>
                  <a:schemeClr val="accent1"/>
                </a:solidFill>
              </a:rPr>
              <a:t> Myeloid Disease Registry: </a:t>
            </a:r>
          </a:p>
          <a:p>
            <a:r>
              <a:rPr lang="en-GB" sz="2000" noProof="0" dirty="0"/>
              <a:t>531 patients with LR-MDS (mean age 74.0 years, 66.5% male) were enrolled</a:t>
            </a:r>
            <a:endParaRPr lang="en-GB" sz="2000" dirty="0"/>
          </a:p>
          <a:p>
            <a:pPr lvl="1"/>
            <a:r>
              <a:rPr lang="en-GB" sz="1600" noProof="0" dirty="0"/>
              <a:t>215 patients (40.6%) were classified as low-risk</a:t>
            </a:r>
            <a:r>
              <a:rPr lang="en-GB" sz="1600" dirty="0"/>
              <a:t>; </a:t>
            </a:r>
            <a:r>
              <a:rPr lang="en-GB" sz="1600" noProof="0" dirty="0"/>
              <a:t>314 (59.2%) were classified as Int-1 risk by IPSS</a:t>
            </a:r>
          </a:p>
          <a:p>
            <a:endParaRPr lang="en-US" sz="2000" dirty="0"/>
          </a:p>
        </p:txBody>
      </p:sp>
      <p:sp>
        <p:nvSpPr>
          <p:cNvPr id="19" name="Content Placeholder 18">
            <a:extLst>
              <a:ext uri="{FF2B5EF4-FFF2-40B4-BE49-F238E27FC236}">
                <a16:creationId xmlns:a16="http://schemas.microsoft.com/office/drawing/2014/main" id="{48443EA9-D786-6301-CEB1-C1146F571139}"/>
              </a:ext>
            </a:extLst>
          </p:cNvPr>
          <p:cNvSpPr>
            <a:spLocks noGrp="1"/>
          </p:cNvSpPr>
          <p:nvPr>
            <p:ph sz="half" idx="2"/>
          </p:nvPr>
        </p:nvSpPr>
        <p:spPr>
          <a:xfrm>
            <a:off x="7876064" y="2500850"/>
            <a:ext cx="4058142" cy="3655673"/>
          </a:xfrm>
        </p:spPr>
        <p:txBody>
          <a:bodyPr>
            <a:normAutofit/>
          </a:bodyPr>
          <a:lstStyle/>
          <a:p>
            <a:pPr marL="0" lvl="0" indent="0">
              <a:buNone/>
            </a:pPr>
            <a:r>
              <a:rPr lang="en-US" sz="1600" b="1" noProof="0" dirty="0">
                <a:solidFill>
                  <a:schemeClr val="accent1"/>
                </a:solidFill>
              </a:rPr>
              <a:t>Results:</a:t>
            </a:r>
          </a:p>
          <a:p>
            <a:pPr lvl="0"/>
            <a:r>
              <a:rPr lang="en-US" sz="1600" noProof="0" dirty="0"/>
              <a:t>330 (62.1%) patients received no treatment at baseline, including:</a:t>
            </a:r>
          </a:p>
          <a:p>
            <a:pPr lvl="1"/>
            <a:r>
              <a:rPr lang="en-US" sz="1400" noProof="0" dirty="0"/>
              <a:t>163 (49.4%) with no/mild anemia</a:t>
            </a:r>
          </a:p>
          <a:p>
            <a:pPr lvl="1"/>
            <a:r>
              <a:rPr lang="en-US" sz="1400" noProof="0" dirty="0"/>
              <a:t>122 (37.0%) with moderate anemia</a:t>
            </a:r>
          </a:p>
          <a:p>
            <a:pPr lvl="1"/>
            <a:r>
              <a:rPr lang="en-US" sz="1400" noProof="0" dirty="0"/>
              <a:t>45 (13.6%) with severe anemia</a:t>
            </a:r>
          </a:p>
          <a:p>
            <a:pPr lvl="0"/>
            <a:r>
              <a:rPr lang="en-US" sz="1600" noProof="0" dirty="0"/>
              <a:t>Of the 330 patients, 38 (11.5%) died without receiving any treatment</a:t>
            </a:r>
          </a:p>
          <a:p>
            <a:pPr marL="0" indent="0">
              <a:buNone/>
            </a:pPr>
            <a:r>
              <a:rPr lang="en-GB" sz="1600" b="1" noProof="0" dirty="0">
                <a:solidFill>
                  <a:schemeClr val="accent1"/>
                </a:solidFill>
              </a:rPr>
              <a:t>Safety results:</a:t>
            </a:r>
          </a:p>
          <a:p>
            <a:r>
              <a:rPr lang="en-US" sz="1600" noProof="0" dirty="0"/>
              <a:t>Death occurred in 213 (40.1%) patients</a:t>
            </a:r>
          </a:p>
          <a:p>
            <a:r>
              <a:rPr lang="en-US" sz="1600" noProof="0" dirty="0"/>
              <a:t>Approximately half of patient deaths were MDS-related</a:t>
            </a:r>
          </a:p>
          <a:p>
            <a:pPr lvl="0"/>
            <a:endParaRPr lang="en-US" sz="1600" noProof="0" dirty="0"/>
          </a:p>
          <a:p>
            <a:pPr lvl="0"/>
            <a:endParaRPr lang="en-US" sz="1600" noProof="0" dirty="0"/>
          </a:p>
          <a:p>
            <a:endParaRPr lang="en-US" sz="1600" dirty="0"/>
          </a:p>
        </p:txBody>
      </p:sp>
      <p:sp>
        <p:nvSpPr>
          <p:cNvPr id="6" name="Footer Placeholder 5">
            <a:extLst>
              <a:ext uri="{FF2B5EF4-FFF2-40B4-BE49-F238E27FC236}">
                <a16:creationId xmlns:a16="http://schemas.microsoft.com/office/drawing/2014/main" id="{7AD93BE7-1F54-094C-3C3D-95BE26AD2C84}"/>
              </a:ext>
            </a:extLst>
          </p:cNvPr>
          <p:cNvSpPr>
            <a:spLocks noGrp="1"/>
          </p:cNvSpPr>
          <p:nvPr>
            <p:ph type="ftr" sz="quarter" idx="10"/>
          </p:nvPr>
        </p:nvSpPr>
        <p:spPr>
          <a:xfrm>
            <a:off x="1639889" y="6311900"/>
            <a:ext cx="7948611" cy="546100"/>
          </a:xfrm>
        </p:spPr>
        <p:txBody>
          <a:bodyPr/>
          <a:lstStyle/>
          <a:p>
            <a:pPr marL="0" marR="0" lvl="0" indent="0" defTabSz="1028736"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effectLst/>
                <a:uLnTx/>
                <a:uFillTx/>
              </a:rPr>
              <a:t>ESA, erythropoiesis-stimulating agents; HMA, hypomethylating agent; </a:t>
            </a:r>
            <a:r>
              <a:rPr kumimoji="0" lang="en-US" sz="900" b="0" i="0" u="none" strike="noStrike" kern="1200" cap="none" spc="0" normalizeH="0" baseline="0" noProof="0" dirty="0" err="1">
                <a:ln>
                  <a:noFill/>
                </a:ln>
                <a:effectLst/>
                <a:uLnTx/>
                <a:uFillTx/>
              </a:rPr>
              <a:t>IMiD</a:t>
            </a:r>
            <a:r>
              <a:rPr kumimoji="0" lang="en-US" sz="900" b="0" i="0" u="none" strike="noStrike" kern="1200" cap="none" spc="0" normalizeH="0" baseline="0" noProof="0" dirty="0">
                <a:ln>
                  <a:noFill/>
                </a:ln>
                <a:effectLst/>
                <a:uLnTx/>
                <a:uFillTx/>
              </a:rPr>
              <a:t>, immunomodulatory drug; IPSS, International Prognostic Scoring System; Int-1, Intermediate-1; LR-MDS, low-risk myelodysplastic syndrome.</a:t>
            </a:r>
          </a:p>
          <a:p>
            <a:pPr marL="0" marR="0" lvl="0" indent="0" defTabSz="1028736"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err="1">
                <a:ln>
                  <a:noFill/>
                </a:ln>
                <a:effectLst/>
                <a:uLnTx/>
                <a:uFillTx/>
              </a:rPr>
              <a:t>Komrokji</a:t>
            </a:r>
            <a:r>
              <a:rPr kumimoji="0" lang="en-US" sz="900" b="0" i="0" u="none" strike="noStrike" kern="1200" cap="none" spc="0" normalizeH="0" baseline="0" noProof="0" dirty="0">
                <a:ln>
                  <a:noFill/>
                </a:ln>
                <a:effectLst/>
                <a:uLnTx/>
                <a:uFillTx/>
              </a:rPr>
              <a:t> RS, et al. ASH 2021. Abstract 3686.</a:t>
            </a:r>
          </a:p>
        </p:txBody>
      </p:sp>
      <p:sp>
        <p:nvSpPr>
          <p:cNvPr id="24" name="TextBox 23">
            <a:extLst>
              <a:ext uri="{FF2B5EF4-FFF2-40B4-BE49-F238E27FC236}">
                <a16:creationId xmlns:a16="http://schemas.microsoft.com/office/drawing/2014/main" id="{142A6271-94DC-5C0B-E6D0-191CC7E3E245}"/>
              </a:ext>
            </a:extLst>
          </p:cNvPr>
          <p:cNvSpPr txBox="1"/>
          <p:nvPr/>
        </p:nvSpPr>
        <p:spPr>
          <a:xfrm>
            <a:off x="936435" y="2450577"/>
            <a:ext cx="1702710" cy="584775"/>
          </a:xfrm>
          <a:prstGeom prst="rect">
            <a:avLst/>
          </a:prstGeom>
          <a:noFill/>
        </p:spPr>
        <p:txBody>
          <a:bodyPr wrap="none" rtlCol="0">
            <a:spAutoFit/>
          </a:bodyPr>
          <a:lstStyle/>
          <a:p>
            <a:pPr algn="ctr"/>
            <a:r>
              <a:rPr lang="en-US" sz="1600" b="1" dirty="0">
                <a:latin typeface="Arial" panose="020B0604020202020204" pitchFamily="34" charset="0"/>
                <a:cs typeface="Arial" panose="020B0604020202020204" pitchFamily="34" charset="0"/>
              </a:rPr>
              <a:t>No/mild anemia</a:t>
            </a:r>
          </a:p>
          <a:p>
            <a:pPr algn="ctr"/>
            <a:r>
              <a:rPr lang="en-US" sz="1600" dirty="0">
                <a:latin typeface="Arial" panose="020B0604020202020204" pitchFamily="34" charset="0"/>
                <a:cs typeface="Arial" panose="020B0604020202020204" pitchFamily="34" charset="0"/>
              </a:rPr>
              <a:t>(n = 30)</a:t>
            </a:r>
          </a:p>
        </p:txBody>
      </p:sp>
      <p:sp>
        <p:nvSpPr>
          <p:cNvPr id="25" name="TextBox 24">
            <a:extLst>
              <a:ext uri="{FF2B5EF4-FFF2-40B4-BE49-F238E27FC236}">
                <a16:creationId xmlns:a16="http://schemas.microsoft.com/office/drawing/2014/main" id="{BCD9F9EB-BE9C-1290-0ADA-D123F1B83754}"/>
              </a:ext>
            </a:extLst>
          </p:cNvPr>
          <p:cNvSpPr txBox="1"/>
          <p:nvPr/>
        </p:nvSpPr>
        <p:spPr>
          <a:xfrm>
            <a:off x="3249657" y="2462862"/>
            <a:ext cx="1861408" cy="584775"/>
          </a:xfrm>
          <a:prstGeom prst="rect">
            <a:avLst/>
          </a:prstGeom>
          <a:noFill/>
        </p:spPr>
        <p:txBody>
          <a:bodyPr wrap="none" rtlCol="0">
            <a:spAutoFit/>
          </a:bodyPr>
          <a:lstStyle/>
          <a:p>
            <a:pPr algn="ctr"/>
            <a:r>
              <a:rPr lang="en-US" sz="1600" b="1" dirty="0">
                <a:latin typeface="Arial" panose="020B0604020202020204" pitchFamily="34" charset="0"/>
                <a:cs typeface="Arial" panose="020B0604020202020204" pitchFamily="34" charset="0"/>
              </a:rPr>
              <a:t>Moderate anemia</a:t>
            </a:r>
          </a:p>
          <a:p>
            <a:pPr algn="ctr"/>
            <a:r>
              <a:rPr lang="en-US" sz="1600" dirty="0">
                <a:latin typeface="Arial" panose="020B0604020202020204" pitchFamily="34" charset="0"/>
                <a:cs typeface="Arial" panose="020B0604020202020204" pitchFamily="34" charset="0"/>
              </a:rPr>
              <a:t>(n = 104)</a:t>
            </a:r>
          </a:p>
        </p:txBody>
      </p:sp>
      <p:sp>
        <p:nvSpPr>
          <p:cNvPr id="26" name="TextBox 25">
            <a:extLst>
              <a:ext uri="{FF2B5EF4-FFF2-40B4-BE49-F238E27FC236}">
                <a16:creationId xmlns:a16="http://schemas.microsoft.com/office/drawing/2014/main" id="{5BAD82BA-C82B-9C8D-E4CD-20F49594A40A}"/>
              </a:ext>
            </a:extLst>
          </p:cNvPr>
          <p:cNvSpPr txBox="1"/>
          <p:nvPr/>
        </p:nvSpPr>
        <p:spPr>
          <a:xfrm>
            <a:off x="5532034" y="2462862"/>
            <a:ext cx="1620958" cy="584775"/>
          </a:xfrm>
          <a:prstGeom prst="rect">
            <a:avLst/>
          </a:prstGeom>
          <a:noFill/>
        </p:spPr>
        <p:txBody>
          <a:bodyPr wrap="none" rtlCol="0">
            <a:spAutoFit/>
          </a:bodyPr>
          <a:lstStyle/>
          <a:p>
            <a:pPr algn="ctr"/>
            <a:r>
              <a:rPr lang="en-US" sz="1600" b="1" dirty="0">
                <a:latin typeface="Arial" panose="020B0604020202020204" pitchFamily="34" charset="0"/>
                <a:cs typeface="Arial" panose="020B0604020202020204" pitchFamily="34" charset="0"/>
              </a:rPr>
              <a:t>Severe anemia</a:t>
            </a:r>
          </a:p>
          <a:p>
            <a:pPr algn="ctr"/>
            <a:r>
              <a:rPr lang="en-US" sz="1600" dirty="0">
                <a:latin typeface="Arial" panose="020B0604020202020204" pitchFamily="34" charset="0"/>
                <a:cs typeface="Arial" panose="020B0604020202020204" pitchFamily="34" charset="0"/>
              </a:rPr>
              <a:t>(n = 58)</a:t>
            </a:r>
          </a:p>
        </p:txBody>
      </p:sp>
      <p:graphicFrame>
        <p:nvGraphicFramePr>
          <p:cNvPr id="27" name="Chart 26">
            <a:extLst>
              <a:ext uri="{FF2B5EF4-FFF2-40B4-BE49-F238E27FC236}">
                <a16:creationId xmlns:a16="http://schemas.microsoft.com/office/drawing/2014/main" id="{54172BA1-4C8E-1026-F449-ADBFA3485CC2}"/>
              </a:ext>
            </a:extLst>
          </p:cNvPr>
          <p:cNvGraphicFramePr/>
          <p:nvPr>
            <p:extLst>
              <p:ext uri="{D42A27DB-BD31-4B8C-83A1-F6EECF244321}">
                <p14:modId xmlns:p14="http://schemas.microsoft.com/office/powerpoint/2010/main" val="2922739260"/>
              </p:ext>
            </p:extLst>
          </p:nvPr>
        </p:nvGraphicFramePr>
        <p:xfrm>
          <a:off x="2333877" y="2911036"/>
          <a:ext cx="3506992" cy="233799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9" name="Chart 28">
            <a:extLst>
              <a:ext uri="{FF2B5EF4-FFF2-40B4-BE49-F238E27FC236}">
                <a16:creationId xmlns:a16="http://schemas.microsoft.com/office/drawing/2014/main" id="{28DD22AE-BB0E-C23C-C397-E279B487E055}"/>
              </a:ext>
            </a:extLst>
          </p:cNvPr>
          <p:cNvGraphicFramePr/>
          <p:nvPr>
            <p:extLst>
              <p:ext uri="{D42A27DB-BD31-4B8C-83A1-F6EECF244321}">
                <p14:modId xmlns:p14="http://schemas.microsoft.com/office/powerpoint/2010/main" val="3526375362"/>
              </p:ext>
            </p:extLst>
          </p:nvPr>
        </p:nvGraphicFramePr>
        <p:xfrm>
          <a:off x="75970" y="2911037"/>
          <a:ext cx="3506992" cy="233799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1" name="Chart 30">
            <a:extLst>
              <a:ext uri="{FF2B5EF4-FFF2-40B4-BE49-F238E27FC236}">
                <a16:creationId xmlns:a16="http://schemas.microsoft.com/office/drawing/2014/main" id="{C7F84D2D-F12E-B344-C2C9-AD2F3E47617A}"/>
              </a:ext>
            </a:extLst>
          </p:cNvPr>
          <p:cNvGraphicFramePr/>
          <p:nvPr>
            <p:extLst>
              <p:ext uri="{D42A27DB-BD31-4B8C-83A1-F6EECF244321}">
                <p14:modId xmlns:p14="http://schemas.microsoft.com/office/powerpoint/2010/main" val="1239482791"/>
              </p:ext>
            </p:extLst>
          </p:nvPr>
        </p:nvGraphicFramePr>
        <p:xfrm>
          <a:off x="4591784" y="2911036"/>
          <a:ext cx="3506992" cy="2337995"/>
        </p:xfrm>
        <a:graphic>
          <a:graphicData uri="http://schemas.openxmlformats.org/drawingml/2006/chart">
            <c:chart xmlns:c="http://schemas.openxmlformats.org/drawingml/2006/chart" xmlns:r="http://schemas.openxmlformats.org/officeDocument/2006/relationships" r:id="rId5"/>
          </a:graphicData>
        </a:graphic>
      </p:graphicFrame>
      <p:grpSp>
        <p:nvGrpSpPr>
          <p:cNvPr id="37" name="Group 36">
            <a:extLst>
              <a:ext uri="{FF2B5EF4-FFF2-40B4-BE49-F238E27FC236}">
                <a16:creationId xmlns:a16="http://schemas.microsoft.com/office/drawing/2014/main" id="{DF577FD1-91DD-684B-CD7C-AAEB6DB8C9A7}"/>
              </a:ext>
            </a:extLst>
          </p:cNvPr>
          <p:cNvGrpSpPr/>
          <p:nvPr/>
        </p:nvGrpSpPr>
        <p:grpSpPr>
          <a:xfrm>
            <a:off x="2537859" y="5250519"/>
            <a:ext cx="2142014" cy="307777"/>
            <a:chOff x="2333877" y="5726868"/>
            <a:chExt cx="2490130" cy="357796"/>
          </a:xfrm>
        </p:grpSpPr>
        <p:sp>
          <p:nvSpPr>
            <p:cNvPr id="33" name="TextBox 32">
              <a:extLst>
                <a:ext uri="{FF2B5EF4-FFF2-40B4-BE49-F238E27FC236}">
                  <a16:creationId xmlns:a16="http://schemas.microsoft.com/office/drawing/2014/main" id="{D37E8295-3BC2-07F7-7EC9-F53D260B0AF9}"/>
                </a:ext>
              </a:extLst>
            </p:cNvPr>
            <p:cNvSpPr txBox="1"/>
            <p:nvPr/>
          </p:nvSpPr>
          <p:spPr>
            <a:xfrm>
              <a:off x="2569371" y="5726868"/>
              <a:ext cx="2254636" cy="357796"/>
            </a:xfrm>
            <a:prstGeom prst="rect">
              <a:avLst/>
            </a:prstGeom>
            <a:noFill/>
          </p:spPr>
          <p:txBody>
            <a:bodyPr wrap="none" rtlCol="0">
              <a:spAutoFit/>
            </a:bodyPr>
            <a:lstStyle/>
            <a:p>
              <a:r>
                <a:rPr lang="en-US" sz="1400" dirty="0">
                  <a:latin typeface="Arial" panose="020B0604020202020204" pitchFamily="34" charset="0"/>
                  <a:cs typeface="Arial" panose="020B0604020202020204" pitchFamily="34" charset="0"/>
                </a:rPr>
                <a:t>HMA       ESA      </a:t>
              </a:r>
              <a:r>
                <a:rPr lang="en-US" sz="1400" dirty="0" err="1">
                  <a:latin typeface="Arial" panose="020B0604020202020204" pitchFamily="34" charset="0"/>
                  <a:cs typeface="Arial" panose="020B0604020202020204" pitchFamily="34" charset="0"/>
                </a:rPr>
                <a:t>IMiD</a:t>
              </a:r>
              <a:endParaRPr lang="en-US" sz="1400" dirty="0">
                <a:latin typeface="Arial" panose="020B0604020202020204" pitchFamily="34" charset="0"/>
                <a:cs typeface="Arial" panose="020B0604020202020204" pitchFamily="34" charset="0"/>
              </a:endParaRPr>
            </a:p>
          </p:txBody>
        </p:sp>
        <p:sp>
          <p:nvSpPr>
            <p:cNvPr id="34" name="Rectangle 33">
              <a:extLst>
                <a:ext uri="{FF2B5EF4-FFF2-40B4-BE49-F238E27FC236}">
                  <a16:creationId xmlns:a16="http://schemas.microsoft.com/office/drawing/2014/main" id="{60D7FA8C-5089-EACE-F9C3-F1F692192E88}"/>
                </a:ext>
              </a:extLst>
            </p:cNvPr>
            <p:cNvSpPr/>
            <p:nvPr/>
          </p:nvSpPr>
          <p:spPr>
            <a:xfrm>
              <a:off x="2333877" y="5788334"/>
              <a:ext cx="235494" cy="235495"/>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5" name="Rectangle 34">
              <a:extLst>
                <a:ext uri="{FF2B5EF4-FFF2-40B4-BE49-F238E27FC236}">
                  <a16:creationId xmlns:a16="http://schemas.microsoft.com/office/drawing/2014/main" id="{D52A2EB2-3745-A086-E541-D1F3BFE73CD5}"/>
                </a:ext>
              </a:extLst>
            </p:cNvPr>
            <p:cNvSpPr/>
            <p:nvPr/>
          </p:nvSpPr>
          <p:spPr>
            <a:xfrm>
              <a:off x="3243936" y="5788018"/>
              <a:ext cx="235494" cy="235495"/>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36" name="Rectangle 35">
              <a:extLst>
                <a:ext uri="{FF2B5EF4-FFF2-40B4-BE49-F238E27FC236}">
                  <a16:creationId xmlns:a16="http://schemas.microsoft.com/office/drawing/2014/main" id="{AF616CB2-26ED-A085-9F0E-03F54985250C}"/>
                </a:ext>
              </a:extLst>
            </p:cNvPr>
            <p:cNvSpPr/>
            <p:nvPr/>
          </p:nvSpPr>
          <p:spPr>
            <a:xfrm>
              <a:off x="4017468" y="5788017"/>
              <a:ext cx="235494" cy="235495"/>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dirty="0"/>
            </a:p>
          </p:txBody>
        </p:sp>
      </p:grpSp>
      <p:sp>
        <p:nvSpPr>
          <p:cNvPr id="38" name="Rectangle 37">
            <a:extLst>
              <a:ext uri="{FF2B5EF4-FFF2-40B4-BE49-F238E27FC236}">
                <a16:creationId xmlns:a16="http://schemas.microsoft.com/office/drawing/2014/main" id="{0248F6E0-0A56-A7FD-C28A-8345C585E06F}"/>
              </a:ext>
            </a:extLst>
          </p:cNvPr>
          <p:cNvSpPr/>
          <p:nvPr/>
        </p:nvSpPr>
        <p:spPr>
          <a:xfrm>
            <a:off x="7876064" y="2793887"/>
            <a:ext cx="3769836" cy="1371713"/>
          </a:xfrm>
          <a:prstGeom prst="rect">
            <a:avLst/>
          </a:prstGeom>
          <a:noFill/>
          <a:ln w="28575">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252384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Rectangle 64">
            <a:extLst>
              <a:ext uri="{FF2B5EF4-FFF2-40B4-BE49-F238E27FC236}">
                <a16:creationId xmlns:a16="http://schemas.microsoft.com/office/drawing/2014/main" id="{FAC12CAB-B7FE-EB13-5EA6-C9306B9B5E8C}"/>
              </a:ext>
            </a:extLst>
          </p:cNvPr>
          <p:cNvSpPr/>
          <p:nvPr/>
        </p:nvSpPr>
        <p:spPr>
          <a:xfrm>
            <a:off x="7375952" y="3262333"/>
            <a:ext cx="3596847" cy="947524"/>
          </a:xfrm>
          <a:prstGeom prst="rect">
            <a:avLst/>
          </a:prstGeom>
          <a:solidFill>
            <a:schemeClr val="accent3">
              <a:lumMod val="20000"/>
              <a:lumOff val="80000"/>
            </a:schemeClr>
          </a:solidFill>
          <a:ln w="1905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 name="Straight Connector 35">
            <a:extLst>
              <a:ext uri="{FF2B5EF4-FFF2-40B4-BE49-F238E27FC236}">
                <a16:creationId xmlns:a16="http://schemas.microsoft.com/office/drawing/2014/main" id="{188E69E5-DA76-48EB-4224-4733DF33AC20}"/>
              </a:ext>
            </a:extLst>
          </p:cNvPr>
          <p:cNvCxnSpPr>
            <a:cxnSpLocks/>
            <a:stCxn id="25" idx="3"/>
          </p:cNvCxnSpPr>
          <p:nvPr/>
        </p:nvCxnSpPr>
        <p:spPr>
          <a:xfrm>
            <a:off x="7281453" y="2162763"/>
            <a:ext cx="1991384" cy="0"/>
          </a:xfrm>
          <a:prstGeom prst="line">
            <a:avLst/>
          </a:prstGeom>
          <a:ln w="9525"/>
        </p:spPr>
        <p:style>
          <a:lnRef idx="1">
            <a:schemeClr val="dk1"/>
          </a:lnRef>
          <a:fillRef idx="0">
            <a:schemeClr val="dk1"/>
          </a:fillRef>
          <a:effectRef idx="0">
            <a:schemeClr val="dk1"/>
          </a:effectRef>
          <a:fontRef idx="minor">
            <a:schemeClr val="tx1"/>
          </a:fontRef>
        </p:style>
      </p:cxnSp>
      <p:sp>
        <p:nvSpPr>
          <p:cNvPr id="2" name="Title 1"/>
          <p:cNvSpPr>
            <a:spLocks noGrp="1"/>
          </p:cNvSpPr>
          <p:nvPr>
            <p:ph type="title"/>
          </p:nvPr>
        </p:nvSpPr>
        <p:spPr>
          <a:xfrm>
            <a:off x="838200" y="365125"/>
            <a:ext cx="10515600" cy="769939"/>
          </a:xfrm>
        </p:spPr>
        <p:txBody>
          <a:bodyPr/>
          <a:lstStyle/>
          <a:p>
            <a:r>
              <a:rPr lang="en-US" dirty="0"/>
              <a:t>Outcome after ESA Failure</a:t>
            </a:r>
          </a:p>
        </p:txBody>
      </p:sp>
      <p:sp>
        <p:nvSpPr>
          <p:cNvPr id="17" name="Content Placeholder 16">
            <a:extLst>
              <a:ext uri="{FF2B5EF4-FFF2-40B4-BE49-F238E27FC236}">
                <a16:creationId xmlns:a16="http://schemas.microsoft.com/office/drawing/2014/main" id="{BAD3AD6B-9393-A757-9BDB-6ED63A39A1B8}"/>
              </a:ext>
            </a:extLst>
          </p:cNvPr>
          <p:cNvSpPr>
            <a:spLocks noGrp="1"/>
          </p:cNvSpPr>
          <p:nvPr>
            <p:ph sz="half" idx="1"/>
          </p:nvPr>
        </p:nvSpPr>
        <p:spPr>
          <a:xfrm>
            <a:off x="838200" y="1546813"/>
            <a:ext cx="3977850" cy="4630149"/>
          </a:xfrm>
        </p:spPr>
        <p:txBody>
          <a:bodyPr>
            <a:normAutofit/>
          </a:bodyPr>
          <a:lstStyle/>
          <a:p>
            <a:r>
              <a:rPr lang="en-US" sz="2000" dirty="0"/>
              <a:t>Median survival times after ESA failure:</a:t>
            </a:r>
          </a:p>
          <a:p>
            <a:pPr lvl="1"/>
            <a:r>
              <a:rPr lang="en-US" sz="1600" dirty="0"/>
              <a:t>Primary refractory disease: 52.2 months</a:t>
            </a:r>
          </a:p>
          <a:p>
            <a:pPr lvl="1"/>
            <a:r>
              <a:rPr lang="en-US" sz="1600" dirty="0"/>
              <a:t>Relapsed disease: 60.4 months</a:t>
            </a:r>
          </a:p>
          <a:p>
            <a:pPr lvl="1"/>
            <a:r>
              <a:rPr lang="en-US" sz="1600" dirty="0"/>
              <a:t>(</a:t>
            </a:r>
            <a:r>
              <a:rPr lang="en-US" sz="1600" i="1" dirty="0"/>
              <a:t>P</a:t>
            </a:r>
            <a:r>
              <a:rPr lang="en-US" sz="1600" dirty="0"/>
              <a:t> = 0.12)</a:t>
            </a:r>
          </a:p>
          <a:p>
            <a:endParaRPr lang="en-US" sz="2000" dirty="0"/>
          </a:p>
          <a:p>
            <a:r>
              <a:rPr lang="en-US" sz="2000" dirty="0"/>
              <a:t>Of the 1,147 patients experiencing primary or secondary ESA failure, 450 </a:t>
            </a:r>
            <a:r>
              <a:rPr lang="en-US" sz="2000" b="1" dirty="0">
                <a:solidFill>
                  <a:schemeClr val="accent3"/>
                </a:solidFill>
              </a:rPr>
              <a:t>(39%) </a:t>
            </a:r>
            <a:r>
              <a:rPr lang="en-US" sz="2000" dirty="0"/>
              <a:t>received a second-line treatment other than RBC transfusions </a:t>
            </a:r>
          </a:p>
          <a:p>
            <a:endParaRPr lang="en-US" sz="2000" dirty="0"/>
          </a:p>
          <a:p>
            <a:endParaRPr lang="en-US" sz="2000" dirty="0"/>
          </a:p>
          <a:p>
            <a:endParaRPr lang="en-US" sz="2000" dirty="0"/>
          </a:p>
        </p:txBody>
      </p:sp>
      <p:sp>
        <p:nvSpPr>
          <p:cNvPr id="3" name="Footer Placeholder 2">
            <a:extLst>
              <a:ext uri="{FF2B5EF4-FFF2-40B4-BE49-F238E27FC236}">
                <a16:creationId xmlns:a16="http://schemas.microsoft.com/office/drawing/2014/main" id="{A81C609D-930B-8B94-D2B9-C795588DAA78}"/>
              </a:ext>
            </a:extLst>
          </p:cNvPr>
          <p:cNvSpPr>
            <a:spLocks noGrp="1"/>
          </p:cNvSpPr>
          <p:nvPr>
            <p:ph type="ftr" sz="quarter" idx="10"/>
          </p:nvPr>
        </p:nvSpPr>
        <p:spPr>
          <a:xfrm>
            <a:off x="1640263" y="6311899"/>
            <a:ext cx="10427793" cy="546101"/>
          </a:xfrm>
        </p:spPr>
        <p:txBody>
          <a:bodyPr/>
          <a:lstStyle/>
          <a:p>
            <a:r>
              <a:rPr lang="en-US" sz="900" dirty="0"/>
              <a:t>AZA, </a:t>
            </a:r>
            <a:r>
              <a:rPr lang="en-US" sz="900" dirty="0" err="1"/>
              <a:t>azacitidine</a:t>
            </a:r>
            <a:r>
              <a:rPr lang="en-US" sz="900" dirty="0"/>
              <a:t>; CMML, chronic myelomonocytic leukemia; d</a:t>
            </a:r>
            <a:r>
              <a:rPr kumimoji="0" lang="en-US" sz="900" b="0" i="0" u="none" strike="noStrike" kern="1200" cap="none" spc="0" normalizeH="0" baseline="0" noProof="0" dirty="0" err="1">
                <a:ln>
                  <a:noFill/>
                </a:ln>
                <a:effectLst/>
                <a:uLnTx/>
                <a:uFillTx/>
              </a:rPr>
              <a:t>el</a:t>
            </a:r>
            <a:r>
              <a:rPr kumimoji="0" lang="en-US" sz="900" b="0" i="0" u="none" strike="noStrike" kern="1200" cap="none" spc="0" normalizeH="0" baseline="0" noProof="0" dirty="0">
                <a:ln>
                  <a:noFill/>
                </a:ln>
                <a:effectLst/>
                <a:uLnTx/>
                <a:uFillTx/>
              </a:rPr>
              <a:t>(5q), 5q deletion; EPO, erythropoietin; ESA, erythropoiesis-stimulating agents; </a:t>
            </a:r>
            <a:r>
              <a:rPr kumimoji="0" lang="fr-FR" sz="900" b="0" i="0" u="none" strike="noStrike" kern="1200" cap="none" spc="0" normalizeH="0" baseline="0" noProof="0" dirty="0">
                <a:ln>
                  <a:noFill/>
                </a:ln>
                <a:effectLst/>
                <a:uLnTx/>
                <a:uFillTx/>
              </a:rPr>
              <a:t>GFM, Groupe Francophone des </a:t>
            </a:r>
            <a:r>
              <a:rPr kumimoji="0" lang="fr-FR" sz="900" b="0" i="0" u="none" strike="noStrike" kern="1200" cap="none" spc="0" normalizeH="0" baseline="0" noProof="0" dirty="0" err="1">
                <a:ln>
                  <a:noFill/>
                </a:ln>
                <a:effectLst/>
                <a:uLnTx/>
                <a:uFillTx/>
              </a:rPr>
              <a:t>Myelodysplasies</a:t>
            </a:r>
            <a:r>
              <a:rPr kumimoji="0" lang="fr-FR" sz="900" b="0" i="0" u="none" strike="noStrike" kern="1200" cap="none" spc="0" normalizeH="0" baseline="0" noProof="0" dirty="0">
                <a:ln>
                  <a:noFill/>
                </a:ln>
                <a:effectLst/>
                <a:uLnTx/>
                <a:uFillTx/>
              </a:rPr>
              <a:t>;</a:t>
            </a:r>
            <a:r>
              <a:rPr lang="en-US" sz="900" dirty="0"/>
              <a:t> </a:t>
            </a:r>
            <a:r>
              <a:rPr kumimoji="0" lang="en-US" sz="900" b="0" i="0" u="none" strike="noStrike" kern="1200" cap="none" spc="0" normalizeH="0" baseline="0" noProof="0" dirty="0">
                <a:ln>
                  <a:noFill/>
                </a:ln>
                <a:effectLst/>
                <a:uLnTx/>
                <a:uFillTx/>
              </a:rPr>
              <a:t>HMAs, hypomethylating agents; IPSS, International Prognostic Scoring System; LEN, lenalidomide; MDS, myelodysplastic syndromes; MISC, other treatments or RBC transfusion only; RBC, red blood cell.</a:t>
            </a:r>
            <a:endParaRPr lang="en-US" sz="900" dirty="0"/>
          </a:p>
          <a:p>
            <a:r>
              <a:rPr lang="en-US" sz="900" dirty="0"/>
              <a:t>Adapted from Park S, et al. </a:t>
            </a:r>
            <a:r>
              <a:rPr lang="en-US" sz="900" i="1" dirty="0"/>
              <a:t>J Clin Oncol. </a:t>
            </a:r>
            <a:r>
              <a:rPr lang="en-US" sz="900" dirty="0"/>
              <a:t>2017;35(14):1591-1597.</a:t>
            </a:r>
          </a:p>
        </p:txBody>
      </p:sp>
      <p:sp>
        <p:nvSpPr>
          <p:cNvPr id="25" name="Rectangle 24">
            <a:extLst>
              <a:ext uri="{FF2B5EF4-FFF2-40B4-BE49-F238E27FC236}">
                <a16:creationId xmlns:a16="http://schemas.microsoft.com/office/drawing/2014/main" id="{C145142F-A8D9-5437-E506-9DBCFDAFFC32}"/>
              </a:ext>
            </a:extLst>
          </p:cNvPr>
          <p:cNvSpPr/>
          <p:nvPr/>
        </p:nvSpPr>
        <p:spPr>
          <a:xfrm>
            <a:off x="5168220" y="1546813"/>
            <a:ext cx="2113233" cy="1231900"/>
          </a:xfrm>
          <a:prstGeom prst="rect">
            <a:avLst/>
          </a:prstGeom>
        </p:spPr>
        <p:style>
          <a:lnRef idx="1">
            <a:schemeClr val="accent2"/>
          </a:lnRef>
          <a:fillRef idx="3">
            <a:schemeClr val="accent2"/>
          </a:fillRef>
          <a:effectRef idx="2">
            <a:schemeClr val="accent2"/>
          </a:effectRef>
          <a:fontRef idx="minor">
            <a:schemeClr val="lt1"/>
          </a:fontRef>
        </p:style>
        <p:txBody>
          <a:bodyPr spcFirstLastPara="0" vert="horz" wrap="square" lIns="76918" tIns="76918" rIns="76918" bIns="76918" numCol="1" spcCol="1270" anchor="ctr" anchorCtr="0">
            <a:noAutofit/>
          </a:bodyPr>
          <a:lstStyle/>
          <a:p>
            <a:pPr marL="0" lvl="0" indent="0" defTabSz="533400">
              <a:lnSpc>
                <a:spcPct val="90000"/>
              </a:lnSpc>
              <a:spcBef>
                <a:spcPct val="0"/>
              </a:spcBef>
              <a:spcAft>
                <a:spcPct val="35000"/>
              </a:spcAft>
              <a:buNone/>
            </a:pPr>
            <a:r>
              <a:rPr lang="en-US" sz="1200" b="1" kern="1200" dirty="0">
                <a:latin typeface="Arial" panose="020B0604020202020204" pitchFamily="34" charset="0"/>
                <a:cs typeface="Arial" panose="020B0604020202020204" pitchFamily="34" charset="0"/>
              </a:rPr>
              <a:t>Excluded</a:t>
            </a:r>
          </a:p>
          <a:p>
            <a:pPr marL="171450" lvl="0" indent="-171450" defTabSz="533400">
              <a:lnSpc>
                <a:spcPct val="90000"/>
              </a:lnSpc>
              <a:spcBef>
                <a:spcPct val="0"/>
              </a:spcBef>
              <a:spcAft>
                <a:spcPct val="35000"/>
              </a:spcAft>
              <a:buFont typeface="Arial" panose="020B0604020202020204" pitchFamily="34" charset="0"/>
              <a:buChar char="•"/>
            </a:pPr>
            <a:r>
              <a:rPr lang="en-US" sz="1200" dirty="0">
                <a:latin typeface="Arial" panose="020B0604020202020204" pitchFamily="34" charset="0"/>
                <a:cs typeface="Arial" panose="020B0604020202020204" pitchFamily="34" charset="0"/>
              </a:rPr>
              <a:t>MDS with del(5q) and CMML</a:t>
            </a:r>
          </a:p>
          <a:p>
            <a:pPr marL="171450" lvl="0" indent="-171450" defTabSz="533400">
              <a:lnSpc>
                <a:spcPct val="90000"/>
              </a:lnSpc>
              <a:spcBef>
                <a:spcPct val="0"/>
              </a:spcBef>
              <a:spcAft>
                <a:spcPct val="35000"/>
              </a:spcAft>
              <a:buFont typeface="Arial" panose="020B0604020202020204" pitchFamily="34" charset="0"/>
              <a:buChar char="•"/>
            </a:pPr>
            <a:r>
              <a:rPr lang="en-US" sz="1200" kern="1200" dirty="0">
                <a:latin typeface="Arial" panose="020B0604020202020204" pitchFamily="34" charset="0"/>
                <a:cs typeface="Arial" panose="020B0604020202020204" pitchFamily="34" charset="0"/>
              </a:rPr>
              <a:t>Progression to higher-risk IPSS score at loss of response to ESAs</a:t>
            </a:r>
          </a:p>
        </p:txBody>
      </p:sp>
      <p:sp>
        <p:nvSpPr>
          <p:cNvPr id="26" name="Rectangle 25">
            <a:extLst>
              <a:ext uri="{FF2B5EF4-FFF2-40B4-BE49-F238E27FC236}">
                <a16:creationId xmlns:a16="http://schemas.microsoft.com/office/drawing/2014/main" id="{EF7386C2-05DD-E705-6675-C642BE0268C6}"/>
              </a:ext>
            </a:extLst>
          </p:cNvPr>
          <p:cNvSpPr/>
          <p:nvPr/>
        </p:nvSpPr>
        <p:spPr>
          <a:xfrm>
            <a:off x="7425872" y="1546813"/>
            <a:ext cx="1694566" cy="1231900"/>
          </a:xfrm>
          <a:prstGeom prst="rect">
            <a:avLst/>
          </a:prstGeom>
        </p:spPr>
        <p:style>
          <a:lnRef idx="1">
            <a:schemeClr val="accent2"/>
          </a:lnRef>
          <a:fillRef idx="3">
            <a:schemeClr val="accent2"/>
          </a:fillRef>
          <a:effectRef idx="2">
            <a:schemeClr val="accent2"/>
          </a:effectRef>
          <a:fontRef idx="minor">
            <a:schemeClr val="lt1"/>
          </a:fontRef>
        </p:style>
        <p:txBody>
          <a:bodyPr spcFirstLastPara="0" vert="horz" wrap="square" lIns="76918" tIns="76918" rIns="76918" bIns="76918" numCol="1" spcCol="1270" anchor="ctr" anchorCtr="0">
            <a:noAutofit/>
          </a:bodyPr>
          <a:lstStyle/>
          <a:p>
            <a:pPr marL="0" lvl="0" indent="0" defTabSz="533400">
              <a:lnSpc>
                <a:spcPct val="90000"/>
              </a:lnSpc>
              <a:spcBef>
                <a:spcPct val="0"/>
              </a:spcBef>
              <a:spcAft>
                <a:spcPct val="35000"/>
              </a:spcAft>
              <a:buNone/>
            </a:pPr>
            <a:r>
              <a:rPr lang="en-US" sz="1200" dirty="0">
                <a:latin typeface="Arial" panose="020B0604020202020204" pitchFamily="34" charset="0"/>
                <a:cs typeface="Arial" panose="020B0604020202020204" pitchFamily="34" charset="0"/>
              </a:rPr>
              <a:t>Patients with lower-risk (by IPSS) MDS receiving ESA treatment with data on outcome (N = 1,698)</a:t>
            </a:r>
            <a:endParaRPr lang="en-US" sz="1200" kern="1200" dirty="0">
              <a:latin typeface="Arial" panose="020B0604020202020204" pitchFamily="34" charset="0"/>
              <a:cs typeface="Arial" panose="020B0604020202020204" pitchFamily="34" charset="0"/>
            </a:endParaRPr>
          </a:p>
        </p:txBody>
      </p:sp>
      <p:sp>
        <p:nvSpPr>
          <p:cNvPr id="27" name="Rectangle 26">
            <a:extLst>
              <a:ext uri="{FF2B5EF4-FFF2-40B4-BE49-F238E27FC236}">
                <a16:creationId xmlns:a16="http://schemas.microsoft.com/office/drawing/2014/main" id="{1B5D2591-B98E-80DB-2D75-FB0AC194DB22}"/>
              </a:ext>
            </a:extLst>
          </p:cNvPr>
          <p:cNvSpPr/>
          <p:nvPr/>
        </p:nvSpPr>
        <p:spPr>
          <a:xfrm>
            <a:off x="9814868" y="1270001"/>
            <a:ext cx="2113233" cy="736207"/>
          </a:xfrm>
          <a:prstGeom prst="rect">
            <a:avLst/>
          </a:prstGeom>
        </p:spPr>
        <p:style>
          <a:lnRef idx="1">
            <a:schemeClr val="accent2"/>
          </a:lnRef>
          <a:fillRef idx="3">
            <a:schemeClr val="accent2"/>
          </a:fillRef>
          <a:effectRef idx="2">
            <a:schemeClr val="accent2"/>
          </a:effectRef>
          <a:fontRef idx="minor">
            <a:schemeClr val="lt1"/>
          </a:fontRef>
        </p:style>
        <p:txBody>
          <a:bodyPr spcFirstLastPara="0" vert="horz" wrap="square" lIns="76918" tIns="76918" rIns="76918" bIns="76918" numCol="1" spcCol="1270" anchor="ctr" anchorCtr="0">
            <a:noAutofit/>
          </a:bodyPr>
          <a:lstStyle/>
          <a:p>
            <a:pPr marL="0" lvl="0" indent="0" defTabSz="533400">
              <a:lnSpc>
                <a:spcPct val="90000"/>
              </a:lnSpc>
              <a:spcBef>
                <a:spcPct val="0"/>
              </a:spcBef>
              <a:spcAft>
                <a:spcPct val="35000"/>
              </a:spcAft>
              <a:buNone/>
            </a:pPr>
            <a:r>
              <a:rPr lang="en-US" sz="1200" dirty="0">
                <a:latin typeface="Arial" panose="020B0604020202020204" pitchFamily="34" charset="0"/>
                <a:cs typeface="Arial" panose="020B0604020202020204" pitchFamily="34" charset="0"/>
              </a:rPr>
              <a:t>French, Spanish, Italian, Düsseldorf, Munich, Greek and US registries</a:t>
            </a:r>
            <a:endParaRPr lang="en-US" sz="1200" kern="1200" dirty="0">
              <a:latin typeface="Arial" panose="020B0604020202020204" pitchFamily="34" charset="0"/>
              <a:cs typeface="Arial" panose="020B0604020202020204" pitchFamily="34" charset="0"/>
            </a:endParaRPr>
          </a:p>
        </p:txBody>
      </p:sp>
      <p:sp>
        <p:nvSpPr>
          <p:cNvPr id="28" name="Rectangle 27">
            <a:extLst>
              <a:ext uri="{FF2B5EF4-FFF2-40B4-BE49-F238E27FC236}">
                <a16:creationId xmlns:a16="http://schemas.microsoft.com/office/drawing/2014/main" id="{A27A4FF6-EBDD-F968-D47D-8FCAFE60A4F8}"/>
              </a:ext>
            </a:extLst>
          </p:cNvPr>
          <p:cNvSpPr/>
          <p:nvPr/>
        </p:nvSpPr>
        <p:spPr>
          <a:xfrm>
            <a:off x="9814868" y="2136383"/>
            <a:ext cx="2113233" cy="383392"/>
          </a:xfrm>
          <a:prstGeom prst="rect">
            <a:avLst/>
          </a:prstGeom>
        </p:spPr>
        <p:style>
          <a:lnRef idx="1">
            <a:schemeClr val="accent2"/>
          </a:lnRef>
          <a:fillRef idx="3">
            <a:schemeClr val="accent2"/>
          </a:fillRef>
          <a:effectRef idx="2">
            <a:schemeClr val="accent2"/>
          </a:effectRef>
          <a:fontRef idx="minor">
            <a:schemeClr val="lt1"/>
          </a:fontRef>
        </p:style>
        <p:txBody>
          <a:bodyPr spcFirstLastPara="0" vert="horz" wrap="square" lIns="76918" tIns="76918" rIns="76918" bIns="76918" numCol="1" spcCol="1270" anchor="ctr" anchorCtr="0">
            <a:noAutofit/>
          </a:bodyPr>
          <a:lstStyle/>
          <a:p>
            <a:pPr marL="0" lvl="0" indent="0" defTabSz="533400">
              <a:lnSpc>
                <a:spcPct val="90000"/>
              </a:lnSpc>
              <a:spcBef>
                <a:spcPct val="0"/>
              </a:spcBef>
              <a:spcAft>
                <a:spcPct val="35000"/>
              </a:spcAft>
              <a:buNone/>
            </a:pPr>
            <a:r>
              <a:rPr lang="en-US" sz="1200" dirty="0">
                <a:latin typeface="Arial" panose="020B0604020202020204" pitchFamily="34" charset="0"/>
                <a:cs typeface="Arial" panose="020B0604020202020204" pitchFamily="34" charset="0"/>
              </a:rPr>
              <a:t>GFM trial; LEN plus EPO</a:t>
            </a:r>
            <a:endParaRPr lang="en-US" sz="1200" kern="1200" dirty="0">
              <a:latin typeface="Arial" panose="020B0604020202020204" pitchFamily="34" charset="0"/>
              <a:cs typeface="Arial" panose="020B0604020202020204" pitchFamily="34" charset="0"/>
            </a:endParaRPr>
          </a:p>
        </p:txBody>
      </p:sp>
      <p:sp>
        <p:nvSpPr>
          <p:cNvPr id="29" name="Rectangle 28">
            <a:extLst>
              <a:ext uri="{FF2B5EF4-FFF2-40B4-BE49-F238E27FC236}">
                <a16:creationId xmlns:a16="http://schemas.microsoft.com/office/drawing/2014/main" id="{B2B73288-4B77-356E-9518-DB9E9188AD85}"/>
              </a:ext>
            </a:extLst>
          </p:cNvPr>
          <p:cNvSpPr/>
          <p:nvPr/>
        </p:nvSpPr>
        <p:spPr>
          <a:xfrm>
            <a:off x="9814868" y="2646754"/>
            <a:ext cx="2113233" cy="383392"/>
          </a:xfrm>
          <a:prstGeom prst="rect">
            <a:avLst/>
          </a:prstGeom>
        </p:spPr>
        <p:style>
          <a:lnRef idx="1">
            <a:schemeClr val="accent2"/>
          </a:lnRef>
          <a:fillRef idx="3">
            <a:schemeClr val="accent2"/>
          </a:fillRef>
          <a:effectRef idx="2">
            <a:schemeClr val="accent2"/>
          </a:effectRef>
          <a:fontRef idx="minor">
            <a:schemeClr val="lt1"/>
          </a:fontRef>
        </p:style>
        <p:txBody>
          <a:bodyPr spcFirstLastPara="0" vert="horz" wrap="square" lIns="76918" tIns="76918" rIns="76918" bIns="76918" numCol="1" spcCol="1270" anchor="ctr" anchorCtr="0">
            <a:noAutofit/>
          </a:bodyPr>
          <a:lstStyle/>
          <a:p>
            <a:pPr marL="0" lvl="0" indent="0" defTabSz="533400">
              <a:lnSpc>
                <a:spcPct val="90000"/>
              </a:lnSpc>
              <a:spcBef>
                <a:spcPct val="0"/>
              </a:spcBef>
              <a:spcAft>
                <a:spcPct val="35000"/>
              </a:spcAft>
              <a:buNone/>
            </a:pPr>
            <a:r>
              <a:rPr lang="en-US" sz="1200" dirty="0">
                <a:latin typeface="Arial" panose="020B0604020202020204" pitchFamily="34" charset="0"/>
                <a:cs typeface="Arial" panose="020B0604020202020204" pitchFamily="34" charset="0"/>
              </a:rPr>
              <a:t>GFM trial; AZA plus EPO</a:t>
            </a:r>
            <a:endParaRPr lang="en-US" sz="1200" kern="1200" dirty="0">
              <a:latin typeface="Arial" panose="020B0604020202020204" pitchFamily="34" charset="0"/>
              <a:cs typeface="Arial" panose="020B0604020202020204" pitchFamily="34" charset="0"/>
            </a:endParaRPr>
          </a:p>
        </p:txBody>
      </p:sp>
      <p:sp>
        <p:nvSpPr>
          <p:cNvPr id="30" name="Rectangle 29">
            <a:extLst>
              <a:ext uri="{FF2B5EF4-FFF2-40B4-BE49-F238E27FC236}">
                <a16:creationId xmlns:a16="http://schemas.microsoft.com/office/drawing/2014/main" id="{A5876BD1-69B5-A866-C29E-6E4AFE160232}"/>
              </a:ext>
            </a:extLst>
          </p:cNvPr>
          <p:cNvSpPr/>
          <p:nvPr/>
        </p:nvSpPr>
        <p:spPr>
          <a:xfrm>
            <a:off x="5381913" y="3372044"/>
            <a:ext cx="1875709" cy="736207"/>
          </a:xfrm>
          <a:prstGeom prst="rect">
            <a:avLst/>
          </a:prstGeom>
        </p:spPr>
        <p:style>
          <a:lnRef idx="1">
            <a:schemeClr val="accent1"/>
          </a:lnRef>
          <a:fillRef idx="3">
            <a:schemeClr val="accent1"/>
          </a:fillRef>
          <a:effectRef idx="2">
            <a:schemeClr val="accent1"/>
          </a:effectRef>
          <a:fontRef idx="minor">
            <a:schemeClr val="lt1"/>
          </a:fontRef>
        </p:style>
        <p:txBody>
          <a:bodyPr spcFirstLastPara="0" vert="horz" wrap="square" lIns="76918" tIns="76918" rIns="76918" bIns="76918" numCol="1" spcCol="1270" anchor="ctr" anchorCtr="0">
            <a:noAutofit/>
          </a:bodyPr>
          <a:lstStyle/>
          <a:p>
            <a:pPr marL="0" lvl="0" indent="0" algn="ctr" defTabSz="533400">
              <a:lnSpc>
                <a:spcPct val="90000"/>
              </a:lnSpc>
              <a:spcBef>
                <a:spcPct val="0"/>
              </a:spcBef>
              <a:spcAft>
                <a:spcPct val="35000"/>
              </a:spcAft>
              <a:buNone/>
            </a:pPr>
            <a:r>
              <a:rPr lang="en-US" sz="1200" dirty="0">
                <a:latin typeface="Arial" panose="020B0604020202020204" pitchFamily="34" charset="0"/>
                <a:cs typeface="Arial" panose="020B0604020202020204" pitchFamily="34" charset="0"/>
              </a:rPr>
              <a:t>Persisting response</a:t>
            </a:r>
            <a:br>
              <a:rPr lang="en-US" sz="1200" dirty="0">
                <a:latin typeface="Arial" panose="020B0604020202020204" pitchFamily="34" charset="0"/>
                <a:cs typeface="Arial" panose="020B0604020202020204" pitchFamily="34" charset="0"/>
              </a:rPr>
            </a:br>
            <a:r>
              <a:rPr lang="en-US" sz="1200" dirty="0">
                <a:latin typeface="Arial" panose="020B0604020202020204" pitchFamily="34" charset="0"/>
                <a:cs typeface="Arial" panose="020B0604020202020204" pitchFamily="34" charset="0"/>
              </a:rPr>
              <a:t>(n = 551; 32.5%)</a:t>
            </a:r>
            <a:endParaRPr lang="en-US" sz="1200" kern="1200" dirty="0">
              <a:latin typeface="Arial" panose="020B0604020202020204" pitchFamily="34" charset="0"/>
              <a:cs typeface="Arial" panose="020B0604020202020204" pitchFamily="34" charset="0"/>
            </a:endParaRPr>
          </a:p>
        </p:txBody>
      </p:sp>
      <p:sp>
        <p:nvSpPr>
          <p:cNvPr id="31" name="Rectangle 30">
            <a:extLst>
              <a:ext uri="{FF2B5EF4-FFF2-40B4-BE49-F238E27FC236}">
                <a16:creationId xmlns:a16="http://schemas.microsoft.com/office/drawing/2014/main" id="{0CA1CC48-30BA-1D35-FD90-F36F004890A1}"/>
              </a:ext>
            </a:extLst>
          </p:cNvPr>
          <p:cNvSpPr/>
          <p:nvPr/>
        </p:nvSpPr>
        <p:spPr>
          <a:xfrm>
            <a:off x="7502072" y="3372044"/>
            <a:ext cx="1532238" cy="736207"/>
          </a:xfrm>
          <a:prstGeom prst="rect">
            <a:avLst/>
          </a:prstGeom>
        </p:spPr>
        <p:style>
          <a:lnRef idx="1">
            <a:schemeClr val="accent1"/>
          </a:lnRef>
          <a:fillRef idx="3">
            <a:schemeClr val="accent1"/>
          </a:fillRef>
          <a:effectRef idx="2">
            <a:schemeClr val="accent1"/>
          </a:effectRef>
          <a:fontRef idx="minor">
            <a:schemeClr val="lt1"/>
          </a:fontRef>
        </p:style>
        <p:txBody>
          <a:bodyPr spcFirstLastPara="0" vert="horz" wrap="square" lIns="76918" tIns="76918" rIns="76918" bIns="76918" numCol="1" spcCol="1270" anchor="ctr" anchorCtr="0">
            <a:noAutofit/>
          </a:bodyPr>
          <a:lstStyle/>
          <a:p>
            <a:pPr marL="0" lvl="0" indent="0" algn="ctr" defTabSz="533400">
              <a:lnSpc>
                <a:spcPct val="90000"/>
              </a:lnSpc>
              <a:spcBef>
                <a:spcPct val="0"/>
              </a:spcBef>
              <a:spcAft>
                <a:spcPct val="35000"/>
              </a:spcAft>
              <a:buNone/>
            </a:pPr>
            <a:r>
              <a:rPr lang="en-US" sz="1200" dirty="0">
                <a:latin typeface="Arial" panose="020B0604020202020204" pitchFamily="34" charset="0"/>
                <a:cs typeface="Arial" panose="020B0604020202020204" pitchFamily="34" charset="0"/>
              </a:rPr>
              <a:t>Relapse</a:t>
            </a:r>
            <a:br>
              <a:rPr lang="en-US" sz="1200" dirty="0">
                <a:latin typeface="Arial" panose="020B0604020202020204" pitchFamily="34" charset="0"/>
                <a:cs typeface="Arial" panose="020B0604020202020204" pitchFamily="34" charset="0"/>
              </a:rPr>
            </a:br>
            <a:r>
              <a:rPr lang="en-US" sz="1200" dirty="0">
                <a:latin typeface="Arial" panose="020B0604020202020204" pitchFamily="34" charset="0"/>
                <a:cs typeface="Arial" panose="020B0604020202020204" pitchFamily="34" charset="0"/>
              </a:rPr>
              <a:t>(n = 494; 29%)</a:t>
            </a:r>
            <a:endParaRPr lang="en-US" sz="1200" kern="1200" dirty="0">
              <a:latin typeface="Arial" panose="020B0604020202020204" pitchFamily="34" charset="0"/>
              <a:cs typeface="Arial" panose="020B0604020202020204" pitchFamily="34" charset="0"/>
            </a:endParaRPr>
          </a:p>
        </p:txBody>
      </p:sp>
      <p:sp>
        <p:nvSpPr>
          <p:cNvPr id="32" name="Rectangle 31">
            <a:extLst>
              <a:ext uri="{FF2B5EF4-FFF2-40B4-BE49-F238E27FC236}">
                <a16:creationId xmlns:a16="http://schemas.microsoft.com/office/drawing/2014/main" id="{248F3C38-60E6-280E-1EA8-DC51D08315B6}"/>
              </a:ext>
            </a:extLst>
          </p:cNvPr>
          <p:cNvSpPr/>
          <p:nvPr/>
        </p:nvSpPr>
        <p:spPr>
          <a:xfrm>
            <a:off x="9291305" y="3372044"/>
            <a:ext cx="1532238" cy="736207"/>
          </a:xfrm>
          <a:prstGeom prst="rect">
            <a:avLst/>
          </a:prstGeom>
        </p:spPr>
        <p:style>
          <a:lnRef idx="1">
            <a:schemeClr val="accent1"/>
          </a:lnRef>
          <a:fillRef idx="3">
            <a:schemeClr val="accent1"/>
          </a:fillRef>
          <a:effectRef idx="2">
            <a:schemeClr val="accent1"/>
          </a:effectRef>
          <a:fontRef idx="minor">
            <a:schemeClr val="lt1"/>
          </a:fontRef>
        </p:style>
        <p:txBody>
          <a:bodyPr spcFirstLastPara="0" vert="horz" wrap="square" lIns="76918" tIns="76918" rIns="76918" bIns="76918" numCol="1" spcCol="1270" anchor="ctr" anchorCtr="0">
            <a:noAutofit/>
          </a:bodyPr>
          <a:lstStyle/>
          <a:p>
            <a:pPr marL="0" lvl="0" indent="0" algn="ctr" defTabSz="533400">
              <a:lnSpc>
                <a:spcPct val="90000"/>
              </a:lnSpc>
              <a:spcBef>
                <a:spcPct val="0"/>
              </a:spcBef>
              <a:spcAft>
                <a:spcPct val="35000"/>
              </a:spcAft>
              <a:buNone/>
            </a:pPr>
            <a:r>
              <a:rPr lang="en-US" sz="1200" dirty="0">
                <a:latin typeface="Arial" panose="020B0604020202020204" pitchFamily="34" charset="0"/>
                <a:cs typeface="Arial" panose="020B0604020202020204" pitchFamily="34" charset="0"/>
              </a:rPr>
              <a:t>Primary resistance</a:t>
            </a:r>
            <a:br>
              <a:rPr lang="en-US" sz="1200" dirty="0">
                <a:latin typeface="Arial" panose="020B0604020202020204" pitchFamily="34" charset="0"/>
                <a:cs typeface="Arial" panose="020B0604020202020204" pitchFamily="34" charset="0"/>
              </a:rPr>
            </a:br>
            <a:r>
              <a:rPr lang="en-US" sz="1200" dirty="0">
                <a:latin typeface="Arial" panose="020B0604020202020204" pitchFamily="34" charset="0"/>
                <a:cs typeface="Arial" panose="020B0604020202020204" pitchFamily="34" charset="0"/>
              </a:rPr>
              <a:t>(n = 653; 38.5%)</a:t>
            </a:r>
            <a:endParaRPr lang="en-US" sz="1200" kern="1200" dirty="0">
              <a:latin typeface="Arial" panose="020B0604020202020204" pitchFamily="34" charset="0"/>
              <a:cs typeface="Arial" panose="020B0604020202020204" pitchFamily="34" charset="0"/>
            </a:endParaRPr>
          </a:p>
        </p:txBody>
      </p:sp>
      <p:sp>
        <p:nvSpPr>
          <p:cNvPr id="33" name="Rectangle 32">
            <a:extLst>
              <a:ext uri="{FF2B5EF4-FFF2-40B4-BE49-F238E27FC236}">
                <a16:creationId xmlns:a16="http://schemas.microsoft.com/office/drawing/2014/main" id="{4810E3EA-9CDD-F0C3-E224-433087060BBF}"/>
              </a:ext>
            </a:extLst>
          </p:cNvPr>
          <p:cNvSpPr/>
          <p:nvPr/>
        </p:nvSpPr>
        <p:spPr>
          <a:xfrm>
            <a:off x="8604475" y="4491234"/>
            <a:ext cx="3049260" cy="1639905"/>
          </a:xfrm>
          <a:prstGeom prst="rect">
            <a:avLst/>
          </a:prstGeom>
        </p:spPr>
        <p:style>
          <a:lnRef idx="1">
            <a:schemeClr val="dk1"/>
          </a:lnRef>
          <a:fillRef idx="3">
            <a:schemeClr val="dk1"/>
          </a:fillRef>
          <a:effectRef idx="2">
            <a:schemeClr val="dk1"/>
          </a:effectRef>
          <a:fontRef idx="minor">
            <a:schemeClr val="lt1"/>
          </a:fontRef>
        </p:style>
        <p:txBody>
          <a:bodyPr spcFirstLastPara="0" vert="horz" wrap="square" lIns="91440" tIns="76918" rIns="91440" bIns="76918" numCol="1" spcCol="1270" anchor="ctr" anchorCtr="0">
            <a:noAutofit/>
          </a:bodyPr>
          <a:lstStyle/>
          <a:p>
            <a:pPr marL="0" lvl="0" indent="0" defTabSz="533400">
              <a:lnSpc>
                <a:spcPct val="90000"/>
              </a:lnSpc>
              <a:spcBef>
                <a:spcPct val="0"/>
              </a:spcBef>
              <a:spcAft>
                <a:spcPct val="35000"/>
              </a:spcAft>
              <a:buNone/>
            </a:pPr>
            <a:r>
              <a:rPr lang="en-US" sz="1200" b="1" kern="1200" dirty="0">
                <a:latin typeface="Arial" panose="020B0604020202020204" pitchFamily="34" charset="0"/>
                <a:cs typeface="Arial" panose="020B0604020202020204" pitchFamily="34" charset="0"/>
              </a:rPr>
              <a:t>Second-line treatment 	(n = 450)</a:t>
            </a:r>
          </a:p>
          <a:p>
            <a:pPr marL="171450" lvl="0" indent="-171450" defTabSz="533400">
              <a:lnSpc>
                <a:spcPct val="90000"/>
              </a:lnSpc>
              <a:spcBef>
                <a:spcPct val="0"/>
              </a:spcBef>
              <a:spcAft>
                <a:spcPct val="35000"/>
              </a:spcAft>
              <a:buFont typeface="Arial" panose="020B0604020202020204" pitchFamily="34" charset="0"/>
              <a:buChar char="•"/>
            </a:pPr>
            <a:r>
              <a:rPr lang="en-US" sz="1200" dirty="0">
                <a:latin typeface="Arial" panose="020B0604020202020204" pitchFamily="34" charset="0"/>
                <a:cs typeface="Arial" panose="020B0604020202020204" pitchFamily="34" charset="0"/>
              </a:rPr>
              <a:t>HMAs 			(n = 194)</a:t>
            </a:r>
          </a:p>
          <a:p>
            <a:pPr marL="171450" lvl="0" indent="-171450" defTabSz="533400">
              <a:lnSpc>
                <a:spcPct val="90000"/>
              </a:lnSpc>
              <a:spcBef>
                <a:spcPct val="0"/>
              </a:spcBef>
              <a:spcAft>
                <a:spcPct val="35000"/>
              </a:spcAft>
              <a:buFont typeface="Arial" panose="020B0604020202020204" pitchFamily="34" charset="0"/>
              <a:buChar char="•"/>
            </a:pPr>
            <a:r>
              <a:rPr lang="en-US" sz="1200" dirty="0">
                <a:latin typeface="Arial" panose="020B0604020202020204" pitchFamily="34" charset="0"/>
                <a:cs typeface="Arial" panose="020B0604020202020204" pitchFamily="34" charset="0"/>
              </a:rPr>
              <a:t>LEN				(n = 148)</a:t>
            </a:r>
          </a:p>
          <a:p>
            <a:pPr marL="171450" lvl="0" indent="-171450" defTabSz="533400">
              <a:lnSpc>
                <a:spcPct val="90000"/>
              </a:lnSpc>
              <a:spcBef>
                <a:spcPct val="0"/>
              </a:spcBef>
              <a:spcAft>
                <a:spcPct val="35000"/>
              </a:spcAft>
              <a:buFont typeface="Arial" panose="020B0604020202020204" pitchFamily="34" charset="0"/>
              <a:buChar char="•"/>
            </a:pPr>
            <a:r>
              <a:rPr lang="en-US" sz="1200" kern="1200" dirty="0">
                <a:latin typeface="Arial" panose="020B0604020202020204" pitchFamily="34" charset="0"/>
                <a:cs typeface="Arial" panose="020B0604020202020204" pitchFamily="34" charset="0"/>
              </a:rPr>
              <a:t>MISC 			(n = 805)</a:t>
            </a:r>
          </a:p>
          <a:p>
            <a:pPr marL="393700" lvl="1" indent="-165100" defTabSz="533400">
              <a:lnSpc>
                <a:spcPct val="90000"/>
              </a:lnSpc>
              <a:spcBef>
                <a:spcPct val="0"/>
              </a:spcBef>
              <a:spcAft>
                <a:spcPct val="35000"/>
              </a:spcAft>
              <a:buFont typeface="System Font Regular"/>
              <a:buChar char="-"/>
            </a:pPr>
            <a:r>
              <a:rPr lang="en-US" sz="1200" dirty="0">
                <a:latin typeface="Arial" panose="020B0604020202020204" pitchFamily="34" charset="0"/>
                <a:cs typeface="Arial" panose="020B0604020202020204" pitchFamily="34" charset="0"/>
              </a:rPr>
              <a:t>RBC transfusion		(n = 697)</a:t>
            </a:r>
          </a:p>
          <a:p>
            <a:pPr marL="393700" lvl="1" indent="-165100" defTabSz="533400">
              <a:lnSpc>
                <a:spcPct val="90000"/>
              </a:lnSpc>
              <a:spcBef>
                <a:spcPct val="0"/>
              </a:spcBef>
              <a:spcAft>
                <a:spcPct val="35000"/>
              </a:spcAft>
              <a:buFont typeface="System Font Regular"/>
              <a:buChar char="-"/>
            </a:pPr>
            <a:r>
              <a:rPr lang="en-US" sz="1200" dirty="0">
                <a:latin typeface="Arial" panose="020B0604020202020204" pitchFamily="34" charset="0"/>
                <a:cs typeface="Arial" panose="020B0604020202020204" pitchFamily="34" charset="0"/>
              </a:rPr>
              <a:t>Other			(n = 108)</a:t>
            </a:r>
          </a:p>
        </p:txBody>
      </p:sp>
      <p:sp>
        <p:nvSpPr>
          <p:cNvPr id="34" name="TextBox 33">
            <a:extLst>
              <a:ext uri="{FF2B5EF4-FFF2-40B4-BE49-F238E27FC236}">
                <a16:creationId xmlns:a16="http://schemas.microsoft.com/office/drawing/2014/main" id="{5D0B7BB8-3DF1-A80F-9BE2-58A4166B5C77}"/>
              </a:ext>
            </a:extLst>
          </p:cNvPr>
          <p:cNvSpPr txBox="1"/>
          <p:nvPr/>
        </p:nvSpPr>
        <p:spPr>
          <a:xfrm>
            <a:off x="6224836" y="4417405"/>
            <a:ext cx="2302233" cy="276999"/>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Response rate to ESAs, 61.5%</a:t>
            </a:r>
          </a:p>
        </p:txBody>
      </p:sp>
      <p:cxnSp>
        <p:nvCxnSpPr>
          <p:cNvPr id="38" name="Straight Arrow Connector 37">
            <a:extLst>
              <a:ext uri="{FF2B5EF4-FFF2-40B4-BE49-F238E27FC236}">
                <a16:creationId xmlns:a16="http://schemas.microsoft.com/office/drawing/2014/main" id="{914AC325-59BB-8616-DC0D-F9271D2F1AC2}"/>
              </a:ext>
            </a:extLst>
          </p:cNvPr>
          <p:cNvCxnSpPr>
            <a:cxnSpLocks/>
          </p:cNvCxnSpPr>
          <p:nvPr/>
        </p:nvCxnSpPr>
        <p:spPr>
          <a:xfrm>
            <a:off x="9272837" y="1638105"/>
            <a:ext cx="407718" cy="0"/>
          </a:xfrm>
          <a:prstGeom prst="straightConnector1">
            <a:avLst/>
          </a:prstGeom>
          <a:ln w="9525">
            <a:tailEnd type="triangle"/>
          </a:ln>
        </p:spPr>
        <p:style>
          <a:lnRef idx="1">
            <a:schemeClr val="dk1"/>
          </a:lnRef>
          <a:fillRef idx="0">
            <a:schemeClr val="dk1"/>
          </a:fillRef>
          <a:effectRef idx="0">
            <a:schemeClr val="dk1"/>
          </a:effectRef>
          <a:fontRef idx="minor">
            <a:schemeClr val="tx1"/>
          </a:fontRef>
        </p:style>
      </p:cxnSp>
      <p:cxnSp>
        <p:nvCxnSpPr>
          <p:cNvPr id="39" name="Straight Connector 38">
            <a:extLst>
              <a:ext uri="{FF2B5EF4-FFF2-40B4-BE49-F238E27FC236}">
                <a16:creationId xmlns:a16="http://schemas.microsoft.com/office/drawing/2014/main" id="{1BE8DDD6-FC81-E20F-F214-C00182EF2B5D}"/>
              </a:ext>
            </a:extLst>
          </p:cNvPr>
          <p:cNvCxnSpPr>
            <a:cxnSpLocks/>
          </p:cNvCxnSpPr>
          <p:nvPr/>
        </p:nvCxnSpPr>
        <p:spPr>
          <a:xfrm>
            <a:off x="9282332" y="1638104"/>
            <a:ext cx="0" cy="1241246"/>
          </a:xfrm>
          <a:prstGeom prst="line">
            <a:avLst/>
          </a:prstGeom>
          <a:ln w="9525"/>
        </p:spPr>
        <p:style>
          <a:lnRef idx="1">
            <a:schemeClr val="dk1"/>
          </a:lnRef>
          <a:fillRef idx="0">
            <a:schemeClr val="dk1"/>
          </a:fillRef>
          <a:effectRef idx="0">
            <a:schemeClr val="dk1"/>
          </a:effectRef>
          <a:fontRef idx="minor">
            <a:schemeClr val="tx1"/>
          </a:fontRef>
        </p:style>
      </p:cxnSp>
      <p:cxnSp>
        <p:nvCxnSpPr>
          <p:cNvPr id="45" name="Straight Arrow Connector 44">
            <a:extLst>
              <a:ext uri="{FF2B5EF4-FFF2-40B4-BE49-F238E27FC236}">
                <a16:creationId xmlns:a16="http://schemas.microsoft.com/office/drawing/2014/main" id="{6EF767A2-2333-5B35-0B7F-6A6CBABE9194}"/>
              </a:ext>
            </a:extLst>
          </p:cNvPr>
          <p:cNvCxnSpPr>
            <a:cxnSpLocks/>
          </p:cNvCxnSpPr>
          <p:nvPr/>
        </p:nvCxnSpPr>
        <p:spPr>
          <a:xfrm>
            <a:off x="9272837" y="2879350"/>
            <a:ext cx="407718" cy="0"/>
          </a:xfrm>
          <a:prstGeom prst="straightConnector1">
            <a:avLst/>
          </a:prstGeom>
          <a:ln w="9525">
            <a:tailEnd type="triangle"/>
          </a:ln>
        </p:spPr>
        <p:style>
          <a:lnRef idx="1">
            <a:schemeClr val="dk1"/>
          </a:lnRef>
          <a:fillRef idx="0">
            <a:schemeClr val="dk1"/>
          </a:fillRef>
          <a:effectRef idx="0">
            <a:schemeClr val="dk1"/>
          </a:effectRef>
          <a:fontRef idx="minor">
            <a:schemeClr val="tx1"/>
          </a:fontRef>
        </p:style>
      </p:cxnSp>
      <p:cxnSp>
        <p:nvCxnSpPr>
          <p:cNvPr id="46" name="Straight Arrow Connector 45">
            <a:extLst>
              <a:ext uri="{FF2B5EF4-FFF2-40B4-BE49-F238E27FC236}">
                <a16:creationId xmlns:a16="http://schemas.microsoft.com/office/drawing/2014/main" id="{FB06F7DD-DBA5-C286-FFE9-FFD6303D2143}"/>
              </a:ext>
            </a:extLst>
          </p:cNvPr>
          <p:cNvCxnSpPr>
            <a:cxnSpLocks/>
          </p:cNvCxnSpPr>
          <p:nvPr/>
        </p:nvCxnSpPr>
        <p:spPr>
          <a:xfrm>
            <a:off x="9286135" y="2320550"/>
            <a:ext cx="407718" cy="0"/>
          </a:xfrm>
          <a:prstGeom prst="straightConnector1">
            <a:avLst/>
          </a:prstGeom>
          <a:ln w="9525">
            <a:tailEnd type="triangle"/>
          </a:ln>
        </p:spPr>
        <p:style>
          <a:lnRef idx="1">
            <a:schemeClr val="dk1"/>
          </a:lnRef>
          <a:fillRef idx="0">
            <a:schemeClr val="dk1"/>
          </a:fillRef>
          <a:effectRef idx="0">
            <a:schemeClr val="dk1"/>
          </a:effectRef>
          <a:fontRef idx="minor">
            <a:schemeClr val="tx1"/>
          </a:fontRef>
        </p:style>
      </p:cxnSp>
      <p:cxnSp>
        <p:nvCxnSpPr>
          <p:cNvPr id="47" name="Straight Connector 46">
            <a:extLst>
              <a:ext uri="{FF2B5EF4-FFF2-40B4-BE49-F238E27FC236}">
                <a16:creationId xmlns:a16="http://schemas.microsoft.com/office/drawing/2014/main" id="{EE1E8EA4-2B29-B55C-F856-FCBD539008E0}"/>
              </a:ext>
            </a:extLst>
          </p:cNvPr>
          <p:cNvCxnSpPr>
            <a:cxnSpLocks/>
          </p:cNvCxnSpPr>
          <p:nvPr/>
        </p:nvCxnSpPr>
        <p:spPr>
          <a:xfrm>
            <a:off x="6311900" y="3152173"/>
            <a:ext cx="3759200" cy="0"/>
          </a:xfrm>
          <a:prstGeom prst="line">
            <a:avLst/>
          </a:prstGeom>
          <a:ln w="9525"/>
        </p:spPr>
        <p:style>
          <a:lnRef idx="1">
            <a:schemeClr val="dk1"/>
          </a:lnRef>
          <a:fillRef idx="0">
            <a:schemeClr val="dk1"/>
          </a:fillRef>
          <a:effectRef idx="0">
            <a:schemeClr val="dk1"/>
          </a:effectRef>
          <a:fontRef idx="minor">
            <a:schemeClr val="tx1"/>
          </a:fontRef>
        </p:style>
      </p:cxnSp>
      <p:cxnSp>
        <p:nvCxnSpPr>
          <p:cNvPr id="50" name="Straight Connector 49">
            <a:extLst>
              <a:ext uri="{FF2B5EF4-FFF2-40B4-BE49-F238E27FC236}">
                <a16:creationId xmlns:a16="http://schemas.microsoft.com/office/drawing/2014/main" id="{1A1ADAB4-3F9A-6542-DD96-37FFDC7C56D3}"/>
              </a:ext>
            </a:extLst>
          </p:cNvPr>
          <p:cNvCxnSpPr>
            <a:cxnSpLocks/>
            <a:stCxn id="26" idx="2"/>
          </p:cNvCxnSpPr>
          <p:nvPr/>
        </p:nvCxnSpPr>
        <p:spPr>
          <a:xfrm>
            <a:off x="8273155" y="2778713"/>
            <a:ext cx="0" cy="373460"/>
          </a:xfrm>
          <a:prstGeom prst="line">
            <a:avLst/>
          </a:prstGeom>
          <a:ln w="9525"/>
        </p:spPr>
        <p:style>
          <a:lnRef idx="1">
            <a:schemeClr val="dk1"/>
          </a:lnRef>
          <a:fillRef idx="0">
            <a:schemeClr val="dk1"/>
          </a:fillRef>
          <a:effectRef idx="0">
            <a:schemeClr val="dk1"/>
          </a:effectRef>
          <a:fontRef idx="minor">
            <a:schemeClr val="tx1"/>
          </a:fontRef>
        </p:style>
      </p:cxnSp>
      <p:cxnSp>
        <p:nvCxnSpPr>
          <p:cNvPr id="53" name="Straight Arrow Connector 52">
            <a:extLst>
              <a:ext uri="{FF2B5EF4-FFF2-40B4-BE49-F238E27FC236}">
                <a16:creationId xmlns:a16="http://schemas.microsoft.com/office/drawing/2014/main" id="{927B85F5-667B-BD1E-E435-3A485E6A765E}"/>
              </a:ext>
            </a:extLst>
          </p:cNvPr>
          <p:cNvCxnSpPr>
            <a:cxnSpLocks/>
          </p:cNvCxnSpPr>
          <p:nvPr/>
        </p:nvCxnSpPr>
        <p:spPr>
          <a:xfrm>
            <a:off x="6311900" y="3152173"/>
            <a:ext cx="0" cy="181771"/>
          </a:xfrm>
          <a:prstGeom prst="straightConnector1">
            <a:avLst/>
          </a:prstGeom>
          <a:ln w="9525">
            <a:tailEnd type="triangle"/>
          </a:ln>
        </p:spPr>
        <p:style>
          <a:lnRef idx="1">
            <a:schemeClr val="dk1"/>
          </a:lnRef>
          <a:fillRef idx="0">
            <a:schemeClr val="dk1"/>
          </a:fillRef>
          <a:effectRef idx="0">
            <a:schemeClr val="dk1"/>
          </a:effectRef>
          <a:fontRef idx="minor">
            <a:schemeClr val="tx1"/>
          </a:fontRef>
        </p:style>
      </p:cxnSp>
      <p:cxnSp>
        <p:nvCxnSpPr>
          <p:cNvPr id="58" name="Straight Arrow Connector 57">
            <a:extLst>
              <a:ext uri="{FF2B5EF4-FFF2-40B4-BE49-F238E27FC236}">
                <a16:creationId xmlns:a16="http://schemas.microsoft.com/office/drawing/2014/main" id="{6EC651CA-AD2D-DC47-33CE-C51A3CF9084E}"/>
              </a:ext>
            </a:extLst>
          </p:cNvPr>
          <p:cNvCxnSpPr>
            <a:cxnSpLocks/>
          </p:cNvCxnSpPr>
          <p:nvPr/>
        </p:nvCxnSpPr>
        <p:spPr>
          <a:xfrm>
            <a:off x="8273155" y="3152173"/>
            <a:ext cx="0" cy="181771"/>
          </a:xfrm>
          <a:prstGeom prst="straightConnector1">
            <a:avLst/>
          </a:prstGeom>
          <a:ln w="9525">
            <a:tailEnd type="triangle"/>
          </a:ln>
        </p:spPr>
        <p:style>
          <a:lnRef idx="1">
            <a:schemeClr val="dk1"/>
          </a:lnRef>
          <a:fillRef idx="0">
            <a:schemeClr val="dk1"/>
          </a:fillRef>
          <a:effectRef idx="0">
            <a:schemeClr val="dk1"/>
          </a:effectRef>
          <a:fontRef idx="minor">
            <a:schemeClr val="tx1"/>
          </a:fontRef>
        </p:style>
      </p:cxnSp>
      <p:cxnSp>
        <p:nvCxnSpPr>
          <p:cNvPr id="59" name="Straight Arrow Connector 58">
            <a:extLst>
              <a:ext uri="{FF2B5EF4-FFF2-40B4-BE49-F238E27FC236}">
                <a16:creationId xmlns:a16="http://schemas.microsoft.com/office/drawing/2014/main" id="{41174378-873A-B6B2-7F9B-D69D9B3170D8}"/>
              </a:ext>
            </a:extLst>
          </p:cNvPr>
          <p:cNvCxnSpPr>
            <a:cxnSpLocks/>
          </p:cNvCxnSpPr>
          <p:nvPr/>
        </p:nvCxnSpPr>
        <p:spPr>
          <a:xfrm>
            <a:off x="10071100" y="3152173"/>
            <a:ext cx="0" cy="181771"/>
          </a:xfrm>
          <a:prstGeom prst="straightConnector1">
            <a:avLst/>
          </a:prstGeom>
          <a:ln w="9525">
            <a:tailEnd type="triangle"/>
          </a:ln>
        </p:spPr>
        <p:style>
          <a:lnRef idx="1">
            <a:schemeClr val="dk1"/>
          </a:lnRef>
          <a:fillRef idx="0">
            <a:schemeClr val="dk1"/>
          </a:fillRef>
          <a:effectRef idx="0">
            <a:schemeClr val="dk1"/>
          </a:effectRef>
          <a:fontRef idx="minor">
            <a:schemeClr val="tx1"/>
          </a:fontRef>
        </p:style>
      </p:cxnSp>
      <p:cxnSp>
        <p:nvCxnSpPr>
          <p:cNvPr id="62" name="Elbow Connector 61">
            <a:extLst>
              <a:ext uri="{FF2B5EF4-FFF2-40B4-BE49-F238E27FC236}">
                <a16:creationId xmlns:a16="http://schemas.microsoft.com/office/drawing/2014/main" id="{4FE074AA-6ADA-F3FF-D07C-AB90EE4A7EC8}"/>
              </a:ext>
            </a:extLst>
          </p:cNvPr>
          <p:cNvCxnSpPr>
            <a:stCxn id="30" idx="2"/>
            <a:endCxn id="31" idx="2"/>
          </p:cNvCxnSpPr>
          <p:nvPr/>
        </p:nvCxnSpPr>
        <p:spPr>
          <a:xfrm rot="16200000" flipH="1">
            <a:off x="7293979" y="3134039"/>
            <a:ext cx="12700" cy="1948423"/>
          </a:xfrm>
          <a:prstGeom prst="bentConnector3">
            <a:avLst>
              <a:gd name="adj1" fmla="val 1800000"/>
            </a:avLst>
          </a:prstGeom>
          <a:ln w="9525"/>
        </p:spPr>
        <p:style>
          <a:lnRef idx="1">
            <a:schemeClr val="dk1"/>
          </a:lnRef>
          <a:fillRef idx="0">
            <a:schemeClr val="dk1"/>
          </a:fillRef>
          <a:effectRef idx="0">
            <a:schemeClr val="dk1"/>
          </a:effectRef>
          <a:fontRef idx="minor">
            <a:schemeClr val="tx1"/>
          </a:fontRef>
        </p:style>
      </p:cxnSp>
      <p:cxnSp>
        <p:nvCxnSpPr>
          <p:cNvPr id="63" name="Straight Arrow Connector 62">
            <a:extLst>
              <a:ext uri="{FF2B5EF4-FFF2-40B4-BE49-F238E27FC236}">
                <a16:creationId xmlns:a16="http://schemas.microsoft.com/office/drawing/2014/main" id="{D3B7BB3D-9445-4BCF-8AB9-18379F77BD4C}"/>
              </a:ext>
            </a:extLst>
          </p:cNvPr>
          <p:cNvCxnSpPr>
            <a:cxnSpLocks/>
          </p:cNvCxnSpPr>
          <p:nvPr/>
        </p:nvCxnSpPr>
        <p:spPr>
          <a:xfrm>
            <a:off x="10057424" y="4101900"/>
            <a:ext cx="0" cy="315505"/>
          </a:xfrm>
          <a:prstGeom prst="straightConnector1">
            <a:avLst/>
          </a:prstGeom>
          <a:ln w="9525">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8834300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96001"/>
          </a:xfrm>
        </p:spPr>
        <p:txBody>
          <a:bodyPr>
            <a:normAutofit/>
          </a:bodyPr>
          <a:lstStyle/>
          <a:p>
            <a:r>
              <a:rPr lang="en-US" dirty="0"/>
              <a:t>How Do I Manage LR-MDS in 2023</a:t>
            </a:r>
          </a:p>
        </p:txBody>
      </p:sp>
      <p:sp>
        <p:nvSpPr>
          <p:cNvPr id="9" name="Content Placeholder 8">
            <a:extLst>
              <a:ext uri="{FF2B5EF4-FFF2-40B4-BE49-F238E27FC236}">
                <a16:creationId xmlns:a16="http://schemas.microsoft.com/office/drawing/2014/main" id="{8451A0D8-F158-37BB-16AA-74114EDE3DB2}"/>
              </a:ext>
            </a:extLst>
          </p:cNvPr>
          <p:cNvSpPr>
            <a:spLocks noGrp="1"/>
          </p:cNvSpPr>
          <p:nvPr>
            <p:ph sz="half" idx="1"/>
          </p:nvPr>
        </p:nvSpPr>
        <p:spPr>
          <a:xfrm>
            <a:off x="625912" y="1650363"/>
            <a:ext cx="3089301" cy="1953040"/>
          </a:xfrm>
        </p:spPr>
        <p:txBody>
          <a:bodyPr>
            <a:normAutofit lnSpcReduction="10000"/>
          </a:bodyPr>
          <a:lstStyle/>
          <a:p>
            <a:pPr lvl="0"/>
            <a:r>
              <a:rPr lang="en-US" sz="1600" noProof="0" dirty="0"/>
              <a:t>Allogeneic stem cell transplant may be considered after standard therapy failure or in younger patients with higher-risk disease features</a:t>
            </a:r>
          </a:p>
          <a:p>
            <a:pPr lvl="0"/>
            <a:r>
              <a:rPr lang="en-US" sz="1600" noProof="0" dirty="0"/>
              <a:t>Iron chelation should be considered in patients with evidence of iron overload</a:t>
            </a:r>
          </a:p>
          <a:p>
            <a:endParaRPr lang="en-US" sz="1600" dirty="0"/>
          </a:p>
        </p:txBody>
      </p:sp>
      <p:sp>
        <p:nvSpPr>
          <p:cNvPr id="3" name="Footer Placeholder 2">
            <a:extLst>
              <a:ext uri="{FF2B5EF4-FFF2-40B4-BE49-F238E27FC236}">
                <a16:creationId xmlns:a16="http://schemas.microsoft.com/office/drawing/2014/main" id="{E010776C-1A30-88D1-A300-A7B8367BF16A}"/>
              </a:ext>
            </a:extLst>
          </p:cNvPr>
          <p:cNvSpPr>
            <a:spLocks noGrp="1"/>
          </p:cNvSpPr>
          <p:nvPr>
            <p:ph type="ftr" sz="quarter" idx="10"/>
          </p:nvPr>
        </p:nvSpPr>
        <p:spPr>
          <a:xfrm>
            <a:off x="1639889" y="6311900"/>
            <a:ext cx="9113722" cy="546100"/>
          </a:xfrm>
        </p:spPr>
        <p:txBody>
          <a:bodyPr/>
          <a:lstStyle/>
          <a:p>
            <a:r>
              <a:rPr kumimoji="0" lang="en-US" sz="900" b="0" i="0" u="none" strike="noStrike" kern="1200" cap="none" spc="0" normalizeH="0" baseline="0" noProof="0" dirty="0">
                <a:ln>
                  <a:noFill/>
                </a:ln>
                <a:effectLst/>
                <a:uLnTx/>
                <a:uFillTx/>
              </a:rPr>
              <a:t>Del(5q), 5q deletion; EPO, erythropoietin; ESA, erythropoiesis-stimulating agents;</a:t>
            </a:r>
            <a:r>
              <a:rPr lang="en-US" sz="900" dirty="0"/>
              <a:t> </a:t>
            </a:r>
            <a:r>
              <a:rPr kumimoji="0" lang="en-US" sz="900" b="0" i="0" u="none" strike="noStrike" kern="1200" cap="none" spc="0" normalizeH="0" baseline="0" noProof="0" dirty="0">
                <a:ln>
                  <a:noFill/>
                </a:ln>
                <a:effectLst/>
                <a:uLnTx/>
                <a:uFillTx/>
              </a:rPr>
              <a:t>HMA, hypomethylating agent; IDH MT, isocitrate dehydrogenase mutation; IST, immunosuppressive therapy; LEN, lenalidomide; LR-MDS, low-risk myelodysplastic syndromes; MT, mutation; RBC, red blood cell; RS, ring </a:t>
            </a:r>
            <a:r>
              <a:rPr kumimoji="0" lang="en-US" sz="900" b="0" i="0" u="none" strike="noStrike" kern="1200" cap="none" spc="0" normalizeH="0" baseline="0" noProof="0" dirty="0" err="1">
                <a:ln>
                  <a:noFill/>
                </a:ln>
                <a:effectLst/>
                <a:uLnTx/>
                <a:uFillTx/>
              </a:rPr>
              <a:t>sideroblasts</a:t>
            </a:r>
            <a:r>
              <a:rPr lang="en-US" sz="900" dirty="0"/>
              <a:t>;</a:t>
            </a:r>
            <a:r>
              <a:rPr kumimoji="0" lang="en-US" sz="900" b="0" i="0" u="none" strike="noStrike" kern="1200" cap="none" spc="0" normalizeH="0" baseline="0" noProof="0" dirty="0">
                <a:ln>
                  <a:noFill/>
                </a:ln>
                <a:effectLst/>
                <a:uLnTx/>
                <a:uFillTx/>
              </a:rPr>
              <a:t> TPO, thrombopoietin.</a:t>
            </a:r>
            <a:endParaRPr lang="en-US" sz="900" dirty="0"/>
          </a:p>
          <a:p>
            <a:r>
              <a:rPr lang="en-US" sz="900" dirty="0"/>
              <a:t>Volpe VO, et al. </a:t>
            </a:r>
            <a:r>
              <a:rPr lang="en-US" sz="900" i="1" dirty="0"/>
              <a:t>Clin Lymphoma Myeloma Leuk. </a:t>
            </a:r>
            <a:r>
              <a:rPr lang="en-US" sz="900" dirty="0"/>
              <a:t>2023;23(3):168-177.</a:t>
            </a:r>
          </a:p>
        </p:txBody>
      </p:sp>
      <p:grpSp>
        <p:nvGrpSpPr>
          <p:cNvPr id="138" name="Group 137">
            <a:extLst>
              <a:ext uri="{FF2B5EF4-FFF2-40B4-BE49-F238E27FC236}">
                <a16:creationId xmlns:a16="http://schemas.microsoft.com/office/drawing/2014/main" id="{C6FD3C23-C69B-CB2F-59A8-BCB2BE016042}"/>
              </a:ext>
            </a:extLst>
          </p:cNvPr>
          <p:cNvGrpSpPr/>
          <p:nvPr/>
        </p:nvGrpSpPr>
        <p:grpSpPr>
          <a:xfrm>
            <a:off x="2923219" y="1285997"/>
            <a:ext cx="8905562" cy="4801031"/>
            <a:chOff x="2638739" y="1376258"/>
            <a:chExt cx="8905562" cy="4801031"/>
          </a:xfrm>
        </p:grpSpPr>
        <p:sp>
          <p:nvSpPr>
            <p:cNvPr id="24" name="Rectangle 23">
              <a:extLst>
                <a:ext uri="{FF2B5EF4-FFF2-40B4-BE49-F238E27FC236}">
                  <a16:creationId xmlns:a16="http://schemas.microsoft.com/office/drawing/2014/main" id="{7B4A15FE-B695-C404-356C-42B0D85FFB91}"/>
                </a:ext>
              </a:extLst>
            </p:cNvPr>
            <p:cNvSpPr/>
            <p:nvPr/>
          </p:nvSpPr>
          <p:spPr>
            <a:xfrm>
              <a:off x="3900674" y="2452688"/>
              <a:ext cx="1879765" cy="546126"/>
            </a:xfrm>
            <a:prstGeom prst="rect">
              <a:avLst/>
            </a:prstGeom>
          </p:spPr>
          <p:style>
            <a:lnRef idx="1">
              <a:schemeClr val="accent1"/>
            </a:lnRef>
            <a:fillRef idx="3">
              <a:schemeClr val="accent1"/>
            </a:fillRef>
            <a:effectRef idx="2">
              <a:schemeClr val="accent1"/>
            </a:effectRef>
            <a:fontRef idx="minor">
              <a:schemeClr val="lt1"/>
            </a:fontRef>
          </p:style>
          <p:txBody>
            <a:bodyPr spcFirstLastPara="0" vert="horz" wrap="square" lIns="76918" tIns="76918" rIns="76918" bIns="76918" numCol="1" spcCol="1270" anchor="ctr" anchorCtr="0">
              <a:noAutofit/>
            </a:bodyPr>
            <a:lstStyle/>
            <a:p>
              <a:pPr marL="0" lvl="0" indent="0" algn="ctr" defTabSz="533400">
                <a:lnSpc>
                  <a:spcPct val="90000"/>
                </a:lnSpc>
                <a:spcBef>
                  <a:spcPct val="0"/>
                </a:spcBef>
                <a:spcAft>
                  <a:spcPct val="35000"/>
                </a:spcAft>
                <a:buNone/>
              </a:pPr>
              <a:r>
                <a:rPr lang="en-US" sz="1400" kern="1200" dirty="0">
                  <a:latin typeface="Arial" panose="020B0604020202020204" pitchFamily="34" charset="0"/>
                  <a:cs typeface="Arial" panose="020B0604020202020204" pitchFamily="34" charset="0"/>
                </a:rPr>
                <a:t>EPO&lt;200mU/mL</a:t>
              </a:r>
              <a:r>
                <a:rPr lang="en-US" sz="1400" dirty="0">
                  <a:latin typeface="Arial" panose="020B0604020202020204" pitchFamily="34" charset="0"/>
                  <a:cs typeface="Arial" panose="020B0604020202020204" pitchFamily="34" charset="0"/>
                </a:rPr>
                <a:t> </a:t>
              </a:r>
              <a:br>
                <a:rPr lang="en-US" sz="1400"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&lt;2U RBC/</a:t>
              </a:r>
              <a:r>
                <a:rPr lang="en-US" sz="1400" dirty="0" err="1">
                  <a:latin typeface="Arial" panose="020B0604020202020204" pitchFamily="34" charset="0"/>
                  <a:cs typeface="Arial" panose="020B0604020202020204" pitchFamily="34" charset="0"/>
                </a:rPr>
                <a:t>mo</a:t>
              </a:r>
              <a:endParaRPr lang="en-US" sz="1400" kern="1200" dirty="0">
                <a:latin typeface="Arial" panose="020B0604020202020204" pitchFamily="34" charset="0"/>
                <a:cs typeface="Arial" panose="020B0604020202020204" pitchFamily="34" charset="0"/>
              </a:endParaRPr>
            </a:p>
          </p:txBody>
        </p:sp>
        <p:sp>
          <p:nvSpPr>
            <p:cNvPr id="25" name="Rectangle 24">
              <a:extLst>
                <a:ext uri="{FF2B5EF4-FFF2-40B4-BE49-F238E27FC236}">
                  <a16:creationId xmlns:a16="http://schemas.microsoft.com/office/drawing/2014/main" id="{4B815942-9649-2805-09EE-BAE96C20C060}"/>
                </a:ext>
              </a:extLst>
            </p:cNvPr>
            <p:cNvSpPr/>
            <p:nvPr/>
          </p:nvSpPr>
          <p:spPr>
            <a:xfrm>
              <a:off x="6096000" y="2452687"/>
              <a:ext cx="1314656" cy="555841"/>
            </a:xfrm>
            <a:prstGeom prst="rect">
              <a:avLst/>
            </a:prstGeom>
          </p:spPr>
          <p:style>
            <a:lnRef idx="1">
              <a:schemeClr val="accent1"/>
            </a:lnRef>
            <a:fillRef idx="3">
              <a:schemeClr val="accent1"/>
            </a:fillRef>
            <a:effectRef idx="2">
              <a:schemeClr val="accent1"/>
            </a:effectRef>
            <a:fontRef idx="minor">
              <a:schemeClr val="lt1"/>
            </a:fontRef>
          </p:style>
          <p:txBody>
            <a:bodyPr spcFirstLastPara="0" vert="horz" wrap="square" lIns="76918" tIns="76918" rIns="76918" bIns="76918" numCol="1" spcCol="1270" anchor="ctr" anchorCtr="0">
              <a:noAutofit/>
            </a:bodyPr>
            <a:lstStyle/>
            <a:p>
              <a:pPr marL="0" lvl="0" indent="0" algn="ctr" defTabSz="533400">
                <a:lnSpc>
                  <a:spcPct val="90000"/>
                </a:lnSpc>
                <a:spcBef>
                  <a:spcPct val="0"/>
                </a:spcBef>
                <a:spcAft>
                  <a:spcPct val="35000"/>
                </a:spcAft>
                <a:buNone/>
              </a:pPr>
              <a:r>
                <a:rPr lang="en-US" sz="1400" kern="1200" dirty="0">
                  <a:latin typeface="Arial" panose="020B0604020202020204" pitchFamily="34" charset="0"/>
                  <a:cs typeface="Arial" panose="020B0604020202020204" pitchFamily="34" charset="0"/>
                </a:rPr>
                <a:t>Del(5q)</a:t>
              </a:r>
              <a:br>
                <a:rPr lang="en-US" sz="1400" kern="1200" dirty="0">
                  <a:latin typeface="Arial" panose="020B0604020202020204" pitchFamily="34" charset="0"/>
                  <a:cs typeface="Arial" panose="020B0604020202020204" pitchFamily="34" charset="0"/>
                </a:rPr>
              </a:br>
              <a:r>
                <a:rPr lang="en-US" sz="1400" kern="1200" dirty="0">
                  <a:latin typeface="Arial" panose="020B0604020202020204" pitchFamily="34" charset="0"/>
                  <a:cs typeface="Arial" panose="020B0604020202020204" pitchFamily="34" charset="0"/>
                </a:rPr>
                <a:t>Iso- or +1</a:t>
              </a:r>
            </a:p>
          </p:txBody>
        </p:sp>
        <p:sp>
          <p:nvSpPr>
            <p:cNvPr id="26" name="Rectangle 25">
              <a:extLst>
                <a:ext uri="{FF2B5EF4-FFF2-40B4-BE49-F238E27FC236}">
                  <a16:creationId xmlns:a16="http://schemas.microsoft.com/office/drawing/2014/main" id="{44163180-C6BC-E01F-B0C8-33DC7DF5BB80}"/>
                </a:ext>
              </a:extLst>
            </p:cNvPr>
            <p:cNvSpPr/>
            <p:nvPr/>
          </p:nvSpPr>
          <p:spPr>
            <a:xfrm>
              <a:off x="8041095" y="2452688"/>
              <a:ext cx="1790529" cy="447087"/>
            </a:xfrm>
            <a:prstGeom prst="rect">
              <a:avLst/>
            </a:prstGeom>
          </p:spPr>
          <p:style>
            <a:lnRef idx="1">
              <a:schemeClr val="accent1"/>
            </a:lnRef>
            <a:fillRef idx="3">
              <a:schemeClr val="accent1"/>
            </a:fillRef>
            <a:effectRef idx="2">
              <a:schemeClr val="accent1"/>
            </a:effectRef>
            <a:fontRef idx="minor">
              <a:schemeClr val="lt1"/>
            </a:fontRef>
          </p:style>
          <p:txBody>
            <a:bodyPr spcFirstLastPara="0" vert="horz" wrap="square" lIns="76918" tIns="76918" rIns="76918" bIns="76918" numCol="1" spcCol="1270" anchor="ctr" anchorCtr="0">
              <a:noAutofit/>
            </a:bodyPr>
            <a:lstStyle/>
            <a:p>
              <a:pPr marL="0" lvl="0" indent="0" algn="ctr" defTabSz="533400">
                <a:lnSpc>
                  <a:spcPct val="90000"/>
                </a:lnSpc>
                <a:spcBef>
                  <a:spcPct val="0"/>
                </a:spcBef>
                <a:spcAft>
                  <a:spcPct val="35000"/>
                </a:spcAft>
                <a:buNone/>
              </a:pPr>
              <a:r>
                <a:rPr lang="en-US" sz="1400" kern="1200" dirty="0">
                  <a:latin typeface="Arial" panose="020B0604020202020204" pitchFamily="34" charset="0"/>
                  <a:cs typeface="Arial" panose="020B0604020202020204" pitchFamily="34" charset="0"/>
                </a:rPr>
                <a:t>Isolated Thrombocytopenia</a:t>
              </a:r>
            </a:p>
          </p:txBody>
        </p:sp>
        <p:sp>
          <p:nvSpPr>
            <p:cNvPr id="27" name="Rectangle 26">
              <a:extLst>
                <a:ext uri="{FF2B5EF4-FFF2-40B4-BE49-F238E27FC236}">
                  <a16:creationId xmlns:a16="http://schemas.microsoft.com/office/drawing/2014/main" id="{9491D581-2504-DF31-E238-412859F41C1D}"/>
                </a:ext>
              </a:extLst>
            </p:cNvPr>
            <p:cNvSpPr/>
            <p:nvPr/>
          </p:nvSpPr>
          <p:spPr>
            <a:xfrm>
              <a:off x="10045021" y="2452687"/>
              <a:ext cx="1499280" cy="447087"/>
            </a:xfrm>
            <a:prstGeom prst="rect">
              <a:avLst/>
            </a:prstGeom>
          </p:spPr>
          <p:style>
            <a:lnRef idx="1">
              <a:schemeClr val="accent1"/>
            </a:lnRef>
            <a:fillRef idx="3">
              <a:schemeClr val="accent1"/>
            </a:fillRef>
            <a:effectRef idx="2">
              <a:schemeClr val="accent1"/>
            </a:effectRef>
            <a:fontRef idx="minor">
              <a:schemeClr val="lt1"/>
            </a:fontRef>
          </p:style>
          <p:txBody>
            <a:bodyPr spcFirstLastPara="0" vert="horz" wrap="square" lIns="76918" tIns="76918" rIns="76918" bIns="76918" numCol="1" spcCol="1270" anchor="ctr" anchorCtr="0">
              <a:noAutofit/>
            </a:bodyPr>
            <a:lstStyle/>
            <a:p>
              <a:pPr marL="0" lvl="0" indent="0" algn="ctr" defTabSz="533400">
                <a:lnSpc>
                  <a:spcPct val="90000"/>
                </a:lnSpc>
                <a:spcBef>
                  <a:spcPct val="0"/>
                </a:spcBef>
                <a:spcAft>
                  <a:spcPct val="35000"/>
                </a:spcAft>
                <a:buNone/>
              </a:pPr>
              <a:r>
                <a:rPr lang="en-US" sz="1400" kern="1200" dirty="0">
                  <a:latin typeface="Arial" panose="020B0604020202020204" pitchFamily="34" charset="0"/>
                  <a:cs typeface="Arial" panose="020B0604020202020204" pitchFamily="34" charset="0"/>
                </a:rPr>
                <a:t>Isolated neutropenia</a:t>
              </a:r>
            </a:p>
          </p:txBody>
        </p:sp>
        <p:sp>
          <p:nvSpPr>
            <p:cNvPr id="29" name="Rectangle 28">
              <a:extLst>
                <a:ext uri="{FF2B5EF4-FFF2-40B4-BE49-F238E27FC236}">
                  <a16:creationId xmlns:a16="http://schemas.microsoft.com/office/drawing/2014/main" id="{207CC70A-68BC-F27F-252D-C0E9B546FE7E}"/>
                </a:ext>
              </a:extLst>
            </p:cNvPr>
            <p:cNvSpPr/>
            <p:nvPr/>
          </p:nvSpPr>
          <p:spPr>
            <a:xfrm>
              <a:off x="10280611" y="3173206"/>
              <a:ext cx="978579" cy="630998"/>
            </a:xfrm>
            <a:prstGeom prst="rect">
              <a:avLst/>
            </a:prstGeom>
          </p:spPr>
          <p:style>
            <a:lnRef idx="1">
              <a:schemeClr val="accent5"/>
            </a:lnRef>
            <a:fillRef idx="3">
              <a:schemeClr val="accent5"/>
            </a:fillRef>
            <a:effectRef idx="2">
              <a:schemeClr val="accent5"/>
            </a:effectRef>
            <a:fontRef idx="minor">
              <a:schemeClr val="lt1"/>
            </a:fontRef>
          </p:style>
          <p:txBody>
            <a:bodyPr spcFirstLastPara="0" vert="horz" wrap="square" lIns="76918" tIns="76918" rIns="76918" bIns="76918" numCol="1" spcCol="1270" anchor="ctr" anchorCtr="0">
              <a:noAutofit/>
            </a:bodyPr>
            <a:lstStyle/>
            <a:p>
              <a:pPr marL="0" lvl="0" indent="0" algn="ctr" defTabSz="533400">
                <a:lnSpc>
                  <a:spcPct val="90000"/>
                </a:lnSpc>
                <a:spcBef>
                  <a:spcPct val="0"/>
                </a:spcBef>
                <a:spcAft>
                  <a:spcPct val="35000"/>
                </a:spcAft>
                <a:buNone/>
              </a:pPr>
              <a:r>
                <a:rPr lang="en-US" sz="1400" kern="1200" dirty="0">
                  <a:latin typeface="Arial" panose="020B0604020202020204" pitchFamily="34" charset="0"/>
                  <a:cs typeface="Arial" panose="020B0604020202020204" pitchFamily="34" charset="0"/>
                </a:rPr>
                <a:t>IDH MT</a:t>
              </a:r>
            </a:p>
            <a:p>
              <a:pPr marL="0" lvl="0" indent="0" algn="ctr" defTabSz="533400">
                <a:lnSpc>
                  <a:spcPct val="90000"/>
                </a:lnSpc>
                <a:spcBef>
                  <a:spcPct val="0"/>
                </a:spcBef>
                <a:spcAft>
                  <a:spcPct val="35000"/>
                </a:spcAft>
                <a:buNone/>
              </a:pPr>
              <a:r>
                <a:rPr lang="en-US" sz="1400" dirty="0">
                  <a:latin typeface="Arial" panose="020B0604020202020204" pitchFamily="34" charset="0"/>
                  <a:cs typeface="Arial" panose="020B0604020202020204" pitchFamily="34" charset="0"/>
                </a:rPr>
                <a:t>IDH -</a:t>
              </a:r>
              <a:endParaRPr lang="en-US" sz="1400" kern="1200" dirty="0">
                <a:latin typeface="Arial" panose="020B0604020202020204" pitchFamily="34" charset="0"/>
                <a:cs typeface="Arial" panose="020B0604020202020204" pitchFamily="34" charset="0"/>
              </a:endParaRPr>
            </a:p>
          </p:txBody>
        </p:sp>
        <p:sp>
          <p:nvSpPr>
            <p:cNvPr id="30" name="Rectangle 29">
              <a:extLst>
                <a:ext uri="{FF2B5EF4-FFF2-40B4-BE49-F238E27FC236}">
                  <a16:creationId xmlns:a16="http://schemas.microsoft.com/office/drawing/2014/main" id="{62340E7F-8FD3-05B9-9BCF-CE6604EB7BFA}"/>
                </a:ext>
              </a:extLst>
            </p:cNvPr>
            <p:cNvSpPr/>
            <p:nvPr/>
          </p:nvSpPr>
          <p:spPr>
            <a:xfrm>
              <a:off x="7846332" y="4452703"/>
              <a:ext cx="995930" cy="546098"/>
            </a:xfrm>
            <a:prstGeom prst="rect">
              <a:avLst/>
            </a:prstGeom>
          </p:spPr>
          <p:style>
            <a:lnRef idx="1">
              <a:schemeClr val="accent5"/>
            </a:lnRef>
            <a:fillRef idx="3">
              <a:schemeClr val="accent5"/>
            </a:fillRef>
            <a:effectRef idx="2">
              <a:schemeClr val="accent5"/>
            </a:effectRef>
            <a:fontRef idx="minor">
              <a:schemeClr val="lt1"/>
            </a:fontRef>
          </p:style>
          <p:txBody>
            <a:bodyPr spcFirstLastPara="0" vert="horz" wrap="square" lIns="76918" tIns="76918" rIns="76918" bIns="76918" numCol="1" spcCol="1270" anchor="ctr" anchorCtr="0">
              <a:noAutofit/>
            </a:bodyPr>
            <a:lstStyle/>
            <a:p>
              <a:pPr marL="0" lvl="0" indent="0" algn="ctr" defTabSz="533400">
                <a:lnSpc>
                  <a:spcPct val="90000"/>
                </a:lnSpc>
                <a:spcBef>
                  <a:spcPct val="0"/>
                </a:spcBef>
                <a:spcAft>
                  <a:spcPct val="35000"/>
                </a:spcAft>
                <a:buNone/>
              </a:pPr>
              <a:r>
                <a:rPr lang="en-US" sz="1400" kern="1200" dirty="0">
                  <a:latin typeface="Arial" panose="020B0604020202020204" pitchFamily="34" charset="0"/>
                  <a:cs typeface="Arial" panose="020B0604020202020204" pitchFamily="34" charset="0"/>
                </a:rPr>
                <a:t>HMA</a:t>
              </a:r>
              <a:br>
                <a:rPr lang="en-US" sz="1400" kern="1200" dirty="0">
                  <a:latin typeface="Arial" panose="020B0604020202020204" pitchFamily="34" charset="0"/>
                  <a:cs typeface="Arial" panose="020B0604020202020204" pitchFamily="34" charset="0"/>
                </a:rPr>
              </a:br>
              <a:r>
                <a:rPr lang="en-US" sz="1400" kern="1200" dirty="0">
                  <a:latin typeface="Arial" panose="020B0604020202020204" pitchFamily="34" charset="0"/>
                  <a:cs typeface="Arial" panose="020B0604020202020204" pitchFamily="34" charset="0"/>
                </a:rPr>
                <a:t>3 or 5 day</a:t>
              </a:r>
            </a:p>
          </p:txBody>
        </p:sp>
        <p:sp>
          <p:nvSpPr>
            <p:cNvPr id="31" name="Rectangle 30">
              <a:extLst>
                <a:ext uri="{FF2B5EF4-FFF2-40B4-BE49-F238E27FC236}">
                  <a16:creationId xmlns:a16="http://schemas.microsoft.com/office/drawing/2014/main" id="{BF25C580-2F79-9BA3-F5B3-0402C4E79BC1}"/>
                </a:ext>
              </a:extLst>
            </p:cNvPr>
            <p:cNvSpPr/>
            <p:nvPr/>
          </p:nvSpPr>
          <p:spPr>
            <a:xfrm>
              <a:off x="9224880" y="4447770"/>
              <a:ext cx="693159" cy="546098"/>
            </a:xfrm>
            <a:prstGeom prst="rect">
              <a:avLst/>
            </a:prstGeom>
          </p:spPr>
          <p:style>
            <a:lnRef idx="1">
              <a:schemeClr val="accent5"/>
            </a:lnRef>
            <a:fillRef idx="3">
              <a:schemeClr val="accent5"/>
            </a:fillRef>
            <a:effectRef idx="2">
              <a:schemeClr val="accent5"/>
            </a:effectRef>
            <a:fontRef idx="minor">
              <a:schemeClr val="lt1"/>
            </a:fontRef>
          </p:style>
          <p:txBody>
            <a:bodyPr spcFirstLastPara="0" vert="horz" wrap="square" lIns="76918" tIns="76918" rIns="76918" bIns="76918" numCol="1" spcCol="1270" anchor="ctr" anchorCtr="0">
              <a:noAutofit/>
            </a:bodyPr>
            <a:lstStyle/>
            <a:p>
              <a:pPr marL="0" lvl="0" indent="0" algn="ctr" defTabSz="533400">
                <a:lnSpc>
                  <a:spcPct val="90000"/>
                </a:lnSpc>
                <a:spcBef>
                  <a:spcPct val="0"/>
                </a:spcBef>
                <a:spcAft>
                  <a:spcPct val="35000"/>
                </a:spcAft>
                <a:buNone/>
              </a:pPr>
              <a:r>
                <a:rPr lang="en-US" sz="1400" kern="1200" dirty="0">
                  <a:latin typeface="Arial" panose="020B0604020202020204" pitchFamily="34" charset="0"/>
                  <a:cs typeface="Arial" panose="020B0604020202020204" pitchFamily="34" charset="0"/>
                </a:rPr>
                <a:t>IST</a:t>
              </a:r>
            </a:p>
          </p:txBody>
        </p:sp>
        <p:sp>
          <p:nvSpPr>
            <p:cNvPr id="32" name="Rectangle 31">
              <a:extLst>
                <a:ext uri="{FF2B5EF4-FFF2-40B4-BE49-F238E27FC236}">
                  <a16:creationId xmlns:a16="http://schemas.microsoft.com/office/drawing/2014/main" id="{109F567B-79B9-F00F-3EE6-67FC2890CD33}"/>
                </a:ext>
              </a:extLst>
            </p:cNvPr>
            <p:cNvSpPr/>
            <p:nvPr/>
          </p:nvSpPr>
          <p:spPr>
            <a:xfrm>
              <a:off x="4425184" y="3222508"/>
              <a:ext cx="762403" cy="447087"/>
            </a:xfrm>
            <a:prstGeom prst="rect">
              <a:avLst/>
            </a:prstGeom>
          </p:spPr>
          <p:style>
            <a:lnRef idx="1">
              <a:schemeClr val="accent5"/>
            </a:lnRef>
            <a:fillRef idx="3">
              <a:schemeClr val="accent5"/>
            </a:fillRef>
            <a:effectRef idx="2">
              <a:schemeClr val="accent5"/>
            </a:effectRef>
            <a:fontRef idx="minor">
              <a:schemeClr val="lt1"/>
            </a:fontRef>
          </p:style>
          <p:txBody>
            <a:bodyPr spcFirstLastPara="0" vert="horz" wrap="square" lIns="76918" tIns="76918" rIns="76918" bIns="76918" numCol="1" spcCol="1270" anchor="ctr" anchorCtr="0">
              <a:noAutofit/>
            </a:bodyPr>
            <a:lstStyle/>
            <a:p>
              <a:pPr marL="0" lvl="0" indent="0" algn="ctr" defTabSz="533400">
                <a:lnSpc>
                  <a:spcPct val="90000"/>
                </a:lnSpc>
                <a:spcBef>
                  <a:spcPct val="0"/>
                </a:spcBef>
                <a:spcAft>
                  <a:spcPct val="35000"/>
                </a:spcAft>
                <a:buNone/>
              </a:pPr>
              <a:r>
                <a:rPr lang="en-US" sz="1400" kern="1200" dirty="0">
                  <a:latin typeface="Arial" panose="020B0604020202020204" pitchFamily="34" charset="0"/>
                  <a:cs typeface="Arial" panose="020B0604020202020204" pitchFamily="34" charset="0"/>
                </a:rPr>
                <a:t>ESA</a:t>
              </a:r>
            </a:p>
          </p:txBody>
        </p:sp>
        <p:sp>
          <p:nvSpPr>
            <p:cNvPr id="33" name="Rectangle 32">
              <a:extLst>
                <a:ext uri="{FF2B5EF4-FFF2-40B4-BE49-F238E27FC236}">
                  <a16:creationId xmlns:a16="http://schemas.microsoft.com/office/drawing/2014/main" id="{66AA43B3-1A16-02FF-4259-5DFE1A73050A}"/>
                </a:ext>
              </a:extLst>
            </p:cNvPr>
            <p:cNvSpPr/>
            <p:nvPr/>
          </p:nvSpPr>
          <p:spPr>
            <a:xfrm>
              <a:off x="6076394" y="3804204"/>
              <a:ext cx="1314655" cy="370728"/>
            </a:xfrm>
            <a:prstGeom prst="rect">
              <a:avLst/>
            </a:prstGeom>
          </p:spPr>
          <p:style>
            <a:lnRef idx="1">
              <a:schemeClr val="accent5"/>
            </a:lnRef>
            <a:fillRef idx="3">
              <a:schemeClr val="accent5"/>
            </a:fillRef>
            <a:effectRef idx="2">
              <a:schemeClr val="accent5"/>
            </a:effectRef>
            <a:fontRef idx="minor">
              <a:schemeClr val="lt1"/>
            </a:fontRef>
          </p:style>
          <p:txBody>
            <a:bodyPr spcFirstLastPara="0" vert="horz" wrap="square" lIns="76918" tIns="76918" rIns="76918" bIns="76918" numCol="1" spcCol="1270" anchor="ctr" anchorCtr="0">
              <a:noAutofit/>
            </a:bodyPr>
            <a:lstStyle/>
            <a:p>
              <a:pPr marL="0" lvl="0" indent="0" algn="ctr" defTabSz="533400">
                <a:lnSpc>
                  <a:spcPct val="90000"/>
                </a:lnSpc>
                <a:spcBef>
                  <a:spcPct val="0"/>
                </a:spcBef>
                <a:spcAft>
                  <a:spcPct val="35000"/>
                </a:spcAft>
                <a:buNone/>
              </a:pPr>
              <a:r>
                <a:rPr lang="en-US" sz="1400" kern="1200" dirty="0">
                  <a:latin typeface="Arial" panose="020B0604020202020204" pitchFamily="34" charset="0"/>
                  <a:cs typeface="Arial" panose="020B0604020202020204" pitchFamily="34" charset="0"/>
                </a:rPr>
                <a:t>Lenalidomide</a:t>
              </a:r>
            </a:p>
          </p:txBody>
        </p:sp>
        <p:sp>
          <p:nvSpPr>
            <p:cNvPr id="34" name="Rectangle 33">
              <a:extLst>
                <a:ext uri="{FF2B5EF4-FFF2-40B4-BE49-F238E27FC236}">
                  <a16:creationId xmlns:a16="http://schemas.microsoft.com/office/drawing/2014/main" id="{FA6E5993-8432-FE23-75C6-CEAB5FE78BBD}"/>
                </a:ext>
              </a:extLst>
            </p:cNvPr>
            <p:cNvSpPr/>
            <p:nvPr/>
          </p:nvSpPr>
          <p:spPr>
            <a:xfrm>
              <a:off x="2930475" y="4431816"/>
              <a:ext cx="591355" cy="359364"/>
            </a:xfrm>
            <a:prstGeom prst="rect">
              <a:avLst/>
            </a:prstGeom>
          </p:spPr>
          <p:style>
            <a:lnRef idx="1">
              <a:schemeClr val="accent5"/>
            </a:lnRef>
            <a:fillRef idx="3">
              <a:schemeClr val="accent5"/>
            </a:fillRef>
            <a:effectRef idx="2">
              <a:schemeClr val="accent5"/>
            </a:effectRef>
            <a:fontRef idx="minor">
              <a:schemeClr val="lt1"/>
            </a:fontRef>
          </p:style>
          <p:txBody>
            <a:bodyPr spcFirstLastPara="0" vert="horz" wrap="square" lIns="76918" tIns="76918" rIns="76918" bIns="76918" numCol="1" spcCol="1270" anchor="ctr" anchorCtr="0">
              <a:noAutofit/>
            </a:bodyPr>
            <a:lstStyle/>
            <a:p>
              <a:pPr marL="0" lvl="0" indent="0" algn="ctr" defTabSz="533400">
                <a:lnSpc>
                  <a:spcPct val="90000"/>
                </a:lnSpc>
                <a:spcBef>
                  <a:spcPct val="0"/>
                </a:spcBef>
                <a:spcAft>
                  <a:spcPct val="35000"/>
                </a:spcAft>
                <a:buNone/>
              </a:pPr>
              <a:r>
                <a:rPr lang="en-US" sz="1400" kern="1200" dirty="0">
                  <a:latin typeface="Arial" panose="020B0604020202020204" pitchFamily="34" charset="0"/>
                  <a:cs typeface="Arial" panose="020B0604020202020204" pitchFamily="34" charset="0"/>
                </a:rPr>
                <a:t>IST</a:t>
              </a:r>
            </a:p>
          </p:txBody>
        </p:sp>
        <p:sp>
          <p:nvSpPr>
            <p:cNvPr id="35" name="Rectangle 34">
              <a:extLst>
                <a:ext uri="{FF2B5EF4-FFF2-40B4-BE49-F238E27FC236}">
                  <a16:creationId xmlns:a16="http://schemas.microsoft.com/office/drawing/2014/main" id="{AC8B00A2-ECD0-8CAA-AA74-42F3EC43540E}"/>
                </a:ext>
              </a:extLst>
            </p:cNvPr>
            <p:cNvSpPr/>
            <p:nvPr/>
          </p:nvSpPr>
          <p:spPr>
            <a:xfrm>
              <a:off x="4244116" y="4431815"/>
              <a:ext cx="1181352" cy="359364"/>
            </a:xfrm>
            <a:prstGeom prst="rect">
              <a:avLst/>
            </a:prstGeom>
          </p:spPr>
          <p:style>
            <a:lnRef idx="1">
              <a:schemeClr val="accent1"/>
            </a:lnRef>
            <a:fillRef idx="3">
              <a:schemeClr val="accent1"/>
            </a:fillRef>
            <a:effectRef idx="2">
              <a:schemeClr val="accent1"/>
            </a:effectRef>
            <a:fontRef idx="minor">
              <a:schemeClr val="lt1"/>
            </a:fontRef>
          </p:style>
          <p:txBody>
            <a:bodyPr spcFirstLastPara="0" vert="horz" wrap="square" lIns="76918" tIns="76918" rIns="76918" bIns="76918" numCol="1" spcCol="1270" anchor="ctr" anchorCtr="0">
              <a:noAutofit/>
            </a:bodyPr>
            <a:lstStyle/>
            <a:p>
              <a:pPr marL="0" lvl="0" indent="0" algn="ctr" defTabSz="533400">
                <a:lnSpc>
                  <a:spcPct val="90000"/>
                </a:lnSpc>
                <a:spcBef>
                  <a:spcPct val="0"/>
                </a:spcBef>
                <a:spcAft>
                  <a:spcPct val="35000"/>
                </a:spcAft>
                <a:buNone/>
              </a:pPr>
              <a:r>
                <a:rPr lang="en-US" sz="1400" kern="1200" dirty="0">
                  <a:latin typeface="Arial" panose="020B0604020202020204" pitchFamily="34" charset="0"/>
                  <a:cs typeface="Arial" panose="020B0604020202020204" pitchFamily="34" charset="0"/>
                </a:rPr>
                <a:t>Non-del(5q)</a:t>
              </a:r>
            </a:p>
          </p:txBody>
        </p:sp>
        <p:sp>
          <p:nvSpPr>
            <p:cNvPr id="36" name="Rectangle 35">
              <a:extLst>
                <a:ext uri="{FF2B5EF4-FFF2-40B4-BE49-F238E27FC236}">
                  <a16:creationId xmlns:a16="http://schemas.microsoft.com/office/drawing/2014/main" id="{49488603-2593-7253-CDA9-398221F1770D}"/>
                </a:ext>
              </a:extLst>
            </p:cNvPr>
            <p:cNvSpPr/>
            <p:nvPr/>
          </p:nvSpPr>
          <p:spPr>
            <a:xfrm>
              <a:off x="6184212" y="4431814"/>
              <a:ext cx="1181352" cy="359364"/>
            </a:xfrm>
            <a:prstGeom prst="rect">
              <a:avLst/>
            </a:prstGeom>
          </p:spPr>
          <p:style>
            <a:lnRef idx="1">
              <a:schemeClr val="accent3"/>
            </a:lnRef>
            <a:fillRef idx="3">
              <a:schemeClr val="accent3"/>
            </a:fillRef>
            <a:effectRef idx="2">
              <a:schemeClr val="accent3"/>
            </a:effectRef>
            <a:fontRef idx="minor">
              <a:schemeClr val="lt1"/>
            </a:fontRef>
          </p:style>
          <p:txBody>
            <a:bodyPr spcFirstLastPara="0" vert="horz" wrap="square" lIns="76918" tIns="76918" rIns="76918" bIns="76918" numCol="1" spcCol="1270" anchor="ctr" anchorCtr="0">
              <a:noAutofit/>
            </a:bodyPr>
            <a:lstStyle/>
            <a:p>
              <a:pPr marL="0" lvl="0" indent="0" algn="ctr" defTabSz="533400">
                <a:lnSpc>
                  <a:spcPct val="90000"/>
                </a:lnSpc>
                <a:spcBef>
                  <a:spcPct val="0"/>
                </a:spcBef>
                <a:spcAft>
                  <a:spcPct val="35000"/>
                </a:spcAft>
                <a:buNone/>
              </a:pPr>
              <a:r>
                <a:rPr lang="en-US" sz="1400" kern="1200" dirty="0">
                  <a:latin typeface="Arial" panose="020B0604020202020204" pitchFamily="34" charset="0"/>
                  <a:cs typeface="Arial" panose="020B0604020202020204" pitchFamily="34" charset="0"/>
                </a:rPr>
                <a:t>MDS-RS</a:t>
              </a:r>
            </a:p>
          </p:txBody>
        </p:sp>
        <p:sp>
          <p:nvSpPr>
            <p:cNvPr id="37" name="Rectangle 36">
              <a:extLst>
                <a:ext uri="{FF2B5EF4-FFF2-40B4-BE49-F238E27FC236}">
                  <a16:creationId xmlns:a16="http://schemas.microsoft.com/office/drawing/2014/main" id="{B7705120-9DFB-136F-AEC3-897F33DB59D0}"/>
                </a:ext>
              </a:extLst>
            </p:cNvPr>
            <p:cNvSpPr/>
            <p:nvPr/>
          </p:nvSpPr>
          <p:spPr>
            <a:xfrm>
              <a:off x="6117560" y="5074869"/>
              <a:ext cx="1314655" cy="359364"/>
            </a:xfrm>
            <a:prstGeom prst="rect">
              <a:avLst/>
            </a:prstGeom>
          </p:spPr>
          <p:style>
            <a:lnRef idx="1">
              <a:schemeClr val="accent3"/>
            </a:lnRef>
            <a:fillRef idx="3">
              <a:schemeClr val="accent3"/>
            </a:fillRef>
            <a:effectRef idx="2">
              <a:schemeClr val="accent3"/>
            </a:effectRef>
            <a:fontRef idx="minor">
              <a:schemeClr val="lt1"/>
            </a:fontRef>
          </p:style>
          <p:txBody>
            <a:bodyPr spcFirstLastPara="0" vert="horz" wrap="square" lIns="76918" tIns="76918" rIns="76918" bIns="76918" numCol="1" spcCol="1270" anchor="ctr" anchorCtr="0">
              <a:noAutofit/>
            </a:bodyPr>
            <a:lstStyle/>
            <a:p>
              <a:pPr marL="0" lvl="0" indent="0" algn="ctr" defTabSz="533400">
                <a:lnSpc>
                  <a:spcPct val="90000"/>
                </a:lnSpc>
                <a:spcBef>
                  <a:spcPct val="0"/>
                </a:spcBef>
                <a:spcAft>
                  <a:spcPct val="35000"/>
                </a:spcAft>
                <a:buNone/>
              </a:pPr>
              <a:r>
                <a:rPr lang="en-US" sz="1400" kern="1200" dirty="0" err="1">
                  <a:latin typeface="Arial" panose="020B0604020202020204" pitchFamily="34" charset="0"/>
                  <a:cs typeface="Arial" panose="020B0604020202020204" pitchFamily="34" charset="0"/>
                </a:rPr>
                <a:t>Luspatercept</a:t>
              </a:r>
              <a:endParaRPr lang="en-US" sz="1400" kern="1200" dirty="0">
                <a:latin typeface="Arial" panose="020B0604020202020204" pitchFamily="34" charset="0"/>
                <a:cs typeface="Arial" panose="020B0604020202020204" pitchFamily="34" charset="0"/>
              </a:endParaRPr>
            </a:p>
          </p:txBody>
        </p:sp>
        <p:sp>
          <p:nvSpPr>
            <p:cNvPr id="38" name="Rectangle 37">
              <a:extLst>
                <a:ext uri="{FF2B5EF4-FFF2-40B4-BE49-F238E27FC236}">
                  <a16:creationId xmlns:a16="http://schemas.microsoft.com/office/drawing/2014/main" id="{FFDFA1A8-6204-2C78-EE93-0F5C7F56A3AD}"/>
                </a:ext>
              </a:extLst>
            </p:cNvPr>
            <p:cNvSpPr/>
            <p:nvPr/>
          </p:nvSpPr>
          <p:spPr>
            <a:xfrm>
              <a:off x="3106420" y="5653683"/>
              <a:ext cx="1344697" cy="359365"/>
            </a:xfrm>
            <a:prstGeom prst="rect">
              <a:avLst/>
            </a:prstGeom>
          </p:spPr>
          <p:style>
            <a:lnRef idx="1">
              <a:schemeClr val="accent5"/>
            </a:lnRef>
            <a:fillRef idx="3">
              <a:schemeClr val="accent5"/>
            </a:fillRef>
            <a:effectRef idx="2">
              <a:schemeClr val="accent5"/>
            </a:effectRef>
            <a:fontRef idx="minor">
              <a:schemeClr val="lt1"/>
            </a:fontRef>
          </p:style>
          <p:txBody>
            <a:bodyPr spcFirstLastPara="0" vert="horz" wrap="square" lIns="76918" tIns="76918" rIns="76918" bIns="76918" numCol="1" spcCol="1270" anchor="ctr" anchorCtr="0">
              <a:noAutofit/>
            </a:bodyPr>
            <a:lstStyle/>
            <a:p>
              <a:pPr marL="0" lvl="0" indent="0" algn="ctr" defTabSz="533400">
                <a:lnSpc>
                  <a:spcPct val="90000"/>
                </a:lnSpc>
                <a:spcBef>
                  <a:spcPct val="0"/>
                </a:spcBef>
                <a:spcAft>
                  <a:spcPct val="35000"/>
                </a:spcAft>
                <a:buNone/>
              </a:pPr>
              <a:r>
                <a:rPr lang="en-US" sz="1400" kern="1200" dirty="0">
                  <a:latin typeface="Arial" panose="020B0604020202020204" pitchFamily="34" charset="0"/>
                  <a:cs typeface="Arial" panose="020B0604020202020204" pitchFamily="34" charset="0"/>
                </a:rPr>
                <a:t>LEN +/- EPO</a:t>
              </a:r>
            </a:p>
          </p:txBody>
        </p:sp>
        <p:sp>
          <p:nvSpPr>
            <p:cNvPr id="39" name="Rectangle 38">
              <a:extLst>
                <a:ext uri="{FF2B5EF4-FFF2-40B4-BE49-F238E27FC236}">
                  <a16:creationId xmlns:a16="http://schemas.microsoft.com/office/drawing/2014/main" id="{B4661D31-EDC3-01C5-1648-04C5A6E32695}"/>
                </a:ext>
              </a:extLst>
            </p:cNvPr>
            <p:cNvSpPr/>
            <p:nvPr/>
          </p:nvSpPr>
          <p:spPr>
            <a:xfrm>
              <a:off x="4989927" y="5653682"/>
              <a:ext cx="1169575" cy="523607"/>
            </a:xfrm>
            <a:prstGeom prst="rect">
              <a:avLst/>
            </a:prstGeom>
          </p:spPr>
          <p:style>
            <a:lnRef idx="1">
              <a:schemeClr val="accent5"/>
            </a:lnRef>
            <a:fillRef idx="3">
              <a:schemeClr val="accent5"/>
            </a:fillRef>
            <a:effectRef idx="2">
              <a:schemeClr val="accent5"/>
            </a:effectRef>
            <a:fontRef idx="minor">
              <a:schemeClr val="lt1"/>
            </a:fontRef>
          </p:style>
          <p:txBody>
            <a:bodyPr spcFirstLastPara="0" vert="horz" wrap="square" lIns="76918" tIns="76918" rIns="76918" bIns="76918" numCol="1" spcCol="1270" anchor="ctr" anchorCtr="0">
              <a:noAutofit/>
            </a:bodyPr>
            <a:lstStyle/>
            <a:p>
              <a:pPr marL="0" lvl="0" indent="0" algn="ctr" defTabSz="533400">
                <a:lnSpc>
                  <a:spcPct val="90000"/>
                </a:lnSpc>
                <a:spcBef>
                  <a:spcPct val="0"/>
                </a:spcBef>
                <a:spcAft>
                  <a:spcPct val="35000"/>
                </a:spcAft>
                <a:buNone/>
              </a:pPr>
              <a:r>
                <a:rPr lang="en-US" sz="1400" kern="1200" dirty="0">
                  <a:latin typeface="Arial" panose="020B0604020202020204" pitchFamily="34" charset="0"/>
                  <a:cs typeface="Arial" panose="020B0604020202020204" pitchFamily="34" charset="0"/>
                </a:rPr>
                <a:t>HMA</a:t>
              </a:r>
              <a:br>
                <a:rPr lang="en-US" sz="1400" kern="1200" dirty="0">
                  <a:latin typeface="Arial" panose="020B0604020202020204" pitchFamily="34" charset="0"/>
                  <a:cs typeface="Arial" panose="020B0604020202020204" pitchFamily="34" charset="0"/>
                </a:rPr>
              </a:br>
              <a:r>
                <a:rPr lang="en-US" sz="1400" kern="1200" dirty="0">
                  <a:latin typeface="Arial" panose="020B0604020202020204" pitchFamily="34" charset="0"/>
                  <a:cs typeface="Arial" panose="020B0604020202020204" pitchFamily="34" charset="0"/>
                </a:rPr>
                <a:t>3 or 5 day</a:t>
              </a:r>
            </a:p>
          </p:txBody>
        </p:sp>
        <p:cxnSp>
          <p:nvCxnSpPr>
            <p:cNvPr id="40" name="Straight Connector 39">
              <a:extLst>
                <a:ext uri="{FF2B5EF4-FFF2-40B4-BE49-F238E27FC236}">
                  <a16:creationId xmlns:a16="http://schemas.microsoft.com/office/drawing/2014/main" id="{4C760177-C6F1-5CCD-E5F6-EF8B70843156}"/>
                </a:ext>
              </a:extLst>
            </p:cNvPr>
            <p:cNvCxnSpPr>
              <a:cxnSpLocks/>
            </p:cNvCxnSpPr>
            <p:nvPr/>
          </p:nvCxnSpPr>
          <p:spPr>
            <a:xfrm>
              <a:off x="4840556" y="2148873"/>
              <a:ext cx="5954105" cy="0"/>
            </a:xfrm>
            <a:prstGeom prst="line">
              <a:avLst/>
            </a:prstGeom>
            <a:ln w="9525"/>
          </p:spPr>
          <p:style>
            <a:lnRef idx="1">
              <a:schemeClr val="dk1"/>
            </a:lnRef>
            <a:fillRef idx="0">
              <a:schemeClr val="dk1"/>
            </a:fillRef>
            <a:effectRef idx="0">
              <a:schemeClr val="dk1"/>
            </a:effectRef>
            <a:fontRef idx="minor">
              <a:schemeClr val="tx1"/>
            </a:fontRef>
          </p:style>
        </p:cxnSp>
        <p:cxnSp>
          <p:nvCxnSpPr>
            <p:cNvPr id="41" name="Straight Connector 40">
              <a:extLst>
                <a:ext uri="{FF2B5EF4-FFF2-40B4-BE49-F238E27FC236}">
                  <a16:creationId xmlns:a16="http://schemas.microsoft.com/office/drawing/2014/main" id="{8E627417-DF8F-33B5-C30D-4BEA5F0DC7BD}"/>
                </a:ext>
              </a:extLst>
            </p:cNvPr>
            <p:cNvCxnSpPr>
              <a:cxnSpLocks/>
            </p:cNvCxnSpPr>
            <p:nvPr/>
          </p:nvCxnSpPr>
          <p:spPr>
            <a:xfrm>
              <a:off x="5052804" y="1775413"/>
              <a:ext cx="0" cy="373460"/>
            </a:xfrm>
            <a:prstGeom prst="line">
              <a:avLst/>
            </a:prstGeom>
            <a:ln w="9525"/>
          </p:spPr>
          <p:style>
            <a:lnRef idx="1">
              <a:schemeClr val="dk1"/>
            </a:lnRef>
            <a:fillRef idx="0">
              <a:schemeClr val="dk1"/>
            </a:fillRef>
            <a:effectRef idx="0">
              <a:schemeClr val="dk1"/>
            </a:effectRef>
            <a:fontRef idx="minor">
              <a:schemeClr val="tx1"/>
            </a:fontRef>
          </p:style>
        </p:cxnSp>
        <p:cxnSp>
          <p:nvCxnSpPr>
            <p:cNvPr id="42" name="Straight Arrow Connector 41">
              <a:extLst>
                <a:ext uri="{FF2B5EF4-FFF2-40B4-BE49-F238E27FC236}">
                  <a16:creationId xmlns:a16="http://schemas.microsoft.com/office/drawing/2014/main" id="{F99464B6-29BD-E6A0-D989-A9EDF2FB6776}"/>
                </a:ext>
              </a:extLst>
            </p:cNvPr>
            <p:cNvCxnSpPr>
              <a:cxnSpLocks/>
            </p:cNvCxnSpPr>
            <p:nvPr/>
          </p:nvCxnSpPr>
          <p:spPr>
            <a:xfrm>
              <a:off x="4840556" y="2148873"/>
              <a:ext cx="0" cy="181771"/>
            </a:xfrm>
            <a:prstGeom prst="straightConnector1">
              <a:avLst/>
            </a:prstGeom>
            <a:ln w="9525">
              <a:tailEnd type="triangle"/>
            </a:ln>
          </p:spPr>
          <p:style>
            <a:lnRef idx="1">
              <a:schemeClr val="dk1"/>
            </a:lnRef>
            <a:fillRef idx="0">
              <a:schemeClr val="dk1"/>
            </a:fillRef>
            <a:effectRef idx="0">
              <a:schemeClr val="dk1"/>
            </a:effectRef>
            <a:fontRef idx="minor">
              <a:schemeClr val="tx1"/>
            </a:fontRef>
          </p:style>
        </p:cxnSp>
        <p:sp>
          <p:nvSpPr>
            <p:cNvPr id="65" name="TextBox 64">
              <a:extLst>
                <a:ext uri="{FF2B5EF4-FFF2-40B4-BE49-F238E27FC236}">
                  <a16:creationId xmlns:a16="http://schemas.microsoft.com/office/drawing/2014/main" id="{C943D166-5732-C32E-3CB1-D461D6370A3F}"/>
                </a:ext>
              </a:extLst>
            </p:cNvPr>
            <p:cNvSpPr txBox="1"/>
            <p:nvPr/>
          </p:nvSpPr>
          <p:spPr>
            <a:xfrm>
              <a:off x="5084909" y="3751393"/>
              <a:ext cx="647934" cy="261610"/>
            </a:xfrm>
            <a:prstGeom prst="rect">
              <a:avLst/>
            </a:prstGeom>
            <a:noFill/>
          </p:spPr>
          <p:txBody>
            <a:bodyPr wrap="none" rtlCol="0">
              <a:spAutoFit/>
            </a:bodyPr>
            <a:lstStyle/>
            <a:p>
              <a:r>
                <a:rPr lang="en-US" sz="1100" dirty="0">
                  <a:latin typeface="Arial" panose="020B0604020202020204" pitchFamily="34" charset="0"/>
                  <a:cs typeface="Arial" panose="020B0604020202020204" pitchFamily="34" charset="0"/>
                </a:rPr>
                <a:t>Del(5q)</a:t>
              </a:r>
            </a:p>
          </p:txBody>
        </p:sp>
        <p:sp>
          <p:nvSpPr>
            <p:cNvPr id="66" name="TextBox 65">
              <a:extLst>
                <a:ext uri="{FF2B5EF4-FFF2-40B4-BE49-F238E27FC236}">
                  <a16:creationId xmlns:a16="http://schemas.microsoft.com/office/drawing/2014/main" id="{8569DAA5-A7E8-C972-1E81-E4ACE5E7DAA4}"/>
                </a:ext>
              </a:extLst>
            </p:cNvPr>
            <p:cNvSpPr txBox="1"/>
            <p:nvPr/>
          </p:nvSpPr>
          <p:spPr>
            <a:xfrm>
              <a:off x="3376399" y="3959489"/>
              <a:ext cx="1244251" cy="430887"/>
            </a:xfrm>
            <a:prstGeom prst="rect">
              <a:avLst/>
            </a:prstGeom>
            <a:noFill/>
          </p:spPr>
          <p:txBody>
            <a:bodyPr wrap="none" rtlCol="0">
              <a:spAutoFit/>
            </a:bodyPr>
            <a:lstStyle/>
            <a:p>
              <a:r>
                <a:rPr lang="en-US" sz="1100" dirty="0">
                  <a:latin typeface="Arial" panose="020B0604020202020204" pitchFamily="34" charset="0"/>
                  <a:cs typeface="Arial" panose="020B0604020202020204" pitchFamily="34" charset="0"/>
                </a:rPr>
                <a:t>≤60 years or</a:t>
              </a:r>
              <a:br>
                <a:rPr lang="en-US" sz="1100" dirty="0">
                  <a:latin typeface="Arial" panose="020B0604020202020204" pitchFamily="34" charset="0"/>
                  <a:cs typeface="Arial" panose="020B0604020202020204" pitchFamily="34" charset="0"/>
                </a:rPr>
              </a:br>
              <a:r>
                <a:rPr lang="en-US" sz="1100" dirty="0">
                  <a:latin typeface="Arial" panose="020B0604020202020204" pitchFamily="34" charset="0"/>
                  <a:cs typeface="Arial" panose="020B0604020202020204" pitchFamily="34" charset="0"/>
                </a:rPr>
                <a:t>hypoplastic MDS</a:t>
              </a:r>
            </a:p>
          </p:txBody>
        </p:sp>
        <p:cxnSp>
          <p:nvCxnSpPr>
            <p:cNvPr id="68" name="Straight Arrow Connector 67">
              <a:extLst>
                <a:ext uri="{FF2B5EF4-FFF2-40B4-BE49-F238E27FC236}">
                  <a16:creationId xmlns:a16="http://schemas.microsoft.com/office/drawing/2014/main" id="{840E89BA-C475-FDDA-AF89-7E34E1F265EC}"/>
                </a:ext>
              </a:extLst>
            </p:cNvPr>
            <p:cNvCxnSpPr>
              <a:cxnSpLocks/>
            </p:cNvCxnSpPr>
            <p:nvPr/>
          </p:nvCxnSpPr>
          <p:spPr>
            <a:xfrm>
              <a:off x="4840556" y="2991435"/>
              <a:ext cx="0" cy="181771"/>
            </a:xfrm>
            <a:prstGeom prst="straightConnector1">
              <a:avLst/>
            </a:prstGeom>
            <a:ln w="9525">
              <a:tailEnd type="triangle"/>
            </a:ln>
          </p:spPr>
          <p:style>
            <a:lnRef idx="1">
              <a:schemeClr val="dk1"/>
            </a:lnRef>
            <a:fillRef idx="0">
              <a:schemeClr val="dk1"/>
            </a:fillRef>
            <a:effectRef idx="0">
              <a:schemeClr val="dk1"/>
            </a:effectRef>
            <a:fontRef idx="minor">
              <a:schemeClr val="tx1"/>
            </a:fontRef>
          </p:style>
        </p:cxnSp>
        <p:cxnSp>
          <p:nvCxnSpPr>
            <p:cNvPr id="69" name="Straight Arrow Connector 68">
              <a:extLst>
                <a:ext uri="{FF2B5EF4-FFF2-40B4-BE49-F238E27FC236}">
                  <a16:creationId xmlns:a16="http://schemas.microsoft.com/office/drawing/2014/main" id="{B77E51C1-22B5-A650-B544-446EBD62A37D}"/>
                </a:ext>
              </a:extLst>
            </p:cNvPr>
            <p:cNvCxnSpPr>
              <a:cxnSpLocks/>
            </p:cNvCxnSpPr>
            <p:nvPr/>
          </p:nvCxnSpPr>
          <p:spPr>
            <a:xfrm>
              <a:off x="4834792" y="3707025"/>
              <a:ext cx="0" cy="588440"/>
            </a:xfrm>
            <a:prstGeom prst="straightConnector1">
              <a:avLst/>
            </a:prstGeom>
            <a:ln w="9525">
              <a:tailEnd type="triangle"/>
            </a:ln>
          </p:spPr>
          <p:style>
            <a:lnRef idx="1">
              <a:schemeClr val="dk1"/>
            </a:lnRef>
            <a:fillRef idx="0">
              <a:schemeClr val="dk1"/>
            </a:fillRef>
            <a:effectRef idx="0">
              <a:schemeClr val="dk1"/>
            </a:effectRef>
            <a:fontRef idx="minor">
              <a:schemeClr val="tx1"/>
            </a:fontRef>
          </p:style>
        </p:cxnSp>
        <p:cxnSp>
          <p:nvCxnSpPr>
            <p:cNvPr id="71" name="Straight Arrow Connector 70">
              <a:extLst>
                <a:ext uri="{FF2B5EF4-FFF2-40B4-BE49-F238E27FC236}">
                  <a16:creationId xmlns:a16="http://schemas.microsoft.com/office/drawing/2014/main" id="{4F04CA0C-8C41-FAD4-8C5D-8DAFA1F66C8F}"/>
                </a:ext>
              </a:extLst>
            </p:cNvPr>
            <p:cNvCxnSpPr>
              <a:cxnSpLocks/>
            </p:cNvCxnSpPr>
            <p:nvPr/>
          </p:nvCxnSpPr>
          <p:spPr>
            <a:xfrm flipH="1">
              <a:off x="3622988" y="4619441"/>
              <a:ext cx="621128" cy="0"/>
            </a:xfrm>
            <a:prstGeom prst="straightConnector1">
              <a:avLst/>
            </a:prstGeom>
            <a:ln w="9525">
              <a:tailEnd type="triangle"/>
            </a:ln>
          </p:spPr>
          <p:style>
            <a:lnRef idx="1">
              <a:schemeClr val="dk1"/>
            </a:lnRef>
            <a:fillRef idx="0">
              <a:schemeClr val="dk1"/>
            </a:fillRef>
            <a:effectRef idx="0">
              <a:schemeClr val="dk1"/>
            </a:effectRef>
            <a:fontRef idx="minor">
              <a:schemeClr val="tx1"/>
            </a:fontRef>
          </p:style>
        </p:cxnSp>
        <p:cxnSp>
          <p:nvCxnSpPr>
            <p:cNvPr id="73" name="Straight Arrow Connector 72">
              <a:extLst>
                <a:ext uri="{FF2B5EF4-FFF2-40B4-BE49-F238E27FC236}">
                  <a16:creationId xmlns:a16="http://schemas.microsoft.com/office/drawing/2014/main" id="{D14AB1D4-BE28-2585-6143-81ED18798767}"/>
                </a:ext>
              </a:extLst>
            </p:cNvPr>
            <p:cNvCxnSpPr>
              <a:cxnSpLocks/>
            </p:cNvCxnSpPr>
            <p:nvPr/>
          </p:nvCxnSpPr>
          <p:spPr>
            <a:xfrm>
              <a:off x="5425468" y="4611496"/>
              <a:ext cx="621128" cy="0"/>
            </a:xfrm>
            <a:prstGeom prst="straightConnector1">
              <a:avLst/>
            </a:prstGeom>
            <a:ln w="9525">
              <a:tailEnd type="triangle"/>
            </a:ln>
          </p:spPr>
          <p:style>
            <a:lnRef idx="1">
              <a:schemeClr val="dk1"/>
            </a:lnRef>
            <a:fillRef idx="0">
              <a:schemeClr val="dk1"/>
            </a:fillRef>
            <a:effectRef idx="0">
              <a:schemeClr val="dk1"/>
            </a:effectRef>
            <a:fontRef idx="minor">
              <a:schemeClr val="tx1"/>
            </a:fontRef>
          </p:style>
        </p:cxnSp>
        <p:cxnSp>
          <p:nvCxnSpPr>
            <p:cNvPr id="74" name="Straight Arrow Connector 73">
              <a:extLst>
                <a:ext uri="{FF2B5EF4-FFF2-40B4-BE49-F238E27FC236}">
                  <a16:creationId xmlns:a16="http://schemas.microsoft.com/office/drawing/2014/main" id="{4415900B-3F4C-6A2F-3B13-21123A035A5C}"/>
                </a:ext>
              </a:extLst>
            </p:cNvPr>
            <p:cNvCxnSpPr>
              <a:cxnSpLocks/>
            </p:cNvCxnSpPr>
            <p:nvPr/>
          </p:nvCxnSpPr>
          <p:spPr>
            <a:xfrm>
              <a:off x="4834792" y="4791178"/>
              <a:ext cx="0" cy="359942"/>
            </a:xfrm>
            <a:prstGeom prst="straightConnector1">
              <a:avLst/>
            </a:prstGeom>
            <a:ln w="9525">
              <a:tailEnd type="triangle"/>
            </a:ln>
          </p:spPr>
          <p:style>
            <a:lnRef idx="1">
              <a:schemeClr val="dk1"/>
            </a:lnRef>
            <a:fillRef idx="0">
              <a:schemeClr val="dk1"/>
            </a:fillRef>
            <a:effectRef idx="0">
              <a:schemeClr val="dk1"/>
            </a:effectRef>
            <a:fontRef idx="minor">
              <a:schemeClr val="tx1"/>
            </a:fontRef>
          </p:style>
        </p:cxnSp>
        <p:cxnSp>
          <p:nvCxnSpPr>
            <p:cNvPr id="75" name="Straight Arrow Connector 74">
              <a:extLst>
                <a:ext uri="{FF2B5EF4-FFF2-40B4-BE49-F238E27FC236}">
                  <a16:creationId xmlns:a16="http://schemas.microsoft.com/office/drawing/2014/main" id="{369DB5CA-77B1-263C-219A-C55BF1C9497A}"/>
                </a:ext>
              </a:extLst>
            </p:cNvPr>
            <p:cNvCxnSpPr>
              <a:cxnSpLocks/>
            </p:cNvCxnSpPr>
            <p:nvPr/>
          </p:nvCxnSpPr>
          <p:spPr>
            <a:xfrm>
              <a:off x="6774887" y="4791178"/>
              <a:ext cx="0" cy="181771"/>
            </a:xfrm>
            <a:prstGeom prst="straightConnector1">
              <a:avLst/>
            </a:prstGeom>
            <a:ln w="9525">
              <a:tailEnd type="triangle"/>
            </a:ln>
          </p:spPr>
          <p:style>
            <a:lnRef idx="1">
              <a:schemeClr val="dk1"/>
            </a:lnRef>
            <a:fillRef idx="0">
              <a:schemeClr val="dk1"/>
            </a:fillRef>
            <a:effectRef idx="0">
              <a:schemeClr val="dk1"/>
            </a:effectRef>
            <a:fontRef idx="minor">
              <a:schemeClr val="tx1"/>
            </a:fontRef>
          </p:style>
        </p:cxnSp>
        <p:cxnSp>
          <p:nvCxnSpPr>
            <p:cNvPr id="76" name="Straight Arrow Connector 75">
              <a:extLst>
                <a:ext uri="{FF2B5EF4-FFF2-40B4-BE49-F238E27FC236}">
                  <a16:creationId xmlns:a16="http://schemas.microsoft.com/office/drawing/2014/main" id="{A0638AA9-F96A-99D2-05F5-14A110F74030}"/>
                </a:ext>
              </a:extLst>
            </p:cNvPr>
            <p:cNvCxnSpPr>
              <a:cxnSpLocks/>
            </p:cNvCxnSpPr>
            <p:nvPr/>
          </p:nvCxnSpPr>
          <p:spPr>
            <a:xfrm>
              <a:off x="3917302" y="5223362"/>
              <a:ext cx="0" cy="377331"/>
            </a:xfrm>
            <a:prstGeom prst="straightConnector1">
              <a:avLst/>
            </a:prstGeom>
            <a:ln w="9525">
              <a:tailEnd type="triangle"/>
            </a:ln>
          </p:spPr>
          <p:style>
            <a:lnRef idx="1">
              <a:schemeClr val="dk1"/>
            </a:lnRef>
            <a:fillRef idx="0">
              <a:schemeClr val="dk1"/>
            </a:fillRef>
            <a:effectRef idx="0">
              <a:schemeClr val="dk1"/>
            </a:effectRef>
            <a:fontRef idx="minor">
              <a:schemeClr val="tx1"/>
            </a:fontRef>
          </p:style>
        </p:cxnSp>
        <p:cxnSp>
          <p:nvCxnSpPr>
            <p:cNvPr id="78" name="Straight Arrow Connector 77">
              <a:extLst>
                <a:ext uri="{FF2B5EF4-FFF2-40B4-BE49-F238E27FC236}">
                  <a16:creationId xmlns:a16="http://schemas.microsoft.com/office/drawing/2014/main" id="{0F2F5097-463B-D00E-4F69-6C66CD083BDB}"/>
                </a:ext>
              </a:extLst>
            </p:cNvPr>
            <p:cNvCxnSpPr>
              <a:cxnSpLocks/>
            </p:cNvCxnSpPr>
            <p:nvPr/>
          </p:nvCxnSpPr>
          <p:spPr>
            <a:xfrm>
              <a:off x="5612012" y="5223362"/>
              <a:ext cx="0" cy="377331"/>
            </a:xfrm>
            <a:prstGeom prst="straightConnector1">
              <a:avLst/>
            </a:prstGeom>
            <a:ln w="9525">
              <a:tailEnd type="triangle"/>
            </a:ln>
          </p:spPr>
          <p:style>
            <a:lnRef idx="1">
              <a:schemeClr val="dk1"/>
            </a:lnRef>
            <a:fillRef idx="0">
              <a:schemeClr val="dk1"/>
            </a:fillRef>
            <a:effectRef idx="0">
              <a:schemeClr val="dk1"/>
            </a:effectRef>
            <a:fontRef idx="minor">
              <a:schemeClr val="tx1"/>
            </a:fontRef>
          </p:style>
        </p:cxnSp>
        <p:cxnSp>
          <p:nvCxnSpPr>
            <p:cNvPr id="79" name="Straight Connector 78">
              <a:extLst>
                <a:ext uri="{FF2B5EF4-FFF2-40B4-BE49-F238E27FC236}">
                  <a16:creationId xmlns:a16="http://schemas.microsoft.com/office/drawing/2014/main" id="{8F2E871E-4965-BA02-4C33-03FAD2B33739}"/>
                </a:ext>
              </a:extLst>
            </p:cNvPr>
            <p:cNvCxnSpPr>
              <a:cxnSpLocks/>
            </p:cNvCxnSpPr>
            <p:nvPr/>
          </p:nvCxnSpPr>
          <p:spPr>
            <a:xfrm>
              <a:off x="3917302" y="5228475"/>
              <a:ext cx="1694710" cy="0"/>
            </a:xfrm>
            <a:prstGeom prst="line">
              <a:avLst/>
            </a:prstGeom>
            <a:ln w="9525"/>
          </p:spPr>
          <p:style>
            <a:lnRef idx="1">
              <a:schemeClr val="dk1"/>
            </a:lnRef>
            <a:fillRef idx="0">
              <a:schemeClr val="dk1"/>
            </a:fillRef>
            <a:effectRef idx="0">
              <a:schemeClr val="dk1"/>
            </a:effectRef>
            <a:fontRef idx="minor">
              <a:schemeClr val="tx1"/>
            </a:fontRef>
          </p:style>
        </p:cxnSp>
        <p:sp>
          <p:nvSpPr>
            <p:cNvPr id="82" name="TextBox 81">
              <a:extLst>
                <a:ext uri="{FF2B5EF4-FFF2-40B4-BE49-F238E27FC236}">
                  <a16:creationId xmlns:a16="http://schemas.microsoft.com/office/drawing/2014/main" id="{8DB2861C-B6B7-5E8F-C089-99CC022D4798}"/>
                </a:ext>
              </a:extLst>
            </p:cNvPr>
            <p:cNvSpPr txBox="1"/>
            <p:nvPr/>
          </p:nvSpPr>
          <p:spPr>
            <a:xfrm>
              <a:off x="2638739" y="5351140"/>
              <a:ext cx="1180131" cy="261610"/>
            </a:xfrm>
            <a:prstGeom prst="rect">
              <a:avLst/>
            </a:prstGeom>
            <a:noFill/>
          </p:spPr>
          <p:txBody>
            <a:bodyPr wrap="none" rtlCol="0">
              <a:spAutoFit/>
            </a:bodyPr>
            <a:lstStyle/>
            <a:p>
              <a:r>
                <a:rPr lang="en-US" sz="1100" dirty="0">
                  <a:latin typeface="Arial" panose="020B0604020202020204" pitchFamily="34" charset="0"/>
                  <a:cs typeface="Arial" panose="020B0604020202020204" pitchFamily="34" charset="0"/>
                </a:rPr>
                <a:t>Isolated anemia</a:t>
              </a:r>
            </a:p>
          </p:txBody>
        </p:sp>
        <p:cxnSp>
          <p:nvCxnSpPr>
            <p:cNvPr id="83" name="Straight Arrow Connector 82">
              <a:extLst>
                <a:ext uri="{FF2B5EF4-FFF2-40B4-BE49-F238E27FC236}">
                  <a16:creationId xmlns:a16="http://schemas.microsoft.com/office/drawing/2014/main" id="{0A328C17-4758-E64C-89ED-D4E66B826765}"/>
                </a:ext>
              </a:extLst>
            </p:cNvPr>
            <p:cNvCxnSpPr>
              <a:cxnSpLocks/>
            </p:cNvCxnSpPr>
            <p:nvPr/>
          </p:nvCxnSpPr>
          <p:spPr>
            <a:xfrm>
              <a:off x="4451117" y="5848234"/>
              <a:ext cx="468701" cy="0"/>
            </a:xfrm>
            <a:prstGeom prst="straightConnector1">
              <a:avLst/>
            </a:prstGeom>
            <a:ln w="9525">
              <a:tailEnd type="triangle"/>
            </a:ln>
          </p:spPr>
          <p:style>
            <a:lnRef idx="1">
              <a:schemeClr val="dk1"/>
            </a:lnRef>
            <a:fillRef idx="0">
              <a:schemeClr val="dk1"/>
            </a:fillRef>
            <a:effectRef idx="0">
              <a:schemeClr val="dk1"/>
            </a:effectRef>
            <a:fontRef idx="minor">
              <a:schemeClr val="tx1"/>
            </a:fontRef>
          </p:style>
        </p:cxnSp>
        <p:cxnSp>
          <p:nvCxnSpPr>
            <p:cNvPr id="87" name="Straight Arrow Connector 86">
              <a:extLst>
                <a:ext uri="{FF2B5EF4-FFF2-40B4-BE49-F238E27FC236}">
                  <a16:creationId xmlns:a16="http://schemas.microsoft.com/office/drawing/2014/main" id="{C2219842-FE8E-A906-93AA-765F3DD45B1C}"/>
                </a:ext>
              </a:extLst>
            </p:cNvPr>
            <p:cNvCxnSpPr>
              <a:cxnSpLocks/>
            </p:cNvCxnSpPr>
            <p:nvPr/>
          </p:nvCxnSpPr>
          <p:spPr>
            <a:xfrm>
              <a:off x="4834792" y="4001245"/>
              <a:ext cx="1078328" cy="0"/>
            </a:xfrm>
            <a:prstGeom prst="straightConnector1">
              <a:avLst/>
            </a:prstGeom>
            <a:ln w="9525">
              <a:tailEnd type="triangle"/>
            </a:ln>
          </p:spPr>
          <p:style>
            <a:lnRef idx="1">
              <a:schemeClr val="dk1"/>
            </a:lnRef>
            <a:fillRef idx="0">
              <a:schemeClr val="dk1"/>
            </a:fillRef>
            <a:effectRef idx="0">
              <a:schemeClr val="dk1"/>
            </a:effectRef>
            <a:fontRef idx="minor">
              <a:schemeClr val="tx1"/>
            </a:fontRef>
          </p:style>
        </p:cxnSp>
        <p:cxnSp>
          <p:nvCxnSpPr>
            <p:cNvPr id="91" name="Straight Arrow Connector 90">
              <a:extLst>
                <a:ext uri="{FF2B5EF4-FFF2-40B4-BE49-F238E27FC236}">
                  <a16:creationId xmlns:a16="http://schemas.microsoft.com/office/drawing/2014/main" id="{3E766B7E-0237-A3B7-67F5-825B3833291D}"/>
                </a:ext>
              </a:extLst>
            </p:cNvPr>
            <p:cNvCxnSpPr>
              <a:cxnSpLocks/>
            </p:cNvCxnSpPr>
            <p:nvPr/>
          </p:nvCxnSpPr>
          <p:spPr>
            <a:xfrm>
              <a:off x="6772280" y="3016656"/>
              <a:ext cx="0" cy="588440"/>
            </a:xfrm>
            <a:prstGeom prst="straightConnector1">
              <a:avLst/>
            </a:prstGeom>
            <a:ln w="9525">
              <a:tailEnd type="triangle"/>
            </a:ln>
          </p:spPr>
          <p:style>
            <a:lnRef idx="1">
              <a:schemeClr val="dk1"/>
            </a:lnRef>
            <a:fillRef idx="0">
              <a:schemeClr val="dk1"/>
            </a:fillRef>
            <a:effectRef idx="0">
              <a:schemeClr val="dk1"/>
            </a:effectRef>
            <a:fontRef idx="minor">
              <a:schemeClr val="tx1"/>
            </a:fontRef>
          </p:style>
        </p:cxnSp>
        <p:cxnSp>
          <p:nvCxnSpPr>
            <p:cNvPr id="92" name="Straight Arrow Connector 91">
              <a:extLst>
                <a:ext uri="{FF2B5EF4-FFF2-40B4-BE49-F238E27FC236}">
                  <a16:creationId xmlns:a16="http://schemas.microsoft.com/office/drawing/2014/main" id="{2BF9781C-30B0-EB0C-C312-5876C6AFFA55}"/>
                </a:ext>
              </a:extLst>
            </p:cNvPr>
            <p:cNvCxnSpPr>
              <a:cxnSpLocks/>
            </p:cNvCxnSpPr>
            <p:nvPr/>
          </p:nvCxnSpPr>
          <p:spPr>
            <a:xfrm>
              <a:off x="6772280" y="2148873"/>
              <a:ext cx="0" cy="181771"/>
            </a:xfrm>
            <a:prstGeom prst="straightConnector1">
              <a:avLst/>
            </a:prstGeom>
            <a:ln w="9525">
              <a:tailEnd type="triangle"/>
            </a:ln>
          </p:spPr>
          <p:style>
            <a:lnRef idx="1">
              <a:schemeClr val="dk1"/>
            </a:lnRef>
            <a:fillRef idx="0">
              <a:schemeClr val="dk1"/>
            </a:fillRef>
            <a:effectRef idx="0">
              <a:schemeClr val="dk1"/>
            </a:effectRef>
            <a:fontRef idx="minor">
              <a:schemeClr val="tx1"/>
            </a:fontRef>
          </p:style>
        </p:cxnSp>
        <p:cxnSp>
          <p:nvCxnSpPr>
            <p:cNvPr id="93" name="Straight Arrow Connector 92">
              <a:extLst>
                <a:ext uri="{FF2B5EF4-FFF2-40B4-BE49-F238E27FC236}">
                  <a16:creationId xmlns:a16="http://schemas.microsoft.com/office/drawing/2014/main" id="{6DEDE060-18DC-B37F-4501-56F00F7F02CC}"/>
                </a:ext>
              </a:extLst>
            </p:cNvPr>
            <p:cNvCxnSpPr>
              <a:cxnSpLocks/>
            </p:cNvCxnSpPr>
            <p:nvPr/>
          </p:nvCxnSpPr>
          <p:spPr>
            <a:xfrm>
              <a:off x="8936360" y="2148873"/>
              <a:ext cx="0" cy="181771"/>
            </a:xfrm>
            <a:prstGeom prst="straightConnector1">
              <a:avLst/>
            </a:prstGeom>
            <a:ln w="9525">
              <a:tailEnd type="triangle"/>
            </a:ln>
          </p:spPr>
          <p:style>
            <a:lnRef idx="1">
              <a:schemeClr val="dk1"/>
            </a:lnRef>
            <a:fillRef idx="0">
              <a:schemeClr val="dk1"/>
            </a:fillRef>
            <a:effectRef idx="0">
              <a:schemeClr val="dk1"/>
            </a:effectRef>
            <a:fontRef idx="minor">
              <a:schemeClr val="tx1"/>
            </a:fontRef>
          </p:style>
        </p:cxnSp>
        <p:cxnSp>
          <p:nvCxnSpPr>
            <p:cNvPr id="94" name="Straight Arrow Connector 93">
              <a:extLst>
                <a:ext uri="{FF2B5EF4-FFF2-40B4-BE49-F238E27FC236}">
                  <a16:creationId xmlns:a16="http://schemas.microsoft.com/office/drawing/2014/main" id="{5773D824-9B98-B0B5-AD77-E681AF31C855}"/>
                </a:ext>
              </a:extLst>
            </p:cNvPr>
            <p:cNvCxnSpPr>
              <a:cxnSpLocks/>
            </p:cNvCxnSpPr>
            <p:nvPr/>
          </p:nvCxnSpPr>
          <p:spPr>
            <a:xfrm>
              <a:off x="10794661" y="2148873"/>
              <a:ext cx="0" cy="181771"/>
            </a:xfrm>
            <a:prstGeom prst="straightConnector1">
              <a:avLst/>
            </a:prstGeom>
            <a:ln w="9525">
              <a:tailEnd type="triangle"/>
            </a:ln>
          </p:spPr>
          <p:style>
            <a:lnRef idx="1">
              <a:schemeClr val="dk1"/>
            </a:lnRef>
            <a:fillRef idx="0">
              <a:schemeClr val="dk1"/>
            </a:fillRef>
            <a:effectRef idx="0">
              <a:schemeClr val="dk1"/>
            </a:effectRef>
            <a:fontRef idx="minor">
              <a:schemeClr val="tx1"/>
            </a:fontRef>
          </p:style>
        </p:cxnSp>
        <p:cxnSp>
          <p:nvCxnSpPr>
            <p:cNvPr id="95" name="Straight Arrow Connector 94">
              <a:extLst>
                <a:ext uri="{FF2B5EF4-FFF2-40B4-BE49-F238E27FC236}">
                  <a16:creationId xmlns:a16="http://schemas.microsoft.com/office/drawing/2014/main" id="{49850C9D-4436-CD2B-BAAC-98823E480D16}"/>
                </a:ext>
              </a:extLst>
            </p:cNvPr>
            <p:cNvCxnSpPr>
              <a:cxnSpLocks/>
            </p:cNvCxnSpPr>
            <p:nvPr/>
          </p:nvCxnSpPr>
          <p:spPr>
            <a:xfrm>
              <a:off x="8936360" y="2900549"/>
              <a:ext cx="0" cy="181771"/>
            </a:xfrm>
            <a:prstGeom prst="straightConnector1">
              <a:avLst/>
            </a:prstGeom>
            <a:ln w="9525">
              <a:tailEnd type="triangle"/>
            </a:ln>
          </p:spPr>
          <p:style>
            <a:lnRef idx="1">
              <a:schemeClr val="dk1"/>
            </a:lnRef>
            <a:fillRef idx="0">
              <a:schemeClr val="dk1"/>
            </a:fillRef>
            <a:effectRef idx="0">
              <a:schemeClr val="dk1"/>
            </a:effectRef>
            <a:fontRef idx="minor">
              <a:schemeClr val="tx1"/>
            </a:fontRef>
          </p:style>
        </p:cxnSp>
        <p:cxnSp>
          <p:nvCxnSpPr>
            <p:cNvPr id="96" name="Straight Arrow Connector 95">
              <a:extLst>
                <a:ext uri="{FF2B5EF4-FFF2-40B4-BE49-F238E27FC236}">
                  <a16:creationId xmlns:a16="http://schemas.microsoft.com/office/drawing/2014/main" id="{493CF39E-28B5-9BD0-B3CE-0CA0C3CBA030}"/>
                </a:ext>
              </a:extLst>
            </p:cNvPr>
            <p:cNvCxnSpPr>
              <a:cxnSpLocks/>
            </p:cNvCxnSpPr>
            <p:nvPr/>
          </p:nvCxnSpPr>
          <p:spPr>
            <a:xfrm>
              <a:off x="10794661" y="2900549"/>
              <a:ext cx="0" cy="181771"/>
            </a:xfrm>
            <a:prstGeom prst="straightConnector1">
              <a:avLst/>
            </a:prstGeom>
            <a:ln w="9525">
              <a:tailEnd type="triangle"/>
            </a:ln>
          </p:spPr>
          <p:style>
            <a:lnRef idx="1">
              <a:schemeClr val="dk1"/>
            </a:lnRef>
            <a:fillRef idx="0">
              <a:schemeClr val="dk1"/>
            </a:fillRef>
            <a:effectRef idx="0">
              <a:schemeClr val="dk1"/>
            </a:effectRef>
            <a:fontRef idx="minor">
              <a:schemeClr val="tx1"/>
            </a:fontRef>
          </p:style>
        </p:cxnSp>
        <p:cxnSp>
          <p:nvCxnSpPr>
            <p:cNvPr id="98" name="Straight Arrow Connector 97">
              <a:extLst>
                <a:ext uri="{FF2B5EF4-FFF2-40B4-BE49-F238E27FC236}">
                  <a16:creationId xmlns:a16="http://schemas.microsoft.com/office/drawing/2014/main" id="{482FAC16-F204-6E90-CF4F-5FBEB81E8D7D}"/>
                </a:ext>
              </a:extLst>
            </p:cNvPr>
            <p:cNvCxnSpPr>
              <a:cxnSpLocks/>
            </p:cNvCxnSpPr>
            <p:nvPr/>
          </p:nvCxnSpPr>
          <p:spPr>
            <a:xfrm>
              <a:off x="8338672" y="4174735"/>
              <a:ext cx="0" cy="210486"/>
            </a:xfrm>
            <a:prstGeom prst="straightConnector1">
              <a:avLst/>
            </a:prstGeom>
            <a:ln w="9525">
              <a:tailEnd type="triangle"/>
            </a:ln>
          </p:spPr>
          <p:style>
            <a:lnRef idx="1">
              <a:schemeClr val="dk1"/>
            </a:lnRef>
            <a:fillRef idx="0">
              <a:schemeClr val="dk1"/>
            </a:fillRef>
            <a:effectRef idx="0">
              <a:schemeClr val="dk1"/>
            </a:effectRef>
            <a:fontRef idx="minor">
              <a:schemeClr val="tx1"/>
            </a:fontRef>
          </p:style>
        </p:cxnSp>
        <p:cxnSp>
          <p:nvCxnSpPr>
            <p:cNvPr id="101" name="Straight Arrow Connector 100">
              <a:extLst>
                <a:ext uri="{FF2B5EF4-FFF2-40B4-BE49-F238E27FC236}">
                  <a16:creationId xmlns:a16="http://schemas.microsoft.com/office/drawing/2014/main" id="{A98ACC01-B77B-0309-CAAF-72CFD53D4F51}"/>
                </a:ext>
              </a:extLst>
            </p:cNvPr>
            <p:cNvCxnSpPr>
              <a:cxnSpLocks/>
            </p:cNvCxnSpPr>
            <p:nvPr/>
          </p:nvCxnSpPr>
          <p:spPr>
            <a:xfrm>
              <a:off x="9595418" y="4174735"/>
              <a:ext cx="0" cy="210486"/>
            </a:xfrm>
            <a:prstGeom prst="straightConnector1">
              <a:avLst/>
            </a:prstGeom>
            <a:ln w="9525">
              <a:tailEnd type="triangle"/>
            </a:ln>
          </p:spPr>
          <p:style>
            <a:lnRef idx="1">
              <a:schemeClr val="dk1"/>
            </a:lnRef>
            <a:fillRef idx="0">
              <a:schemeClr val="dk1"/>
            </a:fillRef>
            <a:effectRef idx="0">
              <a:schemeClr val="dk1"/>
            </a:effectRef>
            <a:fontRef idx="minor">
              <a:schemeClr val="tx1"/>
            </a:fontRef>
          </p:style>
        </p:cxnSp>
        <p:cxnSp>
          <p:nvCxnSpPr>
            <p:cNvPr id="102" name="Straight Connector 101">
              <a:extLst>
                <a:ext uri="{FF2B5EF4-FFF2-40B4-BE49-F238E27FC236}">
                  <a16:creationId xmlns:a16="http://schemas.microsoft.com/office/drawing/2014/main" id="{86C75069-4621-6362-F5BA-ED95DACE721D}"/>
                </a:ext>
              </a:extLst>
            </p:cNvPr>
            <p:cNvCxnSpPr>
              <a:cxnSpLocks/>
            </p:cNvCxnSpPr>
            <p:nvPr/>
          </p:nvCxnSpPr>
          <p:spPr>
            <a:xfrm>
              <a:off x="8338672" y="4174735"/>
              <a:ext cx="1256746" cy="0"/>
            </a:xfrm>
            <a:prstGeom prst="line">
              <a:avLst/>
            </a:prstGeom>
            <a:ln w="9525"/>
          </p:spPr>
          <p:style>
            <a:lnRef idx="1">
              <a:schemeClr val="dk1"/>
            </a:lnRef>
            <a:fillRef idx="0">
              <a:schemeClr val="dk1"/>
            </a:fillRef>
            <a:effectRef idx="0">
              <a:schemeClr val="dk1"/>
            </a:effectRef>
            <a:fontRef idx="minor">
              <a:schemeClr val="tx1"/>
            </a:fontRef>
          </p:style>
        </p:cxnSp>
        <p:sp>
          <p:nvSpPr>
            <p:cNvPr id="28" name="Rectangle 27">
              <a:extLst>
                <a:ext uri="{FF2B5EF4-FFF2-40B4-BE49-F238E27FC236}">
                  <a16:creationId xmlns:a16="http://schemas.microsoft.com/office/drawing/2014/main" id="{88E08D22-FB26-8934-EDD8-BFF1DEA39B92}"/>
                </a:ext>
              </a:extLst>
            </p:cNvPr>
            <p:cNvSpPr/>
            <p:nvPr/>
          </p:nvSpPr>
          <p:spPr>
            <a:xfrm>
              <a:off x="8491521" y="3173207"/>
              <a:ext cx="889676" cy="447087"/>
            </a:xfrm>
            <a:prstGeom prst="rect">
              <a:avLst/>
            </a:prstGeom>
          </p:spPr>
          <p:style>
            <a:lnRef idx="1">
              <a:schemeClr val="accent5"/>
            </a:lnRef>
            <a:fillRef idx="3">
              <a:schemeClr val="accent5"/>
            </a:fillRef>
            <a:effectRef idx="2">
              <a:schemeClr val="accent5"/>
            </a:effectRef>
            <a:fontRef idx="minor">
              <a:schemeClr val="lt1"/>
            </a:fontRef>
          </p:style>
          <p:txBody>
            <a:bodyPr spcFirstLastPara="0" vert="horz" wrap="square" lIns="76918" tIns="76918" rIns="76918" bIns="76918" numCol="1" spcCol="1270" anchor="ctr" anchorCtr="0">
              <a:noAutofit/>
            </a:bodyPr>
            <a:lstStyle/>
            <a:p>
              <a:pPr marL="0" lvl="0" indent="0" algn="ctr" defTabSz="533400">
                <a:lnSpc>
                  <a:spcPct val="90000"/>
                </a:lnSpc>
                <a:spcBef>
                  <a:spcPct val="0"/>
                </a:spcBef>
                <a:spcAft>
                  <a:spcPct val="35000"/>
                </a:spcAft>
                <a:buNone/>
              </a:pPr>
              <a:r>
                <a:rPr lang="en-US" sz="1400" kern="1200" dirty="0">
                  <a:latin typeface="Arial" panose="020B0604020202020204" pitchFamily="34" charset="0"/>
                  <a:cs typeface="Arial" panose="020B0604020202020204" pitchFamily="34" charset="0"/>
                </a:rPr>
                <a:t>TPO+</a:t>
              </a:r>
            </a:p>
          </p:txBody>
        </p:sp>
        <p:sp>
          <p:nvSpPr>
            <p:cNvPr id="104" name="TextBox 103">
              <a:extLst>
                <a:ext uri="{FF2B5EF4-FFF2-40B4-BE49-F238E27FC236}">
                  <a16:creationId xmlns:a16="http://schemas.microsoft.com/office/drawing/2014/main" id="{76EBACE5-EA27-BD42-E7C0-DA0BD426240E}"/>
                </a:ext>
              </a:extLst>
            </p:cNvPr>
            <p:cNvSpPr txBox="1"/>
            <p:nvPr/>
          </p:nvSpPr>
          <p:spPr>
            <a:xfrm>
              <a:off x="9224880" y="5110659"/>
              <a:ext cx="1244251" cy="430887"/>
            </a:xfrm>
            <a:prstGeom prst="rect">
              <a:avLst/>
            </a:prstGeom>
            <a:noFill/>
          </p:spPr>
          <p:txBody>
            <a:bodyPr wrap="none" rtlCol="0">
              <a:spAutoFit/>
            </a:bodyPr>
            <a:lstStyle/>
            <a:p>
              <a:r>
                <a:rPr lang="en-US" sz="1100" dirty="0">
                  <a:latin typeface="Arial" panose="020B0604020202020204" pitchFamily="34" charset="0"/>
                  <a:cs typeface="Arial" panose="020B0604020202020204" pitchFamily="34" charset="0"/>
                </a:rPr>
                <a:t>≤60 years or</a:t>
              </a:r>
              <a:br>
                <a:rPr lang="en-US" sz="1100" dirty="0">
                  <a:latin typeface="Arial" panose="020B0604020202020204" pitchFamily="34" charset="0"/>
                  <a:cs typeface="Arial" panose="020B0604020202020204" pitchFamily="34" charset="0"/>
                </a:rPr>
              </a:br>
              <a:r>
                <a:rPr lang="en-US" sz="1100" dirty="0">
                  <a:latin typeface="Arial" panose="020B0604020202020204" pitchFamily="34" charset="0"/>
                  <a:cs typeface="Arial" panose="020B0604020202020204" pitchFamily="34" charset="0"/>
                </a:rPr>
                <a:t>hypoplastic MDS</a:t>
              </a:r>
            </a:p>
          </p:txBody>
        </p:sp>
        <p:cxnSp>
          <p:nvCxnSpPr>
            <p:cNvPr id="105" name="Straight Arrow Connector 104">
              <a:extLst>
                <a:ext uri="{FF2B5EF4-FFF2-40B4-BE49-F238E27FC236}">
                  <a16:creationId xmlns:a16="http://schemas.microsoft.com/office/drawing/2014/main" id="{2D541829-4446-BA05-C05F-8D92D2EA7BF9}"/>
                </a:ext>
              </a:extLst>
            </p:cNvPr>
            <p:cNvCxnSpPr>
              <a:cxnSpLocks/>
            </p:cNvCxnSpPr>
            <p:nvPr/>
          </p:nvCxnSpPr>
          <p:spPr>
            <a:xfrm flipH="1">
              <a:off x="9054931" y="3958063"/>
              <a:ext cx="1714970" cy="0"/>
            </a:xfrm>
            <a:prstGeom prst="straightConnector1">
              <a:avLst/>
            </a:prstGeom>
            <a:ln w="9525">
              <a:tailEnd type="triangle"/>
            </a:ln>
          </p:spPr>
          <p:style>
            <a:lnRef idx="1">
              <a:schemeClr val="dk1"/>
            </a:lnRef>
            <a:fillRef idx="0">
              <a:schemeClr val="dk1"/>
            </a:fillRef>
            <a:effectRef idx="0">
              <a:schemeClr val="dk1"/>
            </a:effectRef>
            <a:fontRef idx="minor">
              <a:schemeClr val="tx1"/>
            </a:fontRef>
          </p:style>
        </p:cxnSp>
        <p:cxnSp>
          <p:nvCxnSpPr>
            <p:cNvPr id="112" name="Straight Connector 111">
              <a:extLst>
                <a:ext uri="{FF2B5EF4-FFF2-40B4-BE49-F238E27FC236}">
                  <a16:creationId xmlns:a16="http://schemas.microsoft.com/office/drawing/2014/main" id="{C06C0860-E140-1FF8-CA58-FE616F004776}"/>
                </a:ext>
              </a:extLst>
            </p:cNvPr>
            <p:cNvCxnSpPr>
              <a:cxnSpLocks/>
            </p:cNvCxnSpPr>
            <p:nvPr/>
          </p:nvCxnSpPr>
          <p:spPr>
            <a:xfrm>
              <a:off x="8936360" y="3639543"/>
              <a:ext cx="0" cy="535192"/>
            </a:xfrm>
            <a:prstGeom prst="line">
              <a:avLst/>
            </a:prstGeom>
            <a:ln w="9525"/>
          </p:spPr>
          <p:style>
            <a:lnRef idx="1">
              <a:schemeClr val="dk1"/>
            </a:lnRef>
            <a:fillRef idx="0">
              <a:schemeClr val="dk1"/>
            </a:fillRef>
            <a:effectRef idx="0">
              <a:schemeClr val="dk1"/>
            </a:effectRef>
            <a:fontRef idx="minor">
              <a:schemeClr val="tx1"/>
            </a:fontRef>
          </p:style>
        </p:cxnSp>
        <p:cxnSp>
          <p:nvCxnSpPr>
            <p:cNvPr id="114" name="Straight Connector 113">
              <a:extLst>
                <a:ext uri="{FF2B5EF4-FFF2-40B4-BE49-F238E27FC236}">
                  <a16:creationId xmlns:a16="http://schemas.microsoft.com/office/drawing/2014/main" id="{87CD3524-70E4-2A13-25AB-402E72B742F7}"/>
                </a:ext>
              </a:extLst>
            </p:cNvPr>
            <p:cNvCxnSpPr>
              <a:cxnSpLocks/>
            </p:cNvCxnSpPr>
            <p:nvPr/>
          </p:nvCxnSpPr>
          <p:spPr>
            <a:xfrm>
              <a:off x="10769901" y="3804204"/>
              <a:ext cx="0" cy="153859"/>
            </a:xfrm>
            <a:prstGeom prst="line">
              <a:avLst/>
            </a:prstGeom>
            <a:ln w="9525"/>
          </p:spPr>
          <p:style>
            <a:lnRef idx="1">
              <a:schemeClr val="dk1"/>
            </a:lnRef>
            <a:fillRef idx="0">
              <a:schemeClr val="dk1"/>
            </a:fillRef>
            <a:effectRef idx="0">
              <a:schemeClr val="dk1"/>
            </a:effectRef>
            <a:fontRef idx="minor">
              <a:schemeClr val="tx1"/>
            </a:fontRef>
          </p:style>
        </p:cxnSp>
        <p:sp>
          <p:nvSpPr>
            <p:cNvPr id="23" name="Rectangle 22">
              <a:extLst>
                <a:ext uri="{FF2B5EF4-FFF2-40B4-BE49-F238E27FC236}">
                  <a16:creationId xmlns:a16="http://schemas.microsoft.com/office/drawing/2014/main" id="{BFF2DA79-959B-DECD-26DA-9C14F49820E7}"/>
                </a:ext>
              </a:extLst>
            </p:cNvPr>
            <p:cNvSpPr/>
            <p:nvPr/>
          </p:nvSpPr>
          <p:spPr>
            <a:xfrm>
              <a:off x="4291921" y="1376258"/>
              <a:ext cx="1499280" cy="447087"/>
            </a:xfrm>
            <a:prstGeom prst="rect">
              <a:avLst/>
            </a:prstGeom>
          </p:spPr>
          <p:style>
            <a:lnRef idx="1">
              <a:schemeClr val="accent2"/>
            </a:lnRef>
            <a:fillRef idx="3">
              <a:schemeClr val="accent2"/>
            </a:fillRef>
            <a:effectRef idx="2">
              <a:schemeClr val="accent2"/>
            </a:effectRef>
            <a:fontRef idx="minor">
              <a:schemeClr val="lt1"/>
            </a:fontRef>
          </p:style>
          <p:txBody>
            <a:bodyPr spcFirstLastPara="0" vert="horz" wrap="square" lIns="76918" tIns="76918" rIns="76918" bIns="76918" numCol="1" spcCol="1270" anchor="ctr" anchorCtr="0">
              <a:noAutofit/>
            </a:bodyPr>
            <a:lstStyle/>
            <a:p>
              <a:pPr marL="0" lvl="0" indent="0" algn="ctr" defTabSz="533400">
                <a:lnSpc>
                  <a:spcPct val="90000"/>
                </a:lnSpc>
                <a:spcBef>
                  <a:spcPct val="0"/>
                </a:spcBef>
                <a:spcAft>
                  <a:spcPct val="35000"/>
                </a:spcAft>
                <a:buNone/>
              </a:pPr>
              <a:r>
                <a:rPr lang="en-US" sz="1400" b="1" kern="1200" dirty="0">
                  <a:latin typeface="Arial" panose="020B0604020202020204" pitchFamily="34" charset="0"/>
                  <a:cs typeface="Arial" panose="020B0604020202020204" pitchFamily="34" charset="0"/>
                </a:rPr>
                <a:t>Anemia</a:t>
              </a:r>
              <a:endParaRPr lang="en-US" sz="1400" kern="12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929821717"/>
      </p:ext>
    </p:extLst>
  </p:cSld>
  <p:clrMapOvr>
    <a:masterClrMapping/>
  </p:clrMapOvr>
  <mc:AlternateContent xmlns:mc="http://schemas.openxmlformats.org/markup-compatibility/2006" xmlns:p14="http://schemas.microsoft.com/office/powerpoint/2010/main">
    <mc:Choice Requires="p14">
      <p:transition p14:dur="100" advClick="0">
        <p:cut/>
      </p:transition>
    </mc:Choice>
    <mc:Fallback xmlns="">
      <p:transition xmlns:p14="http://schemas.microsoft.com/office/powerpoint/2010/main" advClick="0">
        <p:cu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AE86DAC-130B-1D4E-072B-3235412E675C}"/>
              </a:ext>
            </a:extLst>
          </p:cNvPr>
          <p:cNvSpPr>
            <a:spLocks noGrp="1"/>
          </p:cNvSpPr>
          <p:nvPr>
            <p:ph type="ctrTitle"/>
          </p:nvPr>
        </p:nvSpPr>
        <p:spPr>
          <a:xfrm>
            <a:off x="1524000" y="1122363"/>
            <a:ext cx="9144000" cy="2387600"/>
          </a:xfrm>
        </p:spPr>
        <p:txBody>
          <a:bodyPr>
            <a:normAutofit/>
          </a:bodyPr>
          <a:lstStyle/>
          <a:p>
            <a:r>
              <a:rPr lang="en-US" altLang="en-US" dirty="0"/>
              <a:t>Late-Breaking Data: </a:t>
            </a:r>
            <a:br>
              <a:rPr lang="en-US" altLang="en-US" dirty="0"/>
            </a:br>
            <a:r>
              <a:rPr lang="en-US" altLang="en-US" dirty="0"/>
              <a:t>What’s New and How</a:t>
            </a:r>
            <a:br>
              <a:rPr lang="en-US" altLang="en-US" dirty="0"/>
            </a:br>
            <a:r>
              <a:rPr lang="en-US" altLang="en-US" dirty="0"/>
              <a:t>Can I Use It?</a:t>
            </a:r>
          </a:p>
        </p:txBody>
      </p:sp>
      <p:sp>
        <p:nvSpPr>
          <p:cNvPr id="2" name="Subtitle 1">
            <a:extLst>
              <a:ext uri="{FF2B5EF4-FFF2-40B4-BE49-F238E27FC236}">
                <a16:creationId xmlns:a16="http://schemas.microsoft.com/office/drawing/2014/main" id="{D8D3A798-4F6F-81A9-5A1A-2051A49F16D9}"/>
              </a:ext>
            </a:extLst>
          </p:cNvPr>
          <p:cNvSpPr>
            <a:spLocks noGrp="1"/>
          </p:cNvSpPr>
          <p:nvPr>
            <p:ph type="subTitle" idx="1"/>
          </p:nvPr>
        </p:nvSpPr>
        <p:spPr>
          <a:xfrm>
            <a:off x="1524000" y="3779520"/>
            <a:ext cx="9144000" cy="1478280"/>
          </a:xfrm>
        </p:spPr>
        <p:txBody>
          <a:bodyPr/>
          <a:lstStyle/>
          <a:p>
            <a:r>
              <a:rPr lang="en-US" dirty="0" err="1"/>
              <a:t>Luspatercept</a:t>
            </a:r>
            <a:r>
              <a:rPr lang="en-US" dirty="0"/>
              <a:t> for the Management of ESA-refractory LR-MDS</a:t>
            </a:r>
          </a:p>
        </p:txBody>
      </p:sp>
      <p:sp>
        <p:nvSpPr>
          <p:cNvPr id="9" name="Footer Placeholder 8">
            <a:extLst>
              <a:ext uri="{FF2B5EF4-FFF2-40B4-BE49-F238E27FC236}">
                <a16:creationId xmlns:a16="http://schemas.microsoft.com/office/drawing/2014/main" id="{CD860539-BF02-D240-E9F5-3F1E5EE07309}"/>
              </a:ext>
            </a:extLst>
          </p:cNvPr>
          <p:cNvSpPr>
            <a:spLocks noGrp="1"/>
          </p:cNvSpPr>
          <p:nvPr>
            <p:ph type="ftr" sz="quarter" idx="13"/>
          </p:nvPr>
        </p:nvSpPr>
        <p:spPr/>
        <p:txBody>
          <a:bodyPr/>
          <a:lstStyle/>
          <a:p>
            <a:r>
              <a:rPr lang="en-US" sz="1000" dirty="0">
                <a:solidFill>
                  <a:schemeClr val="bg1"/>
                </a:solidFill>
                <a:latin typeface="Arial" panose="020B0604020202020204" pitchFamily="34" charset="0"/>
                <a:cs typeface="Arial" panose="020B0604020202020204" pitchFamily="34" charset="0"/>
              </a:rPr>
              <a:t>ESA, erythropoiesis-stimulating agents; LR-MDS, low-risk myelodysplastic syndrome.</a:t>
            </a:r>
            <a:endParaRPr lang="en-US" dirty="0"/>
          </a:p>
        </p:txBody>
      </p:sp>
    </p:spTree>
    <p:extLst>
      <p:ext uri="{BB962C8B-B14F-4D97-AF65-F5344CB8AC3E}">
        <p14:creationId xmlns:p14="http://schemas.microsoft.com/office/powerpoint/2010/main" val="16595177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1320800" y="744828"/>
            <a:ext cx="9550400" cy="1676400"/>
          </a:xfrm>
        </p:spPr>
        <p:txBody>
          <a:bodyPr>
            <a:normAutofit/>
          </a:bodyPr>
          <a:lstStyle/>
          <a:p>
            <a:pPr>
              <a:defRPr/>
            </a:pPr>
            <a:r>
              <a:rPr lang="en-US" sz="4000" dirty="0"/>
              <a:t>DISCLAIMER</a:t>
            </a:r>
          </a:p>
        </p:txBody>
      </p:sp>
      <p:sp>
        <p:nvSpPr>
          <p:cNvPr id="195586" name="Subtitle 2"/>
          <p:cNvSpPr>
            <a:spLocks noGrp="1"/>
          </p:cNvSpPr>
          <p:nvPr>
            <p:ph type="subTitle" idx="1"/>
          </p:nvPr>
        </p:nvSpPr>
        <p:spPr>
          <a:xfrm>
            <a:off x="1320800" y="2421229"/>
            <a:ext cx="9550400" cy="3400022"/>
          </a:xfrm>
        </p:spPr>
        <p:txBody>
          <a:bodyPr>
            <a:normAutofit/>
          </a:bodyPr>
          <a:lstStyle/>
          <a:p>
            <a:pPr>
              <a:defRPr/>
            </a:pPr>
            <a:r>
              <a:rPr lang="en-US" sz="1799" dirty="0">
                <a:solidFill>
                  <a:schemeClr val="tx1"/>
                </a:solidFill>
                <a:latin typeface="Arial" charset="0"/>
                <a:ea typeface="ＭＳ Ｐゴシック" charset="0"/>
              </a:rPr>
              <a:t>This slide deck in its original and unaltered format is for educational purposes and is current as of June 2023. All materials contained herein reflect the views of the faculty, and not those of AXIS Medical Education, the CME provider, or the commercial supporter. Participants have an implied responsibility to use the newly acquired information to enhance patient outcomes and their own professional development. The information presented in this activity is not meant to serve as a guideline for patient management. Any procedures, medications, or other courses of diagnosis or treatment discussed or suggested in this activity should not be used by clinicians without evaluation of their patients</a:t>
            </a:r>
            <a:r>
              <a:rPr lang="ja-JP" altLang="en-US" sz="1799" dirty="0">
                <a:solidFill>
                  <a:schemeClr val="tx1"/>
                </a:solidFill>
                <a:latin typeface="Arial" charset="0"/>
                <a:ea typeface="ＭＳ Ｐゴシック" charset="0"/>
              </a:rPr>
              <a:t>’</a:t>
            </a:r>
            <a:r>
              <a:rPr lang="en-US" altLang="ja-JP" sz="1799" dirty="0">
                <a:solidFill>
                  <a:schemeClr val="tx1"/>
                </a:solidFill>
                <a:latin typeface="Arial" charset="0"/>
                <a:ea typeface="ＭＳ Ｐゴシック" charset="0"/>
              </a:rPr>
              <a:t> conditions and possible contraindications on dangers in use, review of any applicable manufacturer</a:t>
            </a:r>
            <a:r>
              <a:rPr lang="ja-JP" altLang="en-US" sz="1799" dirty="0">
                <a:solidFill>
                  <a:schemeClr val="tx1"/>
                </a:solidFill>
                <a:latin typeface="Arial" charset="0"/>
                <a:ea typeface="ＭＳ Ｐゴシック" charset="0"/>
              </a:rPr>
              <a:t>’</a:t>
            </a:r>
            <a:r>
              <a:rPr lang="en-US" altLang="ja-JP" sz="1799" dirty="0">
                <a:solidFill>
                  <a:schemeClr val="tx1"/>
                </a:solidFill>
                <a:latin typeface="Arial" charset="0"/>
                <a:ea typeface="ＭＳ Ｐゴシック" charset="0"/>
              </a:rPr>
              <a:t>s product information, and comparison with recommendations of other authorities.</a:t>
            </a:r>
            <a:endParaRPr lang="en-US" sz="1799" dirty="0">
              <a:solidFill>
                <a:schemeClr val="tx1"/>
              </a:solidFill>
              <a:latin typeface="Arial" charset="0"/>
              <a:ea typeface="ＭＳ Ｐゴシック" charset="0"/>
            </a:endParaRPr>
          </a:p>
        </p:txBody>
      </p:sp>
    </p:spTree>
    <p:extLst>
      <p:ext uri="{BB962C8B-B14F-4D97-AF65-F5344CB8AC3E}">
        <p14:creationId xmlns:p14="http://schemas.microsoft.com/office/powerpoint/2010/main" val="13609485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Luspatercept</a:t>
            </a:r>
          </a:p>
        </p:txBody>
      </p:sp>
      <p:sp>
        <p:nvSpPr>
          <p:cNvPr id="3" name="Content Placeholder 2"/>
          <p:cNvSpPr>
            <a:spLocks noGrp="1"/>
          </p:cNvSpPr>
          <p:nvPr>
            <p:ph sz="half" idx="1"/>
          </p:nvPr>
        </p:nvSpPr>
        <p:spPr>
          <a:xfrm>
            <a:off x="838199" y="1825625"/>
            <a:ext cx="4795650" cy="4351338"/>
          </a:xfrm>
        </p:spPr>
        <p:txBody>
          <a:bodyPr>
            <a:normAutofit fontScale="92500"/>
          </a:bodyPr>
          <a:lstStyle/>
          <a:p>
            <a:pPr defTabSz="771571" fontAlgn="base">
              <a:spcBef>
                <a:spcPts val="844"/>
              </a:spcBef>
              <a:spcAft>
                <a:spcPts val="591"/>
              </a:spcAft>
              <a:defRPr/>
            </a:pPr>
            <a:r>
              <a:rPr lang="en-US" sz="2400" dirty="0"/>
              <a:t>First-in-class erythroid maturation agent inhibits abnormal SMAD2/3 signaling by neutralizing select TGF-</a:t>
            </a:r>
            <a:r>
              <a:rPr lang="el-GR" sz="2400" dirty="0"/>
              <a:t>β</a:t>
            </a:r>
            <a:r>
              <a:rPr lang="en-US" sz="2400" dirty="0"/>
              <a:t> superfamily ligands and improves late-stage erythropoiesis in MDS models</a:t>
            </a:r>
            <a:r>
              <a:rPr lang="en-US" sz="2400" kern="0" baseline="30000" dirty="0">
                <a:solidFill>
                  <a:srgbClr val="000000"/>
                </a:solidFill>
              </a:rPr>
              <a:t>1</a:t>
            </a:r>
            <a:r>
              <a:rPr lang="en-US" sz="2400" kern="0" baseline="30000" dirty="0"/>
              <a:t>,2</a:t>
            </a:r>
            <a:endParaRPr lang="en-US" sz="2400" dirty="0"/>
          </a:p>
          <a:p>
            <a:r>
              <a:rPr lang="en-US" sz="2400" dirty="0"/>
              <a:t>Phase II study in patients with</a:t>
            </a:r>
            <a:br>
              <a:rPr lang="en-US" sz="2400" dirty="0"/>
            </a:br>
            <a:r>
              <a:rPr lang="en-US" sz="2400" dirty="0"/>
              <a:t>Low- or Intermediate-1-risk MDS, luspatercept yielded high frequency of transfusion reduction or RBC-TI in patients with MDS-RS versus other subtypes</a:t>
            </a:r>
            <a:r>
              <a:rPr lang="en-US" sz="2400" baseline="30000" dirty="0"/>
              <a:t>2</a:t>
            </a:r>
          </a:p>
        </p:txBody>
      </p:sp>
      <p:sp>
        <p:nvSpPr>
          <p:cNvPr id="5" name="Footer Placeholder 4">
            <a:extLst>
              <a:ext uri="{FF2B5EF4-FFF2-40B4-BE49-F238E27FC236}">
                <a16:creationId xmlns:a16="http://schemas.microsoft.com/office/drawing/2014/main" id="{3DEE6391-8895-DCD8-5276-0D631D683CA4}"/>
              </a:ext>
            </a:extLst>
          </p:cNvPr>
          <p:cNvSpPr>
            <a:spLocks noGrp="1"/>
          </p:cNvSpPr>
          <p:nvPr>
            <p:ph type="ftr" sz="quarter" idx="10"/>
          </p:nvPr>
        </p:nvSpPr>
        <p:spPr/>
        <p:txBody>
          <a:bodyPr/>
          <a:lstStyle/>
          <a:p>
            <a:r>
              <a:rPr lang="en-US" sz="900" dirty="0" err="1"/>
              <a:t>ActRIIB</a:t>
            </a:r>
            <a:r>
              <a:rPr lang="en-US" sz="900" dirty="0"/>
              <a:t>, activin receptor IIB; MDS, myelodysplastic syndrome; RBC-TI, red blood cell transfusion independence; RS, ring </a:t>
            </a:r>
            <a:r>
              <a:rPr lang="en-US" sz="900" dirty="0" err="1"/>
              <a:t>sideroblasts</a:t>
            </a:r>
            <a:r>
              <a:rPr lang="en-US" sz="900" dirty="0"/>
              <a:t>; TGF-</a:t>
            </a:r>
            <a:r>
              <a:rPr lang="el-GR" sz="900" dirty="0"/>
              <a:t>β</a:t>
            </a:r>
            <a:r>
              <a:rPr lang="en-US" sz="900" dirty="0"/>
              <a:t>, transforming growth factor beta.</a:t>
            </a:r>
          </a:p>
          <a:p>
            <a:r>
              <a:rPr lang="en-US" sz="900" dirty="0"/>
              <a:t>1. </a:t>
            </a:r>
            <a:r>
              <a:rPr lang="en-US" sz="900" dirty="0" err="1"/>
              <a:t>Suragani</a:t>
            </a:r>
            <a:r>
              <a:rPr lang="en-US" sz="900" dirty="0"/>
              <a:t> RNVS, et al. </a:t>
            </a:r>
            <a:r>
              <a:rPr lang="en-US" sz="900" i="1" dirty="0"/>
              <a:t>Nat Med. </a:t>
            </a:r>
            <a:r>
              <a:rPr lang="en-US" sz="900" dirty="0"/>
              <a:t>2014;20:408. 2. </a:t>
            </a:r>
            <a:r>
              <a:rPr lang="en-US" sz="900" dirty="0" err="1"/>
              <a:t>Platzbecker</a:t>
            </a:r>
            <a:r>
              <a:rPr lang="en-US" sz="900" dirty="0"/>
              <a:t> U, et al. </a:t>
            </a:r>
            <a:r>
              <a:rPr lang="en-US" sz="900" i="1" dirty="0"/>
              <a:t>Lancet Oncol. </a:t>
            </a:r>
            <a:r>
              <a:rPr lang="en-US" sz="900" dirty="0"/>
              <a:t>2017;18:1338-1347. </a:t>
            </a:r>
          </a:p>
          <a:p>
            <a:r>
              <a:rPr lang="nl-NL" altLang="en-US" sz="900" dirty="0" err="1"/>
              <a:t>Figures</a:t>
            </a:r>
            <a:r>
              <a:rPr lang="nl-NL" altLang="en-US" sz="900" dirty="0"/>
              <a:t> </a:t>
            </a:r>
            <a:r>
              <a:rPr lang="nl-NL" altLang="en-US" sz="900" dirty="0" err="1"/>
              <a:t>adapted</a:t>
            </a:r>
            <a:r>
              <a:rPr lang="nl-NL" altLang="en-US" sz="900" dirty="0"/>
              <a:t> </a:t>
            </a:r>
            <a:r>
              <a:rPr lang="nl-NL" altLang="en-US" sz="900" dirty="0" err="1"/>
              <a:t>from</a:t>
            </a:r>
            <a:r>
              <a:rPr lang="nl-NL" altLang="en-US" sz="900" dirty="0"/>
              <a:t> </a:t>
            </a:r>
            <a:r>
              <a:rPr lang="nl-NL" altLang="en-US" sz="900" dirty="0" err="1"/>
              <a:t>Fenaux</a:t>
            </a:r>
            <a:r>
              <a:rPr lang="nl-NL" altLang="en-US" sz="900" dirty="0"/>
              <a:t> P, et al. </a:t>
            </a:r>
            <a:r>
              <a:rPr lang="nl-NL" altLang="en-US" sz="900" i="1" dirty="0"/>
              <a:t>Blood</a:t>
            </a:r>
            <a:r>
              <a:rPr lang="nl-NL" altLang="en-US" sz="900" dirty="0"/>
              <a:t>. 2019;133(8):790-794; </a:t>
            </a:r>
            <a:r>
              <a:rPr lang="en-US" sz="900" dirty="0" err="1"/>
              <a:t>Suragani</a:t>
            </a:r>
            <a:r>
              <a:rPr lang="en-US" sz="900" dirty="0"/>
              <a:t> RNVS, et al. </a:t>
            </a:r>
            <a:r>
              <a:rPr lang="en-US" sz="900" i="1" dirty="0"/>
              <a:t>Nat Med. </a:t>
            </a:r>
            <a:r>
              <a:rPr lang="en-US" sz="900" dirty="0"/>
              <a:t>2014;20:408-414. </a:t>
            </a:r>
            <a:endParaRPr lang="nl-NL" altLang="en-US" sz="900" dirty="0"/>
          </a:p>
        </p:txBody>
      </p:sp>
      <p:pic>
        <p:nvPicPr>
          <p:cNvPr id="4" name="Picture 3">
            <a:extLst>
              <a:ext uri="{FF2B5EF4-FFF2-40B4-BE49-F238E27FC236}">
                <a16:creationId xmlns:a16="http://schemas.microsoft.com/office/drawing/2014/main" id="{E2323CAE-1F1C-4721-93E9-C280372C0616}"/>
              </a:ext>
            </a:extLst>
          </p:cNvPr>
          <p:cNvPicPr>
            <a:picLocks noChangeAspect="1"/>
          </p:cNvPicPr>
          <p:nvPr/>
        </p:nvPicPr>
        <p:blipFill rotWithShape="1">
          <a:blip r:embed="rId3"/>
          <a:srcRect t="29147" r="46996"/>
          <a:stretch/>
        </p:blipFill>
        <p:spPr>
          <a:xfrm>
            <a:off x="8477015" y="1268692"/>
            <a:ext cx="1764033" cy="1982667"/>
          </a:xfrm>
          <a:prstGeom prst="rect">
            <a:avLst/>
          </a:prstGeom>
        </p:spPr>
      </p:pic>
      <p:grpSp>
        <p:nvGrpSpPr>
          <p:cNvPr id="6" name="Group 5">
            <a:extLst>
              <a:ext uri="{FF2B5EF4-FFF2-40B4-BE49-F238E27FC236}">
                <a16:creationId xmlns:a16="http://schemas.microsoft.com/office/drawing/2014/main" id="{5649390D-A6D5-4937-BF76-1A0B1A2D44F8}"/>
              </a:ext>
            </a:extLst>
          </p:cNvPr>
          <p:cNvGrpSpPr/>
          <p:nvPr/>
        </p:nvGrpSpPr>
        <p:grpSpPr>
          <a:xfrm>
            <a:off x="6198837" y="3496207"/>
            <a:ext cx="5314950" cy="2431989"/>
            <a:chOff x="4319267" y="3293070"/>
            <a:chExt cx="5314950" cy="2431989"/>
          </a:xfrm>
        </p:grpSpPr>
        <p:sp>
          <p:nvSpPr>
            <p:cNvPr id="110" name="Freeform: Shape 109">
              <a:extLst>
                <a:ext uri="{FF2B5EF4-FFF2-40B4-BE49-F238E27FC236}">
                  <a16:creationId xmlns:a16="http://schemas.microsoft.com/office/drawing/2014/main" id="{0DCE933E-7A23-475D-A395-442B075E017A}"/>
                </a:ext>
              </a:extLst>
            </p:cNvPr>
            <p:cNvSpPr/>
            <p:nvPr/>
          </p:nvSpPr>
          <p:spPr bwMode="auto">
            <a:xfrm>
              <a:off x="4319267" y="4247552"/>
              <a:ext cx="5314950" cy="1472465"/>
            </a:xfrm>
            <a:custGeom>
              <a:avLst/>
              <a:gdLst>
                <a:gd name="connsiteX0" fmla="*/ 0 w 6372090"/>
                <a:gd name="connsiteY0" fmla="*/ 1745144 h 1821137"/>
                <a:gd name="connsiteX1" fmla="*/ 233082 w 6372090"/>
                <a:gd name="connsiteY1" fmla="*/ 1129567 h 1821137"/>
                <a:gd name="connsiteX2" fmla="*/ 776941 w 6372090"/>
                <a:gd name="connsiteY2" fmla="*/ 508014 h 1821137"/>
                <a:gd name="connsiteX3" fmla="*/ 1924423 w 6372090"/>
                <a:gd name="connsiteY3" fmla="*/ 173332 h 1821137"/>
                <a:gd name="connsiteX4" fmla="*/ 3824941 w 6372090"/>
                <a:gd name="connsiteY4" fmla="*/ 14 h 1821137"/>
                <a:gd name="connsiteX5" fmla="*/ 5008282 w 6372090"/>
                <a:gd name="connsiteY5" fmla="*/ 167356 h 1821137"/>
                <a:gd name="connsiteX6" fmla="*/ 6269318 w 6372090"/>
                <a:gd name="connsiteY6" fmla="*/ 699262 h 1821137"/>
                <a:gd name="connsiteX7" fmla="*/ 6299200 w 6372090"/>
                <a:gd name="connsiteY7" fmla="*/ 717191 h 1821137"/>
                <a:gd name="connsiteX8" fmla="*/ 6299200 w 6372090"/>
                <a:gd name="connsiteY8" fmla="*/ 1739167 h 1821137"/>
                <a:gd name="connsiteX9" fmla="*/ 6323106 w 6372090"/>
                <a:gd name="connsiteY9" fmla="*/ 1757097 h 1821137"/>
                <a:gd name="connsiteX10" fmla="*/ 0 w 6372090"/>
                <a:gd name="connsiteY10" fmla="*/ 1745144 h 1821137"/>
                <a:gd name="connsiteX0" fmla="*/ 0 w 6371093"/>
                <a:gd name="connsiteY0" fmla="*/ 1745144 h 1821137"/>
                <a:gd name="connsiteX1" fmla="*/ 233082 w 6371093"/>
                <a:gd name="connsiteY1" fmla="*/ 1129567 h 1821137"/>
                <a:gd name="connsiteX2" fmla="*/ 776941 w 6371093"/>
                <a:gd name="connsiteY2" fmla="*/ 508014 h 1821137"/>
                <a:gd name="connsiteX3" fmla="*/ 1924423 w 6371093"/>
                <a:gd name="connsiteY3" fmla="*/ 173332 h 1821137"/>
                <a:gd name="connsiteX4" fmla="*/ 3824941 w 6371093"/>
                <a:gd name="connsiteY4" fmla="*/ 14 h 1821137"/>
                <a:gd name="connsiteX5" fmla="*/ 5008282 w 6371093"/>
                <a:gd name="connsiteY5" fmla="*/ 167356 h 1821137"/>
                <a:gd name="connsiteX6" fmla="*/ 6269318 w 6371093"/>
                <a:gd name="connsiteY6" fmla="*/ 699262 h 1821137"/>
                <a:gd name="connsiteX7" fmla="*/ 6299200 w 6371093"/>
                <a:gd name="connsiteY7" fmla="*/ 1739167 h 1821137"/>
                <a:gd name="connsiteX8" fmla="*/ 6323106 w 6371093"/>
                <a:gd name="connsiteY8" fmla="*/ 1757097 h 1821137"/>
                <a:gd name="connsiteX9" fmla="*/ 0 w 6371093"/>
                <a:gd name="connsiteY9" fmla="*/ 1745144 h 1821137"/>
                <a:gd name="connsiteX0" fmla="*/ 0 w 6323106"/>
                <a:gd name="connsiteY0" fmla="*/ 1745144 h 1821137"/>
                <a:gd name="connsiteX1" fmla="*/ 233082 w 6323106"/>
                <a:gd name="connsiteY1" fmla="*/ 1129567 h 1821137"/>
                <a:gd name="connsiteX2" fmla="*/ 776941 w 6323106"/>
                <a:gd name="connsiteY2" fmla="*/ 508014 h 1821137"/>
                <a:gd name="connsiteX3" fmla="*/ 1924423 w 6323106"/>
                <a:gd name="connsiteY3" fmla="*/ 173332 h 1821137"/>
                <a:gd name="connsiteX4" fmla="*/ 3824941 w 6323106"/>
                <a:gd name="connsiteY4" fmla="*/ 14 h 1821137"/>
                <a:gd name="connsiteX5" fmla="*/ 5008282 w 6323106"/>
                <a:gd name="connsiteY5" fmla="*/ 167356 h 1821137"/>
                <a:gd name="connsiteX6" fmla="*/ 6269318 w 6323106"/>
                <a:gd name="connsiteY6" fmla="*/ 699262 h 1821137"/>
                <a:gd name="connsiteX7" fmla="*/ 6299200 w 6323106"/>
                <a:gd name="connsiteY7" fmla="*/ 1739167 h 1821137"/>
                <a:gd name="connsiteX8" fmla="*/ 6323106 w 6323106"/>
                <a:gd name="connsiteY8" fmla="*/ 1757097 h 1821137"/>
                <a:gd name="connsiteX9" fmla="*/ 0 w 6323106"/>
                <a:gd name="connsiteY9" fmla="*/ 1745144 h 1821137"/>
                <a:gd name="connsiteX0" fmla="*/ 420141 w 6719341"/>
                <a:gd name="connsiteY0" fmla="*/ 1745144 h 1846845"/>
                <a:gd name="connsiteX1" fmla="*/ 653223 w 6719341"/>
                <a:gd name="connsiteY1" fmla="*/ 1129567 h 1846845"/>
                <a:gd name="connsiteX2" fmla="*/ 1197082 w 6719341"/>
                <a:gd name="connsiteY2" fmla="*/ 508014 h 1846845"/>
                <a:gd name="connsiteX3" fmla="*/ 2344564 w 6719341"/>
                <a:gd name="connsiteY3" fmla="*/ 173332 h 1846845"/>
                <a:gd name="connsiteX4" fmla="*/ 4245082 w 6719341"/>
                <a:gd name="connsiteY4" fmla="*/ 14 h 1846845"/>
                <a:gd name="connsiteX5" fmla="*/ 5428423 w 6719341"/>
                <a:gd name="connsiteY5" fmla="*/ 167356 h 1846845"/>
                <a:gd name="connsiteX6" fmla="*/ 6689459 w 6719341"/>
                <a:gd name="connsiteY6" fmla="*/ 699262 h 1846845"/>
                <a:gd name="connsiteX7" fmla="*/ 6719341 w 6719341"/>
                <a:gd name="connsiteY7" fmla="*/ 1739167 h 1846845"/>
                <a:gd name="connsiteX8" fmla="*/ 420141 w 6719341"/>
                <a:gd name="connsiteY8" fmla="*/ 1745144 h 1846845"/>
                <a:gd name="connsiteX0" fmla="*/ 420141 w 6719341"/>
                <a:gd name="connsiteY0" fmla="*/ 1745144 h 1846845"/>
                <a:gd name="connsiteX1" fmla="*/ 653223 w 6719341"/>
                <a:gd name="connsiteY1" fmla="*/ 1129567 h 1846845"/>
                <a:gd name="connsiteX2" fmla="*/ 1197082 w 6719341"/>
                <a:gd name="connsiteY2" fmla="*/ 508014 h 1846845"/>
                <a:gd name="connsiteX3" fmla="*/ 2344564 w 6719341"/>
                <a:gd name="connsiteY3" fmla="*/ 173332 h 1846845"/>
                <a:gd name="connsiteX4" fmla="*/ 4245082 w 6719341"/>
                <a:gd name="connsiteY4" fmla="*/ 14 h 1846845"/>
                <a:gd name="connsiteX5" fmla="*/ 5428423 w 6719341"/>
                <a:gd name="connsiteY5" fmla="*/ 167356 h 1846845"/>
                <a:gd name="connsiteX6" fmla="*/ 6689459 w 6719341"/>
                <a:gd name="connsiteY6" fmla="*/ 699262 h 1846845"/>
                <a:gd name="connsiteX7" fmla="*/ 6719341 w 6719341"/>
                <a:gd name="connsiteY7" fmla="*/ 1739167 h 1846845"/>
                <a:gd name="connsiteX8" fmla="*/ 420141 w 6719341"/>
                <a:gd name="connsiteY8" fmla="*/ 1745144 h 1846845"/>
                <a:gd name="connsiteX0" fmla="*/ 420141 w 6719341"/>
                <a:gd name="connsiteY0" fmla="*/ 1745144 h 1787775"/>
                <a:gd name="connsiteX1" fmla="*/ 653223 w 6719341"/>
                <a:gd name="connsiteY1" fmla="*/ 1129567 h 1787775"/>
                <a:gd name="connsiteX2" fmla="*/ 1197082 w 6719341"/>
                <a:gd name="connsiteY2" fmla="*/ 508014 h 1787775"/>
                <a:gd name="connsiteX3" fmla="*/ 2344564 w 6719341"/>
                <a:gd name="connsiteY3" fmla="*/ 173332 h 1787775"/>
                <a:gd name="connsiteX4" fmla="*/ 4245082 w 6719341"/>
                <a:gd name="connsiteY4" fmla="*/ 14 h 1787775"/>
                <a:gd name="connsiteX5" fmla="*/ 5428423 w 6719341"/>
                <a:gd name="connsiteY5" fmla="*/ 167356 h 1787775"/>
                <a:gd name="connsiteX6" fmla="*/ 6689459 w 6719341"/>
                <a:gd name="connsiteY6" fmla="*/ 699262 h 1787775"/>
                <a:gd name="connsiteX7" fmla="*/ 6719341 w 6719341"/>
                <a:gd name="connsiteY7" fmla="*/ 1739167 h 1787775"/>
                <a:gd name="connsiteX8" fmla="*/ 420141 w 6719341"/>
                <a:gd name="connsiteY8" fmla="*/ 1745144 h 1787775"/>
                <a:gd name="connsiteX0" fmla="*/ 0 w 6299200"/>
                <a:gd name="connsiteY0" fmla="*/ 1745144 h 1787775"/>
                <a:gd name="connsiteX1" fmla="*/ 233082 w 6299200"/>
                <a:gd name="connsiteY1" fmla="*/ 1129567 h 1787775"/>
                <a:gd name="connsiteX2" fmla="*/ 776941 w 6299200"/>
                <a:gd name="connsiteY2" fmla="*/ 508014 h 1787775"/>
                <a:gd name="connsiteX3" fmla="*/ 1924423 w 6299200"/>
                <a:gd name="connsiteY3" fmla="*/ 173332 h 1787775"/>
                <a:gd name="connsiteX4" fmla="*/ 3824941 w 6299200"/>
                <a:gd name="connsiteY4" fmla="*/ 14 h 1787775"/>
                <a:gd name="connsiteX5" fmla="*/ 5008282 w 6299200"/>
                <a:gd name="connsiteY5" fmla="*/ 167356 h 1787775"/>
                <a:gd name="connsiteX6" fmla="*/ 6269318 w 6299200"/>
                <a:gd name="connsiteY6" fmla="*/ 699262 h 1787775"/>
                <a:gd name="connsiteX7" fmla="*/ 6299200 w 6299200"/>
                <a:gd name="connsiteY7" fmla="*/ 1739167 h 1787775"/>
                <a:gd name="connsiteX8" fmla="*/ 0 w 6299200"/>
                <a:gd name="connsiteY8" fmla="*/ 1745144 h 1787775"/>
                <a:gd name="connsiteX0" fmla="*/ 0 w 6299200"/>
                <a:gd name="connsiteY0" fmla="*/ 1745144 h 1745144"/>
                <a:gd name="connsiteX1" fmla="*/ 233082 w 6299200"/>
                <a:gd name="connsiteY1" fmla="*/ 1129567 h 1745144"/>
                <a:gd name="connsiteX2" fmla="*/ 776941 w 6299200"/>
                <a:gd name="connsiteY2" fmla="*/ 508014 h 1745144"/>
                <a:gd name="connsiteX3" fmla="*/ 1924423 w 6299200"/>
                <a:gd name="connsiteY3" fmla="*/ 173332 h 1745144"/>
                <a:gd name="connsiteX4" fmla="*/ 3824941 w 6299200"/>
                <a:gd name="connsiteY4" fmla="*/ 14 h 1745144"/>
                <a:gd name="connsiteX5" fmla="*/ 5008282 w 6299200"/>
                <a:gd name="connsiteY5" fmla="*/ 167356 h 1745144"/>
                <a:gd name="connsiteX6" fmla="*/ 6269318 w 6299200"/>
                <a:gd name="connsiteY6" fmla="*/ 699262 h 1745144"/>
                <a:gd name="connsiteX7" fmla="*/ 6299200 w 6299200"/>
                <a:gd name="connsiteY7" fmla="*/ 1739167 h 1745144"/>
                <a:gd name="connsiteX8" fmla="*/ 0 w 6299200"/>
                <a:gd name="connsiteY8" fmla="*/ 1745144 h 1745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9200" h="1745144">
                  <a:moveTo>
                    <a:pt x="0" y="1745144"/>
                  </a:moveTo>
                  <a:cubicBezTo>
                    <a:pt x="10957" y="1715262"/>
                    <a:pt x="103592" y="1335755"/>
                    <a:pt x="233082" y="1129567"/>
                  </a:cubicBezTo>
                  <a:cubicBezTo>
                    <a:pt x="362572" y="923379"/>
                    <a:pt x="495051" y="667386"/>
                    <a:pt x="776941" y="508014"/>
                  </a:cubicBezTo>
                  <a:cubicBezTo>
                    <a:pt x="1058831" y="348642"/>
                    <a:pt x="1416423" y="257999"/>
                    <a:pt x="1924423" y="173332"/>
                  </a:cubicBezTo>
                  <a:cubicBezTo>
                    <a:pt x="2432423" y="88665"/>
                    <a:pt x="3310965" y="1010"/>
                    <a:pt x="3824941" y="14"/>
                  </a:cubicBezTo>
                  <a:cubicBezTo>
                    <a:pt x="4338918" y="-982"/>
                    <a:pt x="4600886" y="50815"/>
                    <a:pt x="5008282" y="167356"/>
                  </a:cubicBezTo>
                  <a:cubicBezTo>
                    <a:pt x="5415678" y="283897"/>
                    <a:pt x="6269318" y="694281"/>
                    <a:pt x="6269318" y="699262"/>
                  </a:cubicBezTo>
                  <a:cubicBezTo>
                    <a:pt x="6269318" y="704243"/>
                    <a:pt x="6290235" y="1562861"/>
                    <a:pt x="6299200" y="1739167"/>
                  </a:cubicBezTo>
                  <a:cubicBezTo>
                    <a:pt x="6276290" y="1734187"/>
                    <a:pt x="12949" y="1745144"/>
                    <a:pt x="0" y="1745144"/>
                  </a:cubicBezTo>
                  <a:close/>
                </a:path>
              </a:pathLst>
            </a:custGeom>
            <a:gradFill flip="none" rotWithShape="1">
              <a:gsLst>
                <a:gs pos="0">
                  <a:schemeClr val="accent2">
                    <a:lumMod val="75000"/>
                  </a:schemeClr>
                </a:gs>
                <a:gs pos="60000">
                  <a:schemeClr val="accent2">
                    <a:tint val="44500"/>
                    <a:satMod val="160000"/>
                  </a:schemeClr>
                </a:gs>
                <a:gs pos="100000">
                  <a:schemeClr val="accent2">
                    <a:tint val="23500"/>
                    <a:satMod val="160000"/>
                  </a:schemeClr>
                </a:gs>
              </a:gsLst>
              <a:lin ang="5400000" scaled="1"/>
              <a:tileRect/>
            </a:gradFill>
            <a:ln w="0">
              <a:noFill/>
              <a:miter lim="800000"/>
              <a:headEnd/>
              <a:tailEnd/>
            </a:ln>
          </p:spPr>
          <p:txBody>
            <a:bodyPr rtlCol="0" anchor="b"/>
            <a:lstStyle/>
            <a:p>
              <a:pPr algn="ctr" defTabSz="771571" fontAlgn="base">
                <a:spcBef>
                  <a:spcPct val="35000"/>
                </a:spcBef>
                <a:spcAft>
                  <a:spcPct val="25000"/>
                </a:spcAft>
                <a:buClr>
                  <a:srgbClr val="015873"/>
                </a:buClr>
                <a:defRPr/>
              </a:pPr>
              <a:endParaRPr lang="en-US" sz="1400" dirty="0">
                <a:solidFill>
                  <a:srgbClr val="FFFFFF"/>
                </a:solidFill>
                <a:latin typeface="Arial" panose="020B0604020202020204" pitchFamily="34" charset="0"/>
                <a:cs typeface="Arial" panose="020B0604020202020204" pitchFamily="34" charset="0"/>
              </a:endParaRPr>
            </a:p>
          </p:txBody>
        </p:sp>
        <p:sp>
          <p:nvSpPr>
            <p:cNvPr id="115" name="Freeform: Shape 114">
              <a:extLst>
                <a:ext uri="{FF2B5EF4-FFF2-40B4-BE49-F238E27FC236}">
                  <a16:creationId xmlns:a16="http://schemas.microsoft.com/office/drawing/2014/main" id="{48BA9247-E1FA-4BEE-8D94-0442FE1BFF2E}"/>
                </a:ext>
              </a:extLst>
            </p:cNvPr>
            <p:cNvSpPr/>
            <p:nvPr/>
          </p:nvSpPr>
          <p:spPr bwMode="auto">
            <a:xfrm>
              <a:off x="5190059" y="4671716"/>
              <a:ext cx="3770726" cy="1053343"/>
            </a:xfrm>
            <a:custGeom>
              <a:avLst/>
              <a:gdLst>
                <a:gd name="connsiteX0" fmla="*/ 2234504 w 4469008"/>
                <a:gd name="connsiteY0" fmla="*/ 0 h 1248406"/>
                <a:gd name="connsiteX1" fmla="*/ 4469008 w 4469008"/>
                <a:gd name="connsiteY1" fmla="*/ 856151 h 1248406"/>
                <a:gd name="connsiteX2" fmla="*/ 4293410 w 4469008"/>
                <a:gd name="connsiteY2" fmla="*/ 1189404 h 1248406"/>
                <a:gd name="connsiteX3" fmla="*/ 4219227 w 4469008"/>
                <a:gd name="connsiteY3" fmla="*/ 1248406 h 1248406"/>
                <a:gd name="connsiteX4" fmla="*/ 249781 w 4469008"/>
                <a:gd name="connsiteY4" fmla="*/ 1248406 h 1248406"/>
                <a:gd name="connsiteX5" fmla="*/ 175598 w 4469008"/>
                <a:gd name="connsiteY5" fmla="*/ 1189404 h 1248406"/>
                <a:gd name="connsiteX6" fmla="*/ 0 w 4469008"/>
                <a:gd name="connsiteY6" fmla="*/ 856151 h 1248406"/>
                <a:gd name="connsiteX7" fmla="*/ 2234504 w 4469008"/>
                <a:gd name="connsiteY7" fmla="*/ 0 h 1248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69008" h="1248406">
                  <a:moveTo>
                    <a:pt x="2234504" y="0"/>
                  </a:moveTo>
                  <a:cubicBezTo>
                    <a:pt x="3468586" y="0"/>
                    <a:pt x="4469008" y="383312"/>
                    <a:pt x="4469008" y="856151"/>
                  </a:cubicBezTo>
                  <a:cubicBezTo>
                    <a:pt x="4469008" y="974361"/>
                    <a:pt x="4406482" y="1086975"/>
                    <a:pt x="4293410" y="1189404"/>
                  </a:cubicBezTo>
                  <a:lnTo>
                    <a:pt x="4219227" y="1248406"/>
                  </a:lnTo>
                  <a:lnTo>
                    <a:pt x="249781" y="1248406"/>
                  </a:lnTo>
                  <a:lnTo>
                    <a:pt x="175598" y="1189404"/>
                  </a:lnTo>
                  <a:cubicBezTo>
                    <a:pt x="62527" y="1086975"/>
                    <a:pt x="0" y="974361"/>
                    <a:pt x="0" y="856151"/>
                  </a:cubicBezTo>
                  <a:cubicBezTo>
                    <a:pt x="0" y="383312"/>
                    <a:pt x="1000422" y="0"/>
                    <a:pt x="2234504" y="0"/>
                  </a:cubicBezTo>
                  <a:close/>
                </a:path>
              </a:pathLst>
            </a:custGeom>
            <a:solidFill>
              <a:schemeClr val="bg2">
                <a:lumMod val="60000"/>
                <a:lumOff val="40000"/>
              </a:schemeClr>
            </a:solidFill>
            <a:ln w="0">
              <a:noFill/>
              <a:miter lim="800000"/>
              <a:headEnd/>
              <a:tailEnd/>
            </a:ln>
          </p:spPr>
          <p:txBody>
            <a:bodyPr wrap="square" rtlCol="0" anchor="b">
              <a:noAutofit/>
            </a:bodyPr>
            <a:lstStyle/>
            <a:p>
              <a:pPr algn="ctr" defTabSz="771571" fontAlgn="base">
                <a:spcBef>
                  <a:spcPct val="35000"/>
                </a:spcBef>
                <a:spcAft>
                  <a:spcPct val="25000"/>
                </a:spcAft>
                <a:buClr>
                  <a:srgbClr val="015873"/>
                </a:buClr>
                <a:defRPr/>
              </a:pPr>
              <a:endParaRPr lang="en-US" sz="1400" dirty="0">
                <a:solidFill>
                  <a:srgbClr val="FFFFFF"/>
                </a:solidFill>
                <a:latin typeface="Arial" panose="020B0604020202020204" pitchFamily="34" charset="0"/>
                <a:cs typeface="Arial" panose="020B0604020202020204" pitchFamily="34" charset="0"/>
              </a:endParaRPr>
            </a:p>
          </p:txBody>
        </p:sp>
        <p:grpSp>
          <p:nvGrpSpPr>
            <p:cNvPr id="21" name="Group 20">
              <a:extLst>
                <a:ext uri="{FF2B5EF4-FFF2-40B4-BE49-F238E27FC236}">
                  <a16:creationId xmlns:a16="http://schemas.microsoft.com/office/drawing/2014/main" id="{7C4E4791-1B77-431D-8104-8F7E0DC64D5A}"/>
                </a:ext>
              </a:extLst>
            </p:cNvPr>
            <p:cNvGrpSpPr/>
            <p:nvPr/>
          </p:nvGrpSpPr>
          <p:grpSpPr>
            <a:xfrm>
              <a:off x="6066341" y="3954992"/>
              <a:ext cx="418441" cy="302847"/>
              <a:chOff x="7189737" y="4052398"/>
              <a:chExt cx="495930" cy="358930"/>
            </a:xfrm>
          </p:grpSpPr>
          <p:sp>
            <p:nvSpPr>
              <p:cNvPr id="19" name="Oval 18">
                <a:extLst>
                  <a:ext uri="{FF2B5EF4-FFF2-40B4-BE49-F238E27FC236}">
                    <a16:creationId xmlns:a16="http://schemas.microsoft.com/office/drawing/2014/main" id="{2846A5B3-E7B6-4E78-8692-E6A5CA744AA1}"/>
                  </a:ext>
                </a:extLst>
              </p:cNvPr>
              <p:cNvSpPr/>
              <p:nvPr/>
            </p:nvSpPr>
            <p:spPr bwMode="auto">
              <a:xfrm>
                <a:off x="7189737" y="4052398"/>
                <a:ext cx="321370" cy="321370"/>
              </a:xfrm>
              <a:prstGeom prst="ellipse">
                <a:avLst/>
              </a:prstGeom>
              <a:solidFill>
                <a:schemeClr val="accent5"/>
              </a:solidFill>
              <a:ln w="19050">
                <a:solidFill>
                  <a:schemeClr val="accent5">
                    <a:lumMod val="50000"/>
                  </a:schemeClr>
                </a:solidFill>
                <a:miter lim="800000"/>
                <a:headEnd/>
                <a:tailEnd/>
              </a:ln>
            </p:spPr>
            <p:txBody>
              <a:bodyPr rtlCol="0" anchor="b"/>
              <a:lstStyle/>
              <a:p>
                <a:pPr algn="ctr" defTabSz="771571" fontAlgn="base">
                  <a:spcBef>
                    <a:spcPct val="35000"/>
                  </a:spcBef>
                  <a:spcAft>
                    <a:spcPct val="25000"/>
                  </a:spcAft>
                  <a:buClr>
                    <a:srgbClr val="015873"/>
                  </a:buClr>
                  <a:defRPr/>
                </a:pPr>
                <a:endParaRPr lang="en-US" sz="1400" dirty="0">
                  <a:solidFill>
                    <a:srgbClr val="FFFFFF"/>
                  </a:solidFill>
                  <a:latin typeface="Arial" panose="020B0604020202020204" pitchFamily="34" charset="0"/>
                  <a:cs typeface="Arial" panose="020B0604020202020204" pitchFamily="34" charset="0"/>
                </a:endParaRPr>
              </a:p>
            </p:txBody>
          </p:sp>
          <p:sp>
            <p:nvSpPr>
              <p:cNvPr id="20" name="Oval 19">
                <a:extLst>
                  <a:ext uri="{FF2B5EF4-FFF2-40B4-BE49-F238E27FC236}">
                    <a16:creationId xmlns:a16="http://schemas.microsoft.com/office/drawing/2014/main" id="{988C06D8-D459-4069-A6BB-570406221F0E}"/>
                  </a:ext>
                </a:extLst>
              </p:cNvPr>
              <p:cNvSpPr/>
              <p:nvPr/>
            </p:nvSpPr>
            <p:spPr bwMode="auto">
              <a:xfrm>
                <a:off x="7364297" y="4089958"/>
                <a:ext cx="321370" cy="321370"/>
              </a:xfrm>
              <a:prstGeom prst="ellipse">
                <a:avLst/>
              </a:prstGeom>
              <a:solidFill>
                <a:schemeClr val="accent5"/>
              </a:solidFill>
              <a:ln w="19050">
                <a:solidFill>
                  <a:schemeClr val="accent5">
                    <a:lumMod val="50000"/>
                  </a:schemeClr>
                </a:solidFill>
                <a:miter lim="800000"/>
                <a:headEnd/>
                <a:tailEnd/>
              </a:ln>
            </p:spPr>
            <p:txBody>
              <a:bodyPr rtlCol="0" anchor="b"/>
              <a:lstStyle/>
              <a:p>
                <a:pPr algn="ctr" defTabSz="771571" fontAlgn="base">
                  <a:spcBef>
                    <a:spcPct val="35000"/>
                  </a:spcBef>
                  <a:spcAft>
                    <a:spcPct val="25000"/>
                  </a:spcAft>
                  <a:buClr>
                    <a:srgbClr val="015873"/>
                  </a:buClr>
                  <a:defRPr/>
                </a:pPr>
                <a:endParaRPr lang="en-US" sz="1400" dirty="0">
                  <a:solidFill>
                    <a:srgbClr val="FFFFFF"/>
                  </a:solidFill>
                  <a:latin typeface="Arial" panose="020B0604020202020204" pitchFamily="34" charset="0"/>
                  <a:cs typeface="Arial" panose="020B0604020202020204" pitchFamily="34" charset="0"/>
                </a:endParaRPr>
              </a:p>
            </p:txBody>
          </p:sp>
        </p:grpSp>
        <p:grpSp>
          <p:nvGrpSpPr>
            <p:cNvPr id="18" name="Group 17">
              <a:extLst>
                <a:ext uri="{FF2B5EF4-FFF2-40B4-BE49-F238E27FC236}">
                  <a16:creationId xmlns:a16="http://schemas.microsoft.com/office/drawing/2014/main" id="{49A597C6-B487-4614-986D-5F102D3D23CC}"/>
                </a:ext>
              </a:extLst>
            </p:cNvPr>
            <p:cNvGrpSpPr/>
            <p:nvPr/>
          </p:nvGrpSpPr>
          <p:grpSpPr>
            <a:xfrm rot="11888326">
              <a:off x="6105144" y="3409865"/>
              <a:ext cx="528590" cy="805168"/>
              <a:chOff x="1453783" y="4207849"/>
              <a:chExt cx="1046879" cy="1995877"/>
            </a:xfrm>
          </p:grpSpPr>
          <p:grpSp>
            <p:nvGrpSpPr>
              <p:cNvPr id="13" name="Group 12">
                <a:extLst>
                  <a:ext uri="{FF2B5EF4-FFF2-40B4-BE49-F238E27FC236}">
                    <a16:creationId xmlns:a16="http://schemas.microsoft.com/office/drawing/2014/main" id="{9F14F5C1-E70D-4F34-B7E7-4BB7BC8D4FA8}"/>
                  </a:ext>
                </a:extLst>
              </p:cNvPr>
              <p:cNvGrpSpPr/>
              <p:nvPr/>
            </p:nvGrpSpPr>
            <p:grpSpPr>
              <a:xfrm>
                <a:off x="1453783" y="4207849"/>
                <a:ext cx="794894" cy="1995877"/>
                <a:chOff x="1453783" y="4207849"/>
                <a:chExt cx="794894" cy="1995877"/>
              </a:xfrm>
            </p:grpSpPr>
            <p:sp>
              <p:nvSpPr>
                <p:cNvPr id="12" name="Oval 11">
                  <a:extLst>
                    <a:ext uri="{FF2B5EF4-FFF2-40B4-BE49-F238E27FC236}">
                      <a16:creationId xmlns:a16="http://schemas.microsoft.com/office/drawing/2014/main" id="{C2481C9B-405E-4FFE-B876-4A905E5B64BF}"/>
                    </a:ext>
                  </a:extLst>
                </p:cNvPr>
                <p:cNvSpPr/>
                <p:nvPr/>
              </p:nvSpPr>
              <p:spPr bwMode="auto">
                <a:xfrm>
                  <a:off x="1961661" y="5619919"/>
                  <a:ext cx="283108" cy="583807"/>
                </a:xfrm>
                <a:prstGeom prst="ellipse">
                  <a:avLst/>
                </a:prstGeom>
                <a:solidFill>
                  <a:schemeClr val="accent1"/>
                </a:solidFill>
                <a:ln w="19050">
                  <a:solidFill>
                    <a:schemeClr val="accent1">
                      <a:lumMod val="75000"/>
                    </a:schemeClr>
                  </a:solidFill>
                  <a:miter lim="800000"/>
                  <a:headEnd/>
                  <a:tailEnd/>
                </a:ln>
              </p:spPr>
              <p:txBody>
                <a:bodyPr rtlCol="0" anchor="b"/>
                <a:lstStyle/>
                <a:p>
                  <a:pPr algn="ctr" defTabSz="771571" fontAlgn="base">
                    <a:spcBef>
                      <a:spcPct val="35000"/>
                    </a:spcBef>
                    <a:spcAft>
                      <a:spcPct val="25000"/>
                    </a:spcAft>
                    <a:buClr>
                      <a:srgbClr val="015873"/>
                    </a:buClr>
                    <a:defRPr/>
                  </a:pPr>
                  <a:endParaRPr lang="en-US" sz="1400" dirty="0">
                    <a:solidFill>
                      <a:srgbClr val="FFFFFF"/>
                    </a:solidFill>
                    <a:latin typeface="Arial" panose="020B0604020202020204" pitchFamily="34" charset="0"/>
                    <a:cs typeface="Arial" panose="020B0604020202020204" pitchFamily="34" charset="0"/>
                  </a:endParaRPr>
                </a:p>
              </p:txBody>
            </p:sp>
            <p:sp>
              <p:nvSpPr>
                <p:cNvPr id="11" name="Oval 10">
                  <a:extLst>
                    <a:ext uri="{FF2B5EF4-FFF2-40B4-BE49-F238E27FC236}">
                      <a16:creationId xmlns:a16="http://schemas.microsoft.com/office/drawing/2014/main" id="{DFD9CF63-F8D8-4C46-8D80-43EF344AE090}"/>
                    </a:ext>
                  </a:extLst>
                </p:cNvPr>
                <p:cNvSpPr/>
                <p:nvPr/>
              </p:nvSpPr>
              <p:spPr bwMode="auto">
                <a:xfrm>
                  <a:off x="1965569" y="5126890"/>
                  <a:ext cx="283108" cy="543169"/>
                </a:xfrm>
                <a:prstGeom prst="ellipse">
                  <a:avLst/>
                </a:prstGeom>
                <a:solidFill>
                  <a:schemeClr val="accent1"/>
                </a:solidFill>
                <a:ln w="19050">
                  <a:solidFill>
                    <a:schemeClr val="accent1">
                      <a:lumMod val="75000"/>
                    </a:schemeClr>
                  </a:solidFill>
                  <a:miter lim="800000"/>
                  <a:headEnd/>
                  <a:tailEnd/>
                </a:ln>
              </p:spPr>
              <p:txBody>
                <a:bodyPr rtlCol="0" anchor="b"/>
                <a:lstStyle/>
                <a:p>
                  <a:pPr algn="ctr" defTabSz="771571" fontAlgn="base">
                    <a:spcBef>
                      <a:spcPct val="35000"/>
                    </a:spcBef>
                    <a:spcAft>
                      <a:spcPct val="25000"/>
                    </a:spcAft>
                    <a:buClr>
                      <a:srgbClr val="015873"/>
                    </a:buClr>
                    <a:defRPr/>
                  </a:pPr>
                  <a:endParaRPr lang="en-US" sz="1400" dirty="0">
                    <a:solidFill>
                      <a:srgbClr val="FFFFFF"/>
                    </a:solidFill>
                    <a:latin typeface="Arial" panose="020B0604020202020204" pitchFamily="34" charset="0"/>
                    <a:cs typeface="Arial" panose="020B0604020202020204" pitchFamily="34" charset="0"/>
                  </a:endParaRPr>
                </a:p>
              </p:txBody>
            </p:sp>
            <p:sp>
              <p:nvSpPr>
                <p:cNvPr id="10" name="Freeform: Shape 9">
                  <a:extLst>
                    <a:ext uri="{FF2B5EF4-FFF2-40B4-BE49-F238E27FC236}">
                      <a16:creationId xmlns:a16="http://schemas.microsoft.com/office/drawing/2014/main" id="{10A17023-F466-40A0-B640-F04DC368A0A4}"/>
                    </a:ext>
                  </a:extLst>
                </p:cNvPr>
                <p:cNvSpPr/>
                <p:nvPr/>
              </p:nvSpPr>
              <p:spPr bwMode="auto">
                <a:xfrm>
                  <a:off x="1453783" y="4207849"/>
                  <a:ext cx="767538" cy="983744"/>
                </a:xfrm>
                <a:custGeom>
                  <a:avLst/>
                  <a:gdLst>
                    <a:gd name="connsiteX0" fmla="*/ 700141 w 781642"/>
                    <a:gd name="connsiteY0" fmla="*/ 674595 h 983168"/>
                    <a:gd name="connsiteX1" fmla="*/ 588174 w 781642"/>
                    <a:gd name="connsiteY1" fmla="*/ 575069 h 983168"/>
                    <a:gd name="connsiteX2" fmla="*/ 314476 w 781642"/>
                    <a:gd name="connsiteY2" fmla="*/ 431999 h 983168"/>
                    <a:gd name="connsiteX3" fmla="*/ 264713 w 781642"/>
                    <a:gd name="connsiteY3" fmla="*/ 295151 h 983168"/>
                    <a:gd name="connsiteX4" fmla="*/ 320697 w 781642"/>
                    <a:gd name="connsiteY4" fmla="*/ 183183 h 983168"/>
                    <a:gd name="connsiteX5" fmla="*/ 345578 w 781642"/>
                    <a:gd name="connsiteY5" fmla="*/ 58775 h 983168"/>
                    <a:gd name="connsiteX6" fmla="*/ 264713 w 781642"/>
                    <a:gd name="connsiteY6" fmla="*/ 2791 h 983168"/>
                    <a:gd name="connsiteX7" fmla="*/ 121643 w 781642"/>
                    <a:gd name="connsiteY7" fmla="*/ 27673 h 983168"/>
                    <a:gd name="connsiteX8" fmla="*/ 22117 w 781642"/>
                    <a:gd name="connsiteY8" fmla="*/ 189404 h 983168"/>
                    <a:gd name="connsiteX9" fmla="*/ 15897 w 781642"/>
                    <a:gd name="connsiteY9" fmla="*/ 400897 h 983168"/>
                    <a:gd name="connsiteX10" fmla="*/ 202509 w 781642"/>
                    <a:gd name="connsiteY10" fmla="*/ 612391 h 983168"/>
                    <a:gd name="connsiteX11" fmla="*/ 395341 w 781642"/>
                    <a:gd name="connsiteY11" fmla="*/ 693257 h 983168"/>
                    <a:gd name="connsiteX12" fmla="*/ 513529 w 781642"/>
                    <a:gd name="connsiteY12" fmla="*/ 755461 h 983168"/>
                    <a:gd name="connsiteX13" fmla="*/ 544631 w 781642"/>
                    <a:gd name="connsiteY13" fmla="*/ 904751 h 983168"/>
                    <a:gd name="connsiteX14" fmla="*/ 631717 w 781642"/>
                    <a:gd name="connsiteY14" fmla="*/ 979395 h 983168"/>
                    <a:gd name="connsiteX15" fmla="*/ 743684 w 781642"/>
                    <a:gd name="connsiteY15" fmla="*/ 954514 h 983168"/>
                    <a:gd name="connsiteX16" fmla="*/ 781007 w 781642"/>
                    <a:gd name="connsiteY16" fmla="*/ 805224 h 983168"/>
                    <a:gd name="connsiteX17" fmla="*/ 700141 w 781642"/>
                    <a:gd name="connsiteY17" fmla="*/ 674595 h 983168"/>
                    <a:gd name="connsiteX0" fmla="*/ 700141 w 781642"/>
                    <a:gd name="connsiteY0" fmla="*/ 674595 h 983168"/>
                    <a:gd name="connsiteX1" fmla="*/ 588174 w 781642"/>
                    <a:gd name="connsiteY1" fmla="*/ 575069 h 983168"/>
                    <a:gd name="connsiteX2" fmla="*/ 337922 w 781642"/>
                    <a:gd name="connsiteY2" fmla="*/ 424183 h 983168"/>
                    <a:gd name="connsiteX3" fmla="*/ 264713 w 781642"/>
                    <a:gd name="connsiteY3" fmla="*/ 295151 h 983168"/>
                    <a:gd name="connsiteX4" fmla="*/ 320697 w 781642"/>
                    <a:gd name="connsiteY4" fmla="*/ 183183 h 983168"/>
                    <a:gd name="connsiteX5" fmla="*/ 345578 w 781642"/>
                    <a:gd name="connsiteY5" fmla="*/ 58775 h 983168"/>
                    <a:gd name="connsiteX6" fmla="*/ 264713 w 781642"/>
                    <a:gd name="connsiteY6" fmla="*/ 2791 h 983168"/>
                    <a:gd name="connsiteX7" fmla="*/ 121643 w 781642"/>
                    <a:gd name="connsiteY7" fmla="*/ 27673 h 983168"/>
                    <a:gd name="connsiteX8" fmla="*/ 22117 w 781642"/>
                    <a:gd name="connsiteY8" fmla="*/ 189404 h 983168"/>
                    <a:gd name="connsiteX9" fmla="*/ 15897 w 781642"/>
                    <a:gd name="connsiteY9" fmla="*/ 400897 h 983168"/>
                    <a:gd name="connsiteX10" fmla="*/ 202509 w 781642"/>
                    <a:gd name="connsiteY10" fmla="*/ 612391 h 983168"/>
                    <a:gd name="connsiteX11" fmla="*/ 395341 w 781642"/>
                    <a:gd name="connsiteY11" fmla="*/ 693257 h 983168"/>
                    <a:gd name="connsiteX12" fmla="*/ 513529 w 781642"/>
                    <a:gd name="connsiteY12" fmla="*/ 755461 h 983168"/>
                    <a:gd name="connsiteX13" fmla="*/ 544631 w 781642"/>
                    <a:gd name="connsiteY13" fmla="*/ 904751 h 983168"/>
                    <a:gd name="connsiteX14" fmla="*/ 631717 w 781642"/>
                    <a:gd name="connsiteY14" fmla="*/ 979395 h 983168"/>
                    <a:gd name="connsiteX15" fmla="*/ 743684 w 781642"/>
                    <a:gd name="connsiteY15" fmla="*/ 954514 h 983168"/>
                    <a:gd name="connsiteX16" fmla="*/ 781007 w 781642"/>
                    <a:gd name="connsiteY16" fmla="*/ 805224 h 983168"/>
                    <a:gd name="connsiteX17" fmla="*/ 700141 w 781642"/>
                    <a:gd name="connsiteY17" fmla="*/ 674595 h 983168"/>
                    <a:gd name="connsiteX0" fmla="*/ 700141 w 781642"/>
                    <a:gd name="connsiteY0" fmla="*/ 674595 h 983168"/>
                    <a:gd name="connsiteX1" fmla="*/ 588174 w 781642"/>
                    <a:gd name="connsiteY1" fmla="*/ 575069 h 983168"/>
                    <a:gd name="connsiteX2" fmla="*/ 337922 w 781642"/>
                    <a:gd name="connsiteY2" fmla="*/ 424183 h 983168"/>
                    <a:gd name="connsiteX3" fmla="*/ 264713 w 781642"/>
                    <a:gd name="connsiteY3" fmla="*/ 295151 h 983168"/>
                    <a:gd name="connsiteX4" fmla="*/ 320697 w 781642"/>
                    <a:gd name="connsiteY4" fmla="*/ 183183 h 983168"/>
                    <a:gd name="connsiteX5" fmla="*/ 345578 w 781642"/>
                    <a:gd name="connsiteY5" fmla="*/ 58775 h 983168"/>
                    <a:gd name="connsiteX6" fmla="*/ 264713 w 781642"/>
                    <a:gd name="connsiteY6" fmla="*/ 2791 h 983168"/>
                    <a:gd name="connsiteX7" fmla="*/ 121643 w 781642"/>
                    <a:gd name="connsiteY7" fmla="*/ 27673 h 983168"/>
                    <a:gd name="connsiteX8" fmla="*/ 22117 w 781642"/>
                    <a:gd name="connsiteY8" fmla="*/ 189404 h 983168"/>
                    <a:gd name="connsiteX9" fmla="*/ 15897 w 781642"/>
                    <a:gd name="connsiteY9" fmla="*/ 400897 h 983168"/>
                    <a:gd name="connsiteX10" fmla="*/ 202509 w 781642"/>
                    <a:gd name="connsiteY10" fmla="*/ 612391 h 983168"/>
                    <a:gd name="connsiteX11" fmla="*/ 395341 w 781642"/>
                    <a:gd name="connsiteY11" fmla="*/ 693257 h 983168"/>
                    <a:gd name="connsiteX12" fmla="*/ 517436 w 781642"/>
                    <a:gd name="connsiteY12" fmla="*/ 790630 h 983168"/>
                    <a:gd name="connsiteX13" fmla="*/ 544631 w 781642"/>
                    <a:gd name="connsiteY13" fmla="*/ 904751 h 983168"/>
                    <a:gd name="connsiteX14" fmla="*/ 631717 w 781642"/>
                    <a:gd name="connsiteY14" fmla="*/ 979395 h 983168"/>
                    <a:gd name="connsiteX15" fmla="*/ 743684 w 781642"/>
                    <a:gd name="connsiteY15" fmla="*/ 954514 h 983168"/>
                    <a:gd name="connsiteX16" fmla="*/ 781007 w 781642"/>
                    <a:gd name="connsiteY16" fmla="*/ 805224 h 983168"/>
                    <a:gd name="connsiteX17" fmla="*/ 700141 w 781642"/>
                    <a:gd name="connsiteY17" fmla="*/ 674595 h 983168"/>
                    <a:gd name="connsiteX0" fmla="*/ 700141 w 781642"/>
                    <a:gd name="connsiteY0" fmla="*/ 674595 h 983168"/>
                    <a:gd name="connsiteX1" fmla="*/ 588174 w 781642"/>
                    <a:gd name="connsiteY1" fmla="*/ 575069 h 983168"/>
                    <a:gd name="connsiteX2" fmla="*/ 337922 w 781642"/>
                    <a:gd name="connsiteY2" fmla="*/ 424183 h 983168"/>
                    <a:gd name="connsiteX3" fmla="*/ 264713 w 781642"/>
                    <a:gd name="connsiteY3" fmla="*/ 295151 h 983168"/>
                    <a:gd name="connsiteX4" fmla="*/ 320697 w 781642"/>
                    <a:gd name="connsiteY4" fmla="*/ 183183 h 983168"/>
                    <a:gd name="connsiteX5" fmla="*/ 345578 w 781642"/>
                    <a:gd name="connsiteY5" fmla="*/ 58775 h 983168"/>
                    <a:gd name="connsiteX6" fmla="*/ 264713 w 781642"/>
                    <a:gd name="connsiteY6" fmla="*/ 2791 h 983168"/>
                    <a:gd name="connsiteX7" fmla="*/ 121643 w 781642"/>
                    <a:gd name="connsiteY7" fmla="*/ 27673 h 983168"/>
                    <a:gd name="connsiteX8" fmla="*/ 22117 w 781642"/>
                    <a:gd name="connsiteY8" fmla="*/ 189404 h 983168"/>
                    <a:gd name="connsiteX9" fmla="*/ 15897 w 781642"/>
                    <a:gd name="connsiteY9" fmla="*/ 400897 h 983168"/>
                    <a:gd name="connsiteX10" fmla="*/ 202509 w 781642"/>
                    <a:gd name="connsiteY10" fmla="*/ 612391 h 983168"/>
                    <a:gd name="connsiteX11" fmla="*/ 387526 w 781642"/>
                    <a:gd name="connsiteY11" fmla="*/ 704980 h 983168"/>
                    <a:gd name="connsiteX12" fmla="*/ 517436 w 781642"/>
                    <a:gd name="connsiteY12" fmla="*/ 790630 h 983168"/>
                    <a:gd name="connsiteX13" fmla="*/ 544631 w 781642"/>
                    <a:gd name="connsiteY13" fmla="*/ 904751 h 983168"/>
                    <a:gd name="connsiteX14" fmla="*/ 631717 w 781642"/>
                    <a:gd name="connsiteY14" fmla="*/ 979395 h 983168"/>
                    <a:gd name="connsiteX15" fmla="*/ 743684 w 781642"/>
                    <a:gd name="connsiteY15" fmla="*/ 954514 h 983168"/>
                    <a:gd name="connsiteX16" fmla="*/ 781007 w 781642"/>
                    <a:gd name="connsiteY16" fmla="*/ 805224 h 983168"/>
                    <a:gd name="connsiteX17" fmla="*/ 700141 w 781642"/>
                    <a:gd name="connsiteY17" fmla="*/ 674595 h 983168"/>
                    <a:gd name="connsiteX0" fmla="*/ 700141 w 781642"/>
                    <a:gd name="connsiteY0" fmla="*/ 674595 h 983168"/>
                    <a:gd name="connsiteX1" fmla="*/ 588174 w 781642"/>
                    <a:gd name="connsiteY1" fmla="*/ 575069 h 983168"/>
                    <a:gd name="connsiteX2" fmla="*/ 337922 w 781642"/>
                    <a:gd name="connsiteY2" fmla="*/ 424183 h 983168"/>
                    <a:gd name="connsiteX3" fmla="*/ 264713 w 781642"/>
                    <a:gd name="connsiteY3" fmla="*/ 295151 h 983168"/>
                    <a:gd name="connsiteX4" fmla="*/ 320697 w 781642"/>
                    <a:gd name="connsiteY4" fmla="*/ 183183 h 983168"/>
                    <a:gd name="connsiteX5" fmla="*/ 345578 w 781642"/>
                    <a:gd name="connsiteY5" fmla="*/ 58775 h 983168"/>
                    <a:gd name="connsiteX6" fmla="*/ 264713 w 781642"/>
                    <a:gd name="connsiteY6" fmla="*/ 2791 h 983168"/>
                    <a:gd name="connsiteX7" fmla="*/ 121643 w 781642"/>
                    <a:gd name="connsiteY7" fmla="*/ 27673 h 983168"/>
                    <a:gd name="connsiteX8" fmla="*/ 22117 w 781642"/>
                    <a:gd name="connsiteY8" fmla="*/ 189404 h 983168"/>
                    <a:gd name="connsiteX9" fmla="*/ 15897 w 781642"/>
                    <a:gd name="connsiteY9" fmla="*/ 400897 h 983168"/>
                    <a:gd name="connsiteX10" fmla="*/ 202509 w 781642"/>
                    <a:gd name="connsiteY10" fmla="*/ 612391 h 983168"/>
                    <a:gd name="connsiteX11" fmla="*/ 387526 w 781642"/>
                    <a:gd name="connsiteY11" fmla="*/ 704980 h 983168"/>
                    <a:gd name="connsiteX12" fmla="*/ 517436 w 781642"/>
                    <a:gd name="connsiteY12" fmla="*/ 790630 h 983168"/>
                    <a:gd name="connsiteX13" fmla="*/ 544631 w 781642"/>
                    <a:gd name="connsiteY13" fmla="*/ 904751 h 983168"/>
                    <a:gd name="connsiteX14" fmla="*/ 631717 w 781642"/>
                    <a:gd name="connsiteY14" fmla="*/ 979395 h 983168"/>
                    <a:gd name="connsiteX15" fmla="*/ 743684 w 781642"/>
                    <a:gd name="connsiteY15" fmla="*/ 954514 h 983168"/>
                    <a:gd name="connsiteX16" fmla="*/ 781007 w 781642"/>
                    <a:gd name="connsiteY16" fmla="*/ 805224 h 983168"/>
                    <a:gd name="connsiteX17" fmla="*/ 700141 w 781642"/>
                    <a:gd name="connsiteY17" fmla="*/ 674595 h 983168"/>
                    <a:gd name="connsiteX0" fmla="*/ 700141 w 781642"/>
                    <a:gd name="connsiteY0" fmla="*/ 674595 h 983168"/>
                    <a:gd name="connsiteX1" fmla="*/ 588174 w 781642"/>
                    <a:gd name="connsiteY1" fmla="*/ 575069 h 983168"/>
                    <a:gd name="connsiteX2" fmla="*/ 337922 w 781642"/>
                    <a:gd name="connsiteY2" fmla="*/ 424183 h 983168"/>
                    <a:gd name="connsiteX3" fmla="*/ 264713 w 781642"/>
                    <a:gd name="connsiteY3" fmla="*/ 295151 h 983168"/>
                    <a:gd name="connsiteX4" fmla="*/ 320697 w 781642"/>
                    <a:gd name="connsiteY4" fmla="*/ 183183 h 983168"/>
                    <a:gd name="connsiteX5" fmla="*/ 345578 w 781642"/>
                    <a:gd name="connsiteY5" fmla="*/ 58775 h 983168"/>
                    <a:gd name="connsiteX6" fmla="*/ 264713 w 781642"/>
                    <a:gd name="connsiteY6" fmla="*/ 2791 h 983168"/>
                    <a:gd name="connsiteX7" fmla="*/ 121643 w 781642"/>
                    <a:gd name="connsiteY7" fmla="*/ 27673 h 983168"/>
                    <a:gd name="connsiteX8" fmla="*/ 22117 w 781642"/>
                    <a:gd name="connsiteY8" fmla="*/ 189404 h 983168"/>
                    <a:gd name="connsiteX9" fmla="*/ 15897 w 781642"/>
                    <a:gd name="connsiteY9" fmla="*/ 400897 h 983168"/>
                    <a:gd name="connsiteX10" fmla="*/ 202509 w 781642"/>
                    <a:gd name="connsiteY10" fmla="*/ 612391 h 983168"/>
                    <a:gd name="connsiteX11" fmla="*/ 387526 w 781642"/>
                    <a:gd name="connsiteY11" fmla="*/ 704980 h 983168"/>
                    <a:gd name="connsiteX12" fmla="*/ 517436 w 781642"/>
                    <a:gd name="connsiteY12" fmla="*/ 790630 h 983168"/>
                    <a:gd name="connsiteX13" fmla="*/ 544631 w 781642"/>
                    <a:gd name="connsiteY13" fmla="*/ 904751 h 983168"/>
                    <a:gd name="connsiteX14" fmla="*/ 631717 w 781642"/>
                    <a:gd name="connsiteY14" fmla="*/ 979395 h 983168"/>
                    <a:gd name="connsiteX15" fmla="*/ 743684 w 781642"/>
                    <a:gd name="connsiteY15" fmla="*/ 954514 h 983168"/>
                    <a:gd name="connsiteX16" fmla="*/ 781007 w 781642"/>
                    <a:gd name="connsiteY16" fmla="*/ 805224 h 983168"/>
                    <a:gd name="connsiteX17" fmla="*/ 700141 w 781642"/>
                    <a:gd name="connsiteY17" fmla="*/ 674595 h 983168"/>
                    <a:gd name="connsiteX0" fmla="*/ 700141 w 781642"/>
                    <a:gd name="connsiteY0" fmla="*/ 675171 h 983744"/>
                    <a:gd name="connsiteX1" fmla="*/ 588174 w 781642"/>
                    <a:gd name="connsiteY1" fmla="*/ 575645 h 983744"/>
                    <a:gd name="connsiteX2" fmla="*/ 337922 w 781642"/>
                    <a:gd name="connsiteY2" fmla="*/ 424759 h 983744"/>
                    <a:gd name="connsiteX3" fmla="*/ 264713 w 781642"/>
                    <a:gd name="connsiteY3" fmla="*/ 295727 h 983744"/>
                    <a:gd name="connsiteX4" fmla="*/ 320697 w 781642"/>
                    <a:gd name="connsiteY4" fmla="*/ 183759 h 983744"/>
                    <a:gd name="connsiteX5" fmla="*/ 341670 w 781642"/>
                    <a:gd name="connsiteY5" fmla="*/ 67166 h 983744"/>
                    <a:gd name="connsiteX6" fmla="*/ 264713 w 781642"/>
                    <a:gd name="connsiteY6" fmla="*/ 3367 h 983744"/>
                    <a:gd name="connsiteX7" fmla="*/ 121643 w 781642"/>
                    <a:gd name="connsiteY7" fmla="*/ 28249 h 983744"/>
                    <a:gd name="connsiteX8" fmla="*/ 22117 w 781642"/>
                    <a:gd name="connsiteY8" fmla="*/ 189980 h 983744"/>
                    <a:gd name="connsiteX9" fmla="*/ 15897 w 781642"/>
                    <a:gd name="connsiteY9" fmla="*/ 401473 h 983744"/>
                    <a:gd name="connsiteX10" fmla="*/ 202509 w 781642"/>
                    <a:gd name="connsiteY10" fmla="*/ 612967 h 983744"/>
                    <a:gd name="connsiteX11" fmla="*/ 387526 w 781642"/>
                    <a:gd name="connsiteY11" fmla="*/ 705556 h 983744"/>
                    <a:gd name="connsiteX12" fmla="*/ 517436 w 781642"/>
                    <a:gd name="connsiteY12" fmla="*/ 791206 h 983744"/>
                    <a:gd name="connsiteX13" fmla="*/ 544631 w 781642"/>
                    <a:gd name="connsiteY13" fmla="*/ 905327 h 983744"/>
                    <a:gd name="connsiteX14" fmla="*/ 631717 w 781642"/>
                    <a:gd name="connsiteY14" fmla="*/ 979971 h 983744"/>
                    <a:gd name="connsiteX15" fmla="*/ 743684 w 781642"/>
                    <a:gd name="connsiteY15" fmla="*/ 955090 h 983744"/>
                    <a:gd name="connsiteX16" fmla="*/ 781007 w 781642"/>
                    <a:gd name="connsiteY16" fmla="*/ 805800 h 983744"/>
                    <a:gd name="connsiteX17" fmla="*/ 700141 w 781642"/>
                    <a:gd name="connsiteY17" fmla="*/ 675171 h 983744"/>
                    <a:gd name="connsiteX0" fmla="*/ 700141 w 781642"/>
                    <a:gd name="connsiteY0" fmla="*/ 675171 h 983744"/>
                    <a:gd name="connsiteX1" fmla="*/ 588174 w 781642"/>
                    <a:gd name="connsiteY1" fmla="*/ 575645 h 983744"/>
                    <a:gd name="connsiteX2" fmla="*/ 337922 w 781642"/>
                    <a:gd name="connsiteY2" fmla="*/ 424759 h 983744"/>
                    <a:gd name="connsiteX3" fmla="*/ 264713 w 781642"/>
                    <a:gd name="connsiteY3" fmla="*/ 295727 h 983744"/>
                    <a:gd name="connsiteX4" fmla="*/ 320697 w 781642"/>
                    <a:gd name="connsiteY4" fmla="*/ 183759 h 983744"/>
                    <a:gd name="connsiteX5" fmla="*/ 341670 w 781642"/>
                    <a:gd name="connsiteY5" fmla="*/ 67166 h 983744"/>
                    <a:gd name="connsiteX6" fmla="*/ 264713 w 781642"/>
                    <a:gd name="connsiteY6" fmla="*/ 3367 h 983744"/>
                    <a:gd name="connsiteX7" fmla="*/ 121643 w 781642"/>
                    <a:gd name="connsiteY7" fmla="*/ 28249 h 983744"/>
                    <a:gd name="connsiteX8" fmla="*/ 22117 w 781642"/>
                    <a:gd name="connsiteY8" fmla="*/ 189980 h 983744"/>
                    <a:gd name="connsiteX9" fmla="*/ 15897 w 781642"/>
                    <a:gd name="connsiteY9" fmla="*/ 401473 h 983744"/>
                    <a:gd name="connsiteX10" fmla="*/ 202509 w 781642"/>
                    <a:gd name="connsiteY10" fmla="*/ 612967 h 983744"/>
                    <a:gd name="connsiteX11" fmla="*/ 387526 w 781642"/>
                    <a:gd name="connsiteY11" fmla="*/ 705556 h 983744"/>
                    <a:gd name="connsiteX12" fmla="*/ 517436 w 781642"/>
                    <a:gd name="connsiteY12" fmla="*/ 791206 h 983744"/>
                    <a:gd name="connsiteX13" fmla="*/ 544631 w 781642"/>
                    <a:gd name="connsiteY13" fmla="*/ 905327 h 983744"/>
                    <a:gd name="connsiteX14" fmla="*/ 631717 w 781642"/>
                    <a:gd name="connsiteY14" fmla="*/ 979971 h 983744"/>
                    <a:gd name="connsiteX15" fmla="*/ 743684 w 781642"/>
                    <a:gd name="connsiteY15" fmla="*/ 955090 h 983744"/>
                    <a:gd name="connsiteX16" fmla="*/ 781007 w 781642"/>
                    <a:gd name="connsiteY16" fmla="*/ 805800 h 983744"/>
                    <a:gd name="connsiteX17" fmla="*/ 700141 w 781642"/>
                    <a:gd name="connsiteY17" fmla="*/ 675171 h 983744"/>
                    <a:gd name="connsiteX0" fmla="*/ 700141 w 781642"/>
                    <a:gd name="connsiteY0" fmla="*/ 675171 h 983744"/>
                    <a:gd name="connsiteX1" fmla="*/ 588174 w 781642"/>
                    <a:gd name="connsiteY1" fmla="*/ 575645 h 983744"/>
                    <a:gd name="connsiteX2" fmla="*/ 337922 w 781642"/>
                    <a:gd name="connsiteY2" fmla="*/ 424759 h 983744"/>
                    <a:gd name="connsiteX3" fmla="*/ 264713 w 781642"/>
                    <a:gd name="connsiteY3" fmla="*/ 295727 h 983744"/>
                    <a:gd name="connsiteX4" fmla="*/ 320697 w 781642"/>
                    <a:gd name="connsiteY4" fmla="*/ 183759 h 983744"/>
                    <a:gd name="connsiteX5" fmla="*/ 341670 w 781642"/>
                    <a:gd name="connsiteY5" fmla="*/ 67166 h 983744"/>
                    <a:gd name="connsiteX6" fmla="*/ 264713 w 781642"/>
                    <a:gd name="connsiteY6" fmla="*/ 3367 h 983744"/>
                    <a:gd name="connsiteX7" fmla="*/ 121643 w 781642"/>
                    <a:gd name="connsiteY7" fmla="*/ 28249 h 983744"/>
                    <a:gd name="connsiteX8" fmla="*/ 22117 w 781642"/>
                    <a:gd name="connsiteY8" fmla="*/ 189980 h 983744"/>
                    <a:gd name="connsiteX9" fmla="*/ 15897 w 781642"/>
                    <a:gd name="connsiteY9" fmla="*/ 401473 h 983744"/>
                    <a:gd name="connsiteX10" fmla="*/ 202509 w 781642"/>
                    <a:gd name="connsiteY10" fmla="*/ 612967 h 983744"/>
                    <a:gd name="connsiteX11" fmla="*/ 387526 w 781642"/>
                    <a:gd name="connsiteY11" fmla="*/ 705556 h 983744"/>
                    <a:gd name="connsiteX12" fmla="*/ 517436 w 781642"/>
                    <a:gd name="connsiteY12" fmla="*/ 791206 h 983744"/>
                    <a:gd name="connsiteX13" fmla="*/ 544631 w 781642"/>
                    <a:gd name="connsiteY13" fmla="*/ 905327 h 983744"/>
                    <a:gd name="connsiteX14" fmla="*/ 631717 w 781642"/>
                    <a:gd name="connsiteY14" fmla="*/ 979971 h 983744"/>
                    <a:gd name="connsiteX15" fmla="*/ 743684 w 781642"/>
                    <a:gd name="connsiteY15" fmla="*/ 955090 h 983744"/>
                    <a:gd name="connsiteX16" fmla="*/ 781007 w 781642"/>
                    <a:gd name="connsiteY16" fmla="*/ 805800 h 983744"/>
                    <a:gd name="connsiteX17" fmla="*/ 700141 w 781642"/>
                    <a:gd name="connsiteY17" fmla="*/ 675171 h 983744"/>
                    <a:gd name="connsiteX0" fmla="*/ 700141 w 781642"/>
                    <a:gd name="connsiteY0" fmla="*/ 675171 h 983744"/>
                    <a:gd name="connsiteX1" fmla="*/ 588174 w 781642"/>
                    <a:gd name="connsiteY1" fmla="*/ 575645 h 983744"/>
                    <a:gd name="connsiteX2" fmla="*/ 337922 w 781642"/>
                    <a:gd name="connsiteY2" fmla="*/ 424759 h 983744"/>
                    <a:gd name="connsiteX3" fmla="*/ 264713 w 781642"/>
                    <a:gd name="connsiteY3" fmla="*/ 303542 h 983744"/>
                    <a:gd name="connsiteX4" fmla="*/ 320697 w 781642"/>
                    <a:gd name="connsiteY4" fmla="*/ 183759 h 983744"/>
                    <a:gd name="connsiteX5" fmla="*/ 341670 w 781642"/>
                    <a:gd name="connsiteY5" fmla="*/ 67166 h 983744"/>
                    <a:gd name="connsiteX6" fmla="*/ 264713 w 781642"/>
                    <a:gd name="connsiteY6" fmla="*/ 3367 h 983744"/>
                    <a:gd name="connsiteX7" fmla="*/ 121643 w 781642"/>
                    <a:gd name="connsiteY7" fmla="*/ 28249 h 983744"/>
                    <a:gd name="connsiteX8" fmla="*/ 22117 w 781642"/>
                    <a:gd name="connsiteY8" fmla="*/ 189980 h 983744"/>
                    <a:gd name="connsiteX9" fmla="*/ 15897 w 781642"/>
                    <a:gd name="connsiteY9" fmla="*/ 401473 h 983744"/>
                    <a:gd name="connsiteX10" fmla="*/ 202509 w 781642"/>
                    <a:gd name="connsiteY10" fmla="*/ 612967 h 983744"/>
                    <a:gd name="connsiteX11" fmla="*/ 387526 w 781642"/>
                    <a:gd name="connsiteY11" fmla="*/ 705556 h 983744"/>
                    <a:gd name="connsiteX12" fmla="*/ 517436 w 781642"/>
                    <a:gd name="connsiteY12" fmla="*/ 791206 h 983744"/>
                    <a:gd name="connsiteX13" fmla="*/ 544631 w 781642"/>
                    <a:gd name="connsiteY13" fmla="*/ 905327 h 983744"/>
                    <a:gd name="connsiteX14" fmla="*/ 631717 w 781642"/>
                    <a:gd name="connsiteY14" fmla="*/ 979971 h 983744"/>
                    <a:gd name="connsiteX15" fmla="*/ 743684 w 781642"/>
                    <a:gd name="connsiteY15" fmla="*/ 955090 h 983744"/>
                    <a:gd name="connsiteX16" fmla="*/ 781007 w 781642"/>
                    <a:gd name="connsiteY16" fmla="*/ 805800 h 983744"/>
                    <a:gd name="connsiteX17" fmla="*/ 700141 w 781642"/>
                    <a:gd name="connsiteY17" fmla="*/ 675171 h 983744"/>
                    <a:gd name="connsiteX0" fmla="*/ 683775 w 765276"/>
                    <a:gd name="connsiteY0" fmla="*/ 675171 h 983744"/>
                    <a:gd name="connsiteX1" fmla="*/ 571808 w 765276"/>
                    <a:gd name="connsiteY1" fmla="*/ 575645 h 983744"/>
                    <a:gd name="connsiteX2" fmla="*/ 321556 w 765276"/>
                    <a:gd name="connsiteY2" fmla="*/ 424759 h 983744"/>
                    <a:gd name="connsiteX3" fmla="*/ 248347 w 765276"/>
                    <a:gd name="connsiteY3" fmla="*/ 303542 h 983744"/>
                    <a:gd name="connsiteX4" fmla="*/ 304331 w 765276"/>
                    <a:gd name="connsiteY4" fmla="*/ 183759 h 983744"/>
                    <a:gd name="connsiteX5" fmla="*/ 325304 w 765276"/>
                    <a:gd name="connsiteY5" fmla="*/ 67166 h 983744"/>
                    <a:gd name="connsiteX6" fmla="*/ 248347 w 765276"/>
                    <a:gd name="connsiteY6" fmla="*/ 3367 h 983744"/>
                    <a:gd name="connsiteX7" fmla="*/ 105277 w 765276"/>
                    <a:gd name="connsiteY7" fmla="*/ 28249 h 983744"/>
                    <a:gd name="connsiteX8" fmla="*/ 5751 w 765276"/>
                    <a:gd name="connsiteY8" fmla="*/ 189980 h 983744"/>
                    <a:gd name="connsiteX9" fmla="*/ 30793 w 765276"/>
                    <a:gd name="connsiteY9" fmla="*/ 436642 h 983744"/>
                    <a:gd name="connsiteX10" fmla="*/ 186143 w 765276"/>
                    <a:gd name="connsiteY10" fmla="*/ 612967 h 983744"/>
                    <a:gd name="connsiteX11" fmla="*/ 371160 w 765276"/>
                    <a:gd name="connsiteY11" fmla="*/ 705556 h 983744"/>
                    <a:gd name="connsiteX12" fmla="*/ 501070 w 765276"/>
                    <a:gd name="connsiteY12" fmla="*/ 791206 h 983744"/>
                    <a:gd name="connsiteX13" fmla="*/ 528265 w 765276"/>
                    <a:gd name="connsiteY13" fmla="*/ 905327 h 983744"/>
                    <a:gd name="connsiteX14" fmla="*/ 615351 w 765276"/>
                    <a:gd name="connsiteY14" fmla="*/ 979971 h 983744"/>
                    <a:gd name="connsiteX15" fmla="*/ 727318 w 765276"/>
                    <a:gd name="connsiteY15" fmla="*/ 955090 h 983744"/>
                    <a:gd name="connsiteX16" fmla="*/ 764641 w 765276"/>
                    <a:gd name="connsiteY16" fmla="*/ 805800 h 983744"/>
                    <a:gd name="connsiteX17" fmla="*/ 683775 w 765276"/>
                    <a:gd name="connsiteY17" fmla="*/ 675171 h 983744"/>
                    <a:gd name="connsiteX0" fmla="*/ 684599 w 766100"/>
                    <a:gd name="connsiteY0" fmla="*/ 675171 h 983744"/>
                    <a:gd name="connsiteX1" fmla="*/ 572632 w 766100"/>
                    <a:gd name="connsiteY1" fmla="*/ 575645 h 983744"/>
                    <a:gd name="connsiteX2" fmla="*/ 322380 w 766100"/>
                    <a:gd name="connsiteY2" fmla="*/ 424759 h 983744"/>
                    <a:gd name="connsiteX3" fmla="*/ 249171 w 766100"/>
                    <a:gd name="connsiteY3" fmla="*/ 303542 h 983744"/>
                    <a:gd name="connsiteX4" fmla="*/ 305155 w 766100"/>
                    <a:gd name="connsiteY4" fmla="*/ 183759 h 983744"/>
                    <a:gd name="connsiteX5" fmla="*/ 326128 w 766100"/>
                    <a:gd name="connsiteY5" fmla="*/ 67166 h 983744"/>
                    <a:gd name="connsiteX6" fmla="*/ 249171 w 766100"/>
                    <a:gd name="connsiteY6" fmla="*/ 3367 h 983744"/>
                    <a:gd name="connsiteX7" fmla="*/ 106101 w 766100"/>
                    <a:gd name="connsiteY7" fmla="*/ 28249 h 983744"/>
                    <a:gd name="connsiteX8" fmla="*/ 6575 w 766100"/>
                    <a:gd name="connsiteY8" fmla="*/ 189980 h 983744"/>
                    <a:gd name="connsiteX9" fmla="*/ 31617 w 766100"/>
                    <a:gd name="connsiteY9" fmla="*/ 436642 h 983744"/>
                    <a:gd name="connsiteX10" fmla="*/ 186967 w 766100"/>
                    <a:gd name="connsiteY10" fmla="*/ 612967 h 983744"/>
                    <a:gd name="connsiteX11" fmla="*/ 371984 w 766100"/>
                    <a:gd name="connsiteY11" fmla="*/ 705556 h 983744"/>
                    <a:gd name="connsiteX12" fmla="*/ 501894 w 766100"/>
                    <a:gd name="connsiteY12" fmla="*/ 791206 h 983744"/>
                    <a:gd name="connsiteX13" fmla="*/ 529089 w 766100"/>
                    <a:gd name="connsiteY13" fmla="*/ 905327 h 983744"/>
                    <a:gd name="connsiteX14" fmla="*/ 616175 w 766100"/>
                    <a:gd name="connsiteY14" fmla="*/ 979971 h 983744"/>
                    <a:gd name="connsiteX15" fmla="*/ 728142 w 766100"/>
                    <a:gd name="connsiteY15" fmla="*/ 955090 h 983744"/>
                    <a:gd name="connsiteX16" fmla="*/ 765465 w 766100"/>
                    <a:gd name="connsiteY16" fmla="*/ 805800 h 983744"/>
                    <a:gd name="connsiteX17" fmla="*/ 684599 w 766100"/>
                    <a:gd name="connsiteY17" fmla="*/ 675171 h 983744"/>
                    <a:gd name="connsiteX0" fmla="*/ 686037 w 767538"/>
                    <a:gd name="connsiteY0" fmla="*/ 675171 h 983744"/>
                    <a:gd name="connsiteX1" fmla="*/ 574070 w 767538"/>
                    <a:gd name="connsiteY1" fmla="*/ 575645 h 983744"/>
                    <a:gd name="connsiteX2" fmla="*/ 323818 w 767538"/>
                    <a:gd name="connsiteY2" fmla="*/ 424759 h 983744"/>
                    <a:gd name="connsiteX3" fmla="*/ 250609 w 767538"/>
                    <a:gd name="connsiteY3" fmla="*/ 303542 h 983744"/>
                    <a:gd name="connsiteX4" fmla="*/ 306593 w 767538"/>
                    <a:gd name="connsiteY4" fmla="*/ 183759 h 983744"/>
                    <a:gd name="connsiteX5" fmla="*/ 327566 w 767538"/>
                    <a:gd name="connsiteY5" fmla="*/ 67166 h 983744"/>
                    <a:gd name="connsiteX6" fmla="*/ 250609 w 767538"/>
                    <a:gd name="connsiteY6" fmla="*/ 3367 h 983744"/>
                    <a:gd name="connsiteX7" fmla="*/ 107539 w 767538"/>
                    <a:gd name="connsiteY7" fmla="*/ 28249 h 983744"/>
                    <a:gd name="connsiteX8" fmla="*/ 8013 w 767538"/>
                    <a:gd name="connsiteY8" fmla="*/ 189980 h 983744"/>
                    <a:gd name="connsiteX9" fmla="*/ 29148 w 767538"/>
                    <a:gd name="connsiteY9" fmla="*/ 436642 h 983744"/>
                    <a:gd name="connsiteX10" fmla="*/ 188405 w 767538"/>
                    <a:gd name="connsiteY10" fmla="*/ 612967 h 983744"/>
                    <a:gd name="connsiteX11" fmla="*/ 373422 w 767538"/>
                    <a:gd name="connsiteY11" fmla="*/ 705556 h 983744"/>
                    <a:gd name="connsiteX12" fmla="*/ 503332 w 767538"/>
                    <a:gd name="connsiteY12" fmla="*/ 791206 h 983744"/>
                    <a:gd name="connsiteX13" fmla="*/ 530527 w 767538"/>
                    <a:gd name="connsiteY13" fmla="*/ 905327 h 983744"/>
                    <a:gd name="connsiteX14" fmla="*/ 617613 w 767538"/>
                    <a:gd name="connsiteY14" fmla="*/ 979971 h 983744"/>
                    <a:gd name="connsiteX15" fmla="*/ 729580 w 767538"/>
                    <a:gd name="connsiteY15" fmla="*/ 955090 h 983744"/>
                    <a:gd name="connsiteX16" fmla="*/ 766903 w 767538"/>
                    <a:gd name="connsiteY16" fmla="*/ 805800 h 983744"/>
                    <a:gd name="connsiteX17" fmla="*/ 686037 w 767538"/>
                    <a:gd name="connsiteY17" fmla="*/ 675171 h 983744"/>
                    <a:gd name="connsiteX0" fmla="*/ 686037 w 767538"/>
                    <a:gd name="connsiteY0" fmla="*/ 675171 h 983744"/>
                    <a:gd name="connsiteX1" fmla="*/ 574070 w 767538"/>
                    <a:gd name="connsiteY1" fmla="*/ 575645 h 983744"/>
                    <a:gd name="connsiteX2" fmla="*/ 323818 w 767538"/>
                    <a:gd name="connsiteY2" fmla="*/ 424759 h 983744"/>
                    <a:gd name="connsiteX3" fmla="*/ 250609 w 767538"/>
                    <a:gd name="connsiteY3" fmla="*/ 303542 h 983744"/>
                    <a:gd name="connsiteX4" fmla="*/ 306593 w 767538"/>
                    <a:gd name="connsiteY4" fmla="*/ 183759 h 983744"/>
                    <a:gd name="connsiteX5" fmla="*/ 327566 w 767538"/>
                    <a:gd name="connsiteY5" fmla="*/ 67166 h 983744"/>
                    <a:gd name="connsiteX6" fmla="*/ 250609 w 767538"/>
                    <a:gd name="connsiteY6" fmla="*/ 3367 h 983744"/>
                    <a:gd name="connsiteX7" fmla="*/ 107539 w 767538"/>
                    <a:gd name="connsiteY7" fmla="*/ 28249 h 983744"/>
                    <a:gd name="connsiteX8" fmla="*/ 8013 w 767538"/>
                    <a:gd name="connsiteY8" fmla="*/ 189980 h 983744"/>
                    <a:gd name="connsiteX9" fmla="*/ 29148 w 767538"/>
                    <a:gd name="connsiteY9" fmla="*/ 436642 h 983744"/>
                    <a:gd name="connsiteX10" fmla="*/ 188405 w 767538"/>
                    <a:gd name="connsiteY10" fmla="*/ 612967 h 983744"/>
                    <a:gd name="connsiteX11" fmla="*/ 373422 w 767538"/>
                    <a:gd name="connsiteY11" fmla="*/ 705556 h 983744"/>
                    <a:gd name="connsiteX12" fmla="*/ 503332 w 767538"/>
                    <a:gd name="connsiteY12" fmla="*/ 791206 h 983744"/>
                    <a:gd name="connsiteX13" fmla="*/ 530527 w 767538"/>
                    <a:gd name="connsiteY13" fmla="*/ 905327 h 983744"/>
                    <a:gd name="connsiteX14" fmla="*/ 617613 w 767538"/>
                    <a:gd name="connsiteY14" fmla="*/ 979971 h 983744"/>
                    <a:gd name="connsiteX15" fmla="*/ 729580 w 767538"/>
                    <a:gd name="connsiteY15" fmla="*/ 955090 h 983744"/>
                    <a:gd name="connsiteX16" fmla="*/ 766903 w 767538"/>
                    <a:gd name="connsiteY16" fmla="*/ 805800 h 983744"/>
                    <a:gd name="connsiteX17" fmla="*/ 686037 w 767538"/>
                    <a:gd name="connsiteY17" fmla="*/ 675171 h 983744"/>
                    <a:gd name="connsiteX0" fmla="*/ 686037 w 767538"/>
                    <a:gd name="connsiteY0" fmla="*/ 675171 h 983744"/>
                    <a:gd name="connsiteX1" fmla="*/ 574070 w 767538"/>
                    <a:gd name="connsiteY1" fmla="*/ 575645 h 983744"/>
                    <a:gd name="connsiteX2" fmla="*/ 323818 w 767538"/>
                    <a:gd name="connsiteY2" fmla="*/ 424759 h 983744"/>
                    <a:gd name="connsiteX3" fmla="*/ 250609 w 767538"/>
                    <a:gd name="connsiteY3" fmla="*/ 303542 h 983744"/>
                    <a:gd name="connsiteX4" fmla="*/ 302686 w 767538"/>
                    <a:gd name="connsiteY4" fmla="*/ 168128 h 983744"/>
                    <a:gd name="connsiteX5" fmla="*/ 327566 w 767538"/>
                    <a:gd name="connsiteY5" fmla="*/ 67166 h 983744"/>
                    <a:gd name="connsiteX6" fmla="*/ 250609 w 767538"/>
                    <a:gd name="connsiteY6" fmla="*/ 3367 h 983744"/>
                    <a:gd name="connsiteX7" fmla="*/ 107539 w 767538"/>
                    <a:gd name="connsiteY7" fmla="*/ 28249 h 983744"/>
                    <a:gd name="connsiteX8" fmla="*/ 8013 w 767538"/>
                    <a:gd name="connsiteY8" fmla="*/ 189980 h 983744"/>
                    <a:gd name="connsiteX9" fmla="*/ 29148 w 767538"/>
                    <a:gd name="connsiteY9" fmla="*/ 436642 h 983744"/>
                    <a:gd name="connsiteX10" fmla="*/ 188405 w 767538"/>
                    <a:gd name="connsiteY10" fmla="*/ 612967 h 983744"/>
                    <a:gd name="connsiteX11" fmla="*/ 373422 w 767538"/>
                    <a:gd name="connsiteY11" fmla="*/ 705556 h 983744"/>
                    <a:gd name="connsiteX12" fmla="*/ 503332 w 767538"/>
                    <a:gd name="connsiteY12" fmla="*/ 791206 h 983744"/>
                    <a:gd name="connsiteX13" fmla="*/ 530527 w 767538"/>
                    <a:gd name="connsiteY13" fmla="*/ 905327 h 983744"/>
                    <a:gd name="connsiteX14" fmla="*/ 617613 w 767538"/>
                    <a:gd name="connsiteY14" fmla="*/ 979971 h 983744"/>
                    <a:gd name="connsiteX15" fmla="*/ 729580 w 767538"/>
                    <a:gd name="connsiteY15" fmla="*/ 955090 h 983744"/>
                    <a:gd name="connsiteX16" fmla="*/ 766903 w 767538"/>
                    <a:gd name="connsiteY16" fmla="*/ 805800 h 983744"/>
                    <a:gd name="connsiteX17" fmla="*/ 686037 w 767538"/>
                    <a:gd name="connsiteY17" fmla="*/ 675171 h 983744"/>
                    <a:gd name="connsiteX0" fmla="*/ 686037 w 767538"/>
                    <a:gd name="connsiteY0" fmla="*/ 675171 h 983744"/>
                    <a:gd name="connsiteX1" fmla="*/ 574070 w 767538"/>
                    <a:gd name="connsiteY1" fmla="*/ 575645 h 983744"/>
                    <a:gd name="connsiteX2" fmla="*/ 323818 w 767538"/>
                    <a:gd name="connsiteY2" fmla="*/ 424759 h 983744"/>
                    <a:gd name="connsiteX3" fmla="*/ 250609 w 767538"/>
                    <a:gd name="connsiteY3" fmla="*/ 303542 h 983744"/>
                    <a:gd name="connsiteX4" fmla="*/ 302686 w 767538"/>
                    <a:gd name="connsiteY4" fmla="*/ 168128 h 983744"/>
                    <a:gd name="connsiteX5" fmla="*/ 327566 w 767538"/>
                    <a:gd name="connsiteY5" fmla="*/ 67166 h 983744"/>
                    <a:gd name="connsiteX6" fmla="*/ 250609 w 767538"/>
                    <a:gd name="connsiteY6" fmla="*/ 3367 h 983744"/>
                    <a:gd name="connsiteX7" fmla="*/ 107539 w 767538"/>
                    <a:gd name="connsiteY7" fmla="*/ 28249 h 983744"/>
                    <a:gd name="connsiteX8" fmla="*/ 8013 w 767538"/>
                    <a:gd name="connsiteY8" fmla="*/ 189980 h 983744"/>
                    <a:gd name="connsiteX9" fmla="*/ 29148 w 767538"/>
                    <a:gd name="connsiteY9" fmla="*/ 436642 h 983744"/>
                    <a:gd name="connsiteX10" fmla="*/ 188405 w 767538"/>
                    <a:gd name="connsiteY10" fmla="*/ 612967 h 983744"/>
                    <a:gd name="connsiteX11" fmla="*/ 373422 w 767538"/>
                    <a:gd name="connsiteY11" fmla="*/ 705556 h 983744"/>
                    <a:gd name="connsiteX12" fmla="*/ 503332 w 767538"/>
                    <a:gd name="connsiteY12" fmla="*/ 791206 h 983744"/>
                    <a:gd name="connsiteX13" fmla="*/ 530527 w 767538"/>
                    <a:gd name="connsiteY13" fmla="*/ 905327 h 983744"/>
                    <a:gd name="connsiteX14" fmla="*/ 617613 w 767538"/>
                    <a:gd name="connsiteY14" fmla="*/ 979971 h 983744"/>
                    <a:gd name="connsiteX15" fmla="*/ 729580 w 767538"/>
                    <a:gd name="connsiteY15" fmla="*/ 955090 h 983744"/>
                    <a:gd name="connsiteX16" fmla="*/ 766903 w 767538"/>
                    <a:gd name="connsiteY16" fmla="*/ 805800 h 983744"/>
                    <a:gd name="connsiteX17" fmla="*/ 686037 w 767538"/>
                    <a:gd name="connsiteY17" fmla="*/ 675171 h 983744"/>
                    <a:gd name="connsiteX0" fmla="*/ 686037 w 767538"/>
                    <a:gd name="connsiteY0" fmla="*/ 675171 h 983744"/>
                    <a:gd name="connsiteX1" fmla="*/ 574070 w 767538"/>
                    <a:gd name="connsiteY1" fmla="*/ 575645 h 983744"/>
                    <a:gd name="connsiteX2" fmla="*/ 323818 w 767538"/>
                    <a:gd name="connsiteY2" fmla="*/ 424759 h 983744"/>
                    <a:gd name="connsiteX3" fmla="*/ 250609 w 767538"/>
                    <a:gd name="connsiteY3" fmla="*/ 303542 h 983744"/>
                    <a:gd name="connsiteX4" fmla="*/ 302686 w 767538"/>
                    <a:gd name="connsiteY4" fmla="*/ 168128 h 983744"/>
                    <a:gd name="connsiteX5" fmla="*/ 327566 w 767538"/>
                    <a:gd name="connsiteY5" fmla="*/ 67166 h 983744"/>
                    <a:gd name="connsiteX6" fmla="*/ 250609 w 767538"/>
                    <a:gd name="connsiteY6" fmla="*/ 3367 h 983744"/>
                    <a:gd name="connsiteX7" fmla="*/ 107539 w 767538"/>
                    <a:gd name="connsiteY7" fmla="*/ 28249 h 983744"/>
                    <a:gd name="connsiteX8" fmla="*/ 8013 w 767538"/>
                    <a:gd name="connsiteY8" fmla="*/ 189980 h 983744"/>
                    <a:gd name="connsiteX9" fmla="*/ 29148 w 767538"/>
                    <a:gd name="connsiteY9" fmla="*/ 436642 h 983744"/>
                    <a:gd name="connsiteX10" fmla="*/ 188405 w 767538"/>
                    <a:gd name="connsiteY10" fmla="*/ 612967 h 983744"/>
                    <a:gd name="connsiteX11" fmla="*/ 373422 w 767538"/>
                    <a:gd name="connsiteY11" fmla="*/ 705556 h 983744"/>
                    <a:gd name="connsiteX12" fmla="*/ 503332 w 767538"/>
                    <a:gd name="connsiteY12" fmla="*/ 791206 h 983744"/>
                    <a:gd name="connsiteX13" fmla="*/ 530527 w 767538"/>
                    <a:gd name="connsiteY13" fmla="*/ 905327 h 983744"/>
                    <a:gd name="connsiteX14" fmla="*/ 617613 w 767538"/>
                    <a:gd name="connsiteY14" fmla="*/ 979971 h 983744"/>
                    <a:gd name="connsiteX15" fmla="*/ 729580 w 767538"/>
                    <a:gd name="connsiteY15" fmla="*/ 955090 h 983744"/>
                    <a:gd name="connsiteX16" fmla="*/ 766903 w 767538"/>
                    <a:gd name="connsiteY16" fmla="*/ 805800 h 983744"/>
                    <a:gd name="connsiteX17" fmla="*/ 686037 w 767538"/>
                    <a:gd name="connsiteY17" fmla="*/ 675171 h 983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67538" h="983744">
                      <a:moveTo>
                        <a:pt x="686037" y="675171"/>
                      </a:moveTo>
                      <a:cubicBezTo>
                        <a:pt x="653898" y="636812"/>
                        <a:pt x="634440" y="617380"/>
                        <a:pt x="574070" y="575645"/>
                      </a:cubicBezTo>
                      <a:cubicBezTo>
                        <a:pt x="513700" y="533910"/>
                        <a:pt x="377728" y="470110"/>
                        <a:pt x="323818" y="424759"/>
                      </a:cubicBezTo>
                      <a:cubicBezTo>
                        <a:pt x="269908" y="379409"/>
                        <a:pt x="254131" y="346314"/>
                        <a:pt x="250609" y="303542"/>
                      </a:cubicBezTo>
                      <a:cubicBezTo>
                        <a:pt x="247087" y="260770"/>
                        <a:pt x="282044" y="199708"/>
                        <a:pt x="302686" y="168128"/>
                      </a:cubicBezTo>
                      <a:cubicBezTo>
                        <a:pt x="323328" y="136548"/>
                        <a:pt x="336245" y="114164"/>
                        <a:pt x="327566" y="67166"/>
                      </a:cubicBezTo>
                      <a:cubicBezTo>
                        <a:pt x="318887" y="20168"/>
                        <a:pt x="287280" y="9853"/>
                        <a:pt x="250609" y="3367"/>
                      </a:cubicBezTo>
                      <a:cubicBezTo>
                        <a:pt x="213938" y="-3119"/>
                        <a:pt x="147972" y="-2853"/>
                        <a:pt x="107539" y="28249"/>
                      </a:cubicBezTo>
                      <a:cubicBezTo>
                        <a:pt x="67106" y="59351"/>
                        <a:pt x="21078" y="121915"/>
                        <a:pt x="8013" y="189980"/>
                      </a:cubicBezTo>
                      <a:cubicBezTo>
                        <a:pt x="-5052" y="258045"/>
                        <a:pt x="-4824" y="342698"/>
                        <a:pt x="29148" y="436642"/>
                      </a:cubicBezTo>
                      <a:cubicBezTo>
                        <a:pt x="63120" y="530586"/>
                        <a:pt x="131026" y="568148"/>
                        <a:pt x="188405" y="612967"/>
                      </a:cubicBezTo>
                      <a:cubicBezTo>
                        <a:pt x="245784" y="657786"/>
                        <a:pt x="320934" y="675850"/>
                        <a:pt x="373422" y="705556"/>
                      </a:cubicBezTo>
                      <a:cubicBezTo>
                        <a:pt x="425910" y="735263"/>
                        <a:pt x="477148" y="757911"/>
                        <a:pt x="503332" y="791206"/>
                      </a:cubicBezTo>
                      <a:cubicBezTo>
                        <a:pt x="529516" y="824501"/>
                        <a:pt x="511480" y="873866"/>
                        <a:pt x="530527" y="905327"/>
                      </a:cubicBezTo>
                      <a:cubicBezTo>
                        <a:pt x="549574" y="936788"/>
                        <a:pt x="584437" y="971677"/>
                        <a:pt x="617613" y="979971"/>
                      </a:cubicBezTo>
                      <a:cubicBezTo>
                        <a:pt x="650789" y="988265"/>
                        <a:pt x="704698" y="984118"/>
                        <a:pt x="729580" y="955090"/>
                      </a:cubicBezTo>
                      <a:cubicBezTo>
                        <a:pt x="754462" y="926062"/>
                        <a:pt x="771050" y="855563"/>
                        <a:pt x="766903" y="805800"/>
                      </a:cubicBezTo>
                      <a:cubicBezTo>
                        <a:pt x="762756" y="756037"/>
                        <a:pt x="718176" y="713530"/>
                        <a:pt x="686037" y="675171"/>
                      </a:cubicBezTo>
                      <a:close/>
                    </a:path>
                  </a:pathLst>
                </a:custGeom>
                <a:solidFill>
                  <a:schemeClr val="accent3"/>
                </a:solidFill>
                <a:ln w="19050">
                  <a:solidFill>
                    <a:schemeClr val="accent3">
                      <a:lumMod val="75000"/>
                    </a:schemeClr>
                  </a:solidFill>
                  <a:miter lim="800000"/>
                  <a:headEnd/>
                  <a:tailEnd/>
                </a:ln>
              </p:spPr>
              <p:txBody>
                <a:bodyPr rtlCol="0" anchor="b"/>
                <a:lstStyle/>
                <a:p>
                  <a:pPr algn="ctr" defTabSz="771571" fontAlgn="base">
                    <a:spcBef>
                      <a:spcPct val="35000"/>
                    </a:spcBef>
                    <a:spcAft>
                      <a:spcPct val="25000"/>
                    </a:spcAft>
                    <a:buClr>
                      <a:srgbClr val="015873"/>
                    </a:buClr>
                    <a:defRPr/>
                  </a:pPr>
                  <a:endParaRPr lang="en-US" sz="1400" dirty="0">
                    <a:solidFill>
                      <a:srgbClr val="FFFFFF"/>
                    </a:solidFill>
                    <a:latin typeface="Arial" panose="020B0604020202020204" pitchFamily="34" charset="0"/>
                    <a:cs typeface="Arial" panose="020B0604020202020204" pitchFamily="34" charset="0"/>
                  </a:endParaRPr>
                </a:p>
              </p:txBody>
            </p:sp>
          </p:grpSp>
          <p:grpSp>
            <p:nvGrpSpPr>
              <p:cNvPr id="14" name="Group 13">
                <a:extLst>
                  <a:ext uri="{FF2B5EF4-FFF2-40B4-BE49-F238E27FC236}">
                    <a16:creationId xmlns:a16="http://schemas.microsoft.com/office/drawing/2014/main" id="{DF495E75-0471-4067-82D6-534479A34056}"/>
                  </a:ext>
                </a:extLst>
              </p:cNvPr>
              <p:cNvGrpSpPr/>
              <p:nvPr/>
            </p:nvGrpSpPr>
            <p:grpSpPr>
              <a:xfrm flipH="1">
                <a:off x="1705768" y="4207849"/>
                <a:ext cx="794894" cy="1995877"/>
                <a:chOff x="1453783" y="4207849"/>
                <a:chExt cx="794894" cy="1995877"/>
              </a:xfrm>
            </p:grpSpPr>
            <p:sp>
              <p:nvSpPr>
                <p:cNvPr id="15" name="Oval 14">
                  <a:extLst>
                    <a:ext uri="{FF2B5EF4-FFF2-40B4-BE49-F238E27FC236}">
                      <a16:creationId xmlns:a16="http://schemas.microsoft.com/office/drawing/2014/main" id="{D61C8970-B99F-4B73-B710-BB1232BFA9AB}"/>
                    </a:ext>
                  </a:extLst>
                </p:cNvPr>
                <p:cNvSpPr/>
                <p:nvPr/>
              </p:nvSpPr>
              <p:spPr bwMode="auto">
                <a:xfrm>
                  <a:off x="1961661" y="5619919"/>
                  <a:ext cx="283108" cy="583807"/>
                </a:xfrm>
                <a:prstGeom prst="ellipse">
                  <a:avLst/>
                </a:prstGeom>
                <a:solidFill>
                  <a:schemeClr val="accent1"/>
                </a:solidFill>
                <a:ln w="19050">
                  <a:solidFill>
                    <a:schemeClr val="accent1">
                      <a:lumMod val="75000"/>
                    </a:schemeClr>
                  </a:solidFill>
                  <a:miter lim="800000"/>
                  <a:headEnd/>
                  <a:tailEnd/>
                </a:ln>
              </p:spPr>
              <p:txBody>
                <a:bodyPr rtlCol="0" anchor="b"/>
                <a:lstStyle/>
                <a:p>
                  <a:pPr algn="ctr" defTabSz="771571" fontAlgn="base">
                    <a:spcBef>
                      <a:spcPct val="35000"/>
                    </a:spcBef>
                    <a:spcAft>
                      <a:spcPct val="25000"/>
                    </a:spcAft>
                    <a:buClr>
                      <a:srgbClr val="015873"/>
                    </a:buClr>
                    <a:defRPr/>
                  </a:pPr>
                  <a:endParaRPr lang="en-US" sz="1400" dirty="0">
                    <a:solidFill>
                      <a:srgbClr val="FFFFFF"/>
                    </a:solidFill>
                    <a:latin typeface="Arial" panose="020B0604020202020204" pitchFamily="34" charset="0"/>
                    <a:cs typeface="Arial" panose="020B0604020202020204" pitchFamily="34" charset="0"/>
                  </a:endParaRPr>
                </a:p>
              </p:txBody>
            </p:sp>
            <p:sp>
              <p:nvSpPr>
                <p:cNvPr id="16" name="Oval 15">
                  <a:extLst>
                    <a:ext uri="{FF2B5EF4-FFF2-40B4-BE49-F238E27FC236}">
                      <a16:creationId xmlns:a16="http://schemas.microsoft.com/office/drawing/2014/main" id="{3D2872E9-EDFD-402C-839B-04EBD4416C34}"/>
                    </a:ext>
                  </a:extLst>
                </p:cNvPr>
                <p:cNvSpPr/>
                <p:nvPr/>
              </p:nvSpPr>
              <p:spPr bwMode="auto">
                <a:xfrm>
                  <a:off x="1965569" y="5126890"/>
                  <a:ext cx="283108" cy="543169"/>
                </a:xfrm>
                <a:prstGeom prst="ellipse">
                  <a:avLst/>
                </a:prstGeom>
                <a:solidFill>
                  <a:schemeClr val="accent1"/>
                </a:solidFill>
                <a:ln w="19050">
                  <a:solidFill>
                    <a:schemeClr val="accent1">
                      <a:lumMod val="75000"/>
                    </a:schemeClr>
                  </a:solidFill>
                  <a:miter lim="800000"/>
                  <a:headEnd/>
                  <a:tailEnd/>
                </a:ln>
              </p:spPr>
              <p:txBody>
                <a:bodyPr rtlCol="0" anchor="b"/>
                <a:lstStyle/>
                <a:p>
                  <a:pPr algn="ctr" defTabSz="771571" fontAlgn="base">
                    <a:spcBef>
                      <a:spcPct val="35000"/>
                    </a:spcBef>
                    <a:spcAft>
                      <a:spcPct val="25000"/>
                    </a:spcAft>
                    <a:buClr>
                      <a:srgbClr val="015873"/>
                    </a:buClr>
                    <a:defRPr/>
                  </a:pPr>
                  <a:endParaRPr lang="en-US" sz="1400" dirty="0">
                    <a:solidFill>
                      <a:srgbClr val="FFFFFF"/>
                    </a:solidFill>
                    <a:latin typeface="Arial" panose="020B0604020202020204" pitchFamily="34" charset="0"/>
                    <a:cs typeface="Arial" panose="020B0604020202020204" pitchFamily="34" charset="0"/>
                  </a:endParaRPr>
                </a:p>
              </p:txBody>
            </p:sp>
            <p:sp>
              <p:nvSpPr>
                <p:cNvPr id="17" name="Freeform: Shape 16">
                  <a:extLst>
                    <a:ext uri="{FF2B5EF4-FFF2-40B4-BE49-F238E27FC236}">
                      <a16:creationId xmlns:a16="http://schemas.microsoft.com/office/drawing/2014/main" id="{A8D1AEA6-697C-4576-ACFD-8AC94BE49E42}"/>
                    </a:ext>
                  </a:extLst>
                </p:cNvPr>
                <p:cNvSpPr/>
                <p:nvPr/>
              </p:nvSpPr>
              <p:spPr bwMode="auto">
                <a:xfrm>
                  <a:off x="1453783" y="4207849"/>
                  <a:ext cx="767538" cy="983744"/>
                </a:xfrm>
                <a:custGeom>
                  <a:avLst/>
                  <a:gdLst>
                    <a:gd name="connsiteX0" fmla="*/ 700141 w 781642"/>
                    <a:gd name="connsiteY0" fmla="*/ 674595 h 983168"/>
                    <a:gd name="connsiteX1" fmla="*/ 588174 w 781642"/>
                    <a:gd name="connsiteY1" fmla="*/ 575069 h 983168"/>
                    <a:gd name="connsiteX2" fmla="*/ 314476 w 781642"/>
                    <a:gd name="connsiteY2" fmla="*/ 431999 h 983168"/>
                    <a:gd name="connsiteX3" fmla="*/ 264713 w 781642"/>
                    <a:gd name="connsiteY3" fmla="*/ 295151 h 983168"/>
                    <a:gd name="connsiteX4" fmla="*/ 320697 w 781642"/>
                    <a:gd name="connsiteY4" fmla="*/ 183183 h 983168"/>
                    <a:gd name="connsiteX5" fmla="*/ 345578 w 781642"/>
                    <a:gd name="connsiteY5" fmla="*/ 58775 h 983168"/>
                    <a:gd name="connsiteX6" fmla="*/ 264713 w 781642"/>
                    <a:gd name="connsiteY6" fmla="*/ 2791 h 983168"/>
                    <a:gd name="connsiteX7" fmla="*/ 121643 w 781642"/>
                    <a:gd name="connsiteY7" fmla="*/ 27673 h 983168"/>
                    <a:gd name="connsiteX8" fmla="*/ 22117 w 781642"/>
                    <a:gd name="connsiteY8" fmla="*/ 189404 h 983168"/>
                    <a:gd name="connsiteX9" fmla="*/ 15897 w 781642"/>
                    <a:gd name="connsiteY9" fmla="*/ 400897 h 983168"/>
                    <a:gd name="connsiteX10" fmla="*/ 202509 w 781642"/>
                    <a:gd name="connsiteY10" fmla="*/ 612391 h 983168"/>
                    <a:gd name="connsiteX11" fmla="*/ 395341 w 781642"/>
                    <a:gd name="connsiteY11" fmla="*/ 693257 h 983168"/>
                    <a:gd name="connsiteX12" fmla="*/ 513529 w 781642"/>
                    <a:gd name="connsiteY12" fmla="*/ 755461 h 983168"/>
                    <a:gd name="connsiteX13" fmla="*/ 544631 w 781642"/>
                    <a:gd name="connsiteY13" fmla="*/ 904751 h 983168"/>
                    <a:gd name="connsiteX14" fmla="*/ 631717 w 781642"/>
                    <a:gd name="connsiteY14" fmla="*/ 979395 h 983168"/>
                    <a:gd name="connsiteX15" fmla="*/ 743684 w 781642"/>
                    <a:gd name="connsiteY15" fmla="*/ 954514 h 983168"/>
                    <a:gd name="connsiteX16" fmla="*/ 781007 w 781642"/>
                    <a:gd name="connsiteY16" fmla="*/ 805224 h 983168"/>
                    <a:gd name="connsiteX17" fmla="*/ 700141 w 781642"/>
                    <a:gd name="connsiteY17" fmla="*/ 674595 h 983168"/>
                    <a:gd name="connsiteX0" fmla="*/ 700141 w 781642"/>
                    <a:gd name="connsiteY0" fmla="*/ 674595 h 983168"/>
                    <a:gd name="connsiteX1" fmla="*/ 588174 w 781642"/>
                    <a:gd name="connsiteY1" fmla="*/ 575069 h 983168"/>
                    <a:gd name="connsiteX2" fmla="*/ 337922 w 781642"/>
                    <a:gd name="connsiteY2" fmla="*/ 424183 h 983168"/>
                    <a:gd name="connsiteX3" fmla="*/ 264713 w 781642"/>
                    <a:gd name="connsiteY3" fmla="*/ 295151 h 983168"/>
                    <a:gd name="connsiteX4" fmla="*/ 320697 w 781642"/>
                    <a:gd name="connsiteY4" fmla="*/ 183183 h 983168"/>
                    <a:gd name="connsiteX5" fmla="*/ 345578 w 781642"/>
                    <a:gd name="connsiteY5" fmla="*/ 58775 h 983168"/>
                    <a:gd name="connsiteX6" fmla="*/ 264713 w 781642"/>
                    <a:gd name="connsiteY6" fmla="*/ 2791 h 983168"/>
                    <a:gd name="connsiteX7" fmla="*/ 121643 w 781642"/>
                    <a:gd name="connsiteY7" fmla="*/ 27673 h 983168"/>
                    <a:gd name="connsiteX8" fmla="*/ 22117 w 781642"/>
                    <a:gd name="connsiteY8" fmla="*/ 189404 h 983168"/>
                    <a:gd name="connsiteX9" fmla="*/ 15897 w 781642"/>
                    <a:gd name="connsiteY9" fmla="*/ 400897 h 983168"/>
                    <a:gd name="connsiteX10" fmla="*/ 202509 w 781642"/>
                    <a:gd name="connsiteY10" fmla="*/ 612391 h 983168"/>
                    <a:gd name="connsiteX11" fmla="*/ 395341 w 781642"/>
                    <a:gd name="connsiteY11" fmla="*/ 693257 h 983168"/>
                    <a:gd name="connsiteX12" fmla="*/ 513529 w 781642"/>
                    <a:gd name="connsiteY12" fmla="*/ 755461 h 983168"/>
                    <a:gd name="connsiteX13" fmla="*/ 544631 w 781642"/>
                    <a:gd name="connsiteY13" fmla="*/ 904751 h 983168"/>
                    <a:gd name="connsiteX14" fmla="*/ 631717 w 781642"/>
                    <a:gd name="connsiteY14" fmla="*/ 979395 h 983168"/>
                    <a:gd name="connsiteX15" fmla="*/ 743684 w 781642"/>
                    <a:gd name="connsiteY15" fmla="*/ 954514 h 983168"/>
                    <a:gd name="connsiteX16" fmla="*/ 781007 w 781642"/>
                    <a:gd name="connsiteY16" fmla="*/ 805224 h 983168"/>
                    <a:gd name="connsiteX17" fmla="*/ 700141 w 781642"/>
                    <a:gd name="connsiteY17" fmla="*/ 674595 h 983168"/>
                    <a:gd name="connsiteX0" fmla="*/ 700141 w 781642"/>
                    <a:gd name="connsiteY0" fmla="*/ 674595 h 983168"/>
                    <a:gd name="connsiteX1" fmla="*/ 588174 w 781642"/>
                    <a:gd name="connsiteY1" fmla="*/ 575069 h 983168"/>
                    <a:gd name="connsiteX2" fmla="*/ 337922 w 781642"/>
                    <a:gd name="connsiteY2" fmla="*/ 424183 h 983168"/>
                    <a:gd name="connsiteX3" fmla="*/ 264713 w 781642"/>
                    <a:gd name="connsiteY3" fmla="*/ 295151 h 983168"/>
                    <a:gd name="connsiteX4" fmla="*/ 320697 w 781642"/>
                    <a:gd name="connsiteY4" fmla="*/ 183183 h 983168"/>
                    <a:gd name="connsiteX5" fmla="*/ 345578 w 781642"/>
                    <a:gd name="connsiteY5" fmla="*/ 58775 h 983168"/>
                    <a:gd name="connsiteX6" fmla="*/ 264713 w 781642"/>
                    <a:gd name="connsiteY6" fmla="*/ 2791 h 983168"/>
                    <a:gd name="connsiteX7" fmla="*/ 121643 w 781642"/>
                    <a:gd name="connsiteY7" fmla="*/ 27673 h 983168"/>
                    <a:gd name="connsiteX8" fmla="*/ 22117 w 781642"/>
                    <a:gd name="connsiteY8" fmla="*/ 189404 h 983168"/>
                    <a:gd name="connsiteX9" fmla="*/ 15897 w 781642"/>
                    <a:gd name="connsiteY9" fmla="*/ 400897 h 983168"/>
                    <a:gd name="connsiteX10" fmla="*/ 202509 w 781642"/>
                    <a:gd name="connsiteY10" fmla="*/ 612391 h 983168"/>
                    <a:gd name="connsiteX11" fmla="*/ 395341 w 781642"/>
                    <a:gd name="connsiteY11" fmla="*/ 693257 h 983168"/>
                    <a:gd name="connsiteX12" fmla="*/ 517436 w 781642"/>
                    <a:gd name="connsiteY12" fmla="*/ 790630 h 983168"/>
                    <a:gd name="connsiteX13" fmla="*/ 544631 w 781642"/>
                    <a:gd name="connsiteY13" fmla="*/ 904751 h 983168"/>
                    <a:gd name="connsiteX14" fmla="*/ 631717 w 781642"/>
                    <a:gd name="connsiteY14" fmla="*/ 979395 h 983168"/>
                    <a:gd name="connsiteX15" fmla="*/ 743684 w 781642"/>
                    <a:gd name="connsiteY15" fmla="*/ 954514 h 983168"/>
                    <a:gd name="connsiteX16" fmla="*/ 781007 w 781642"/>
                    <a:gd name="connsiteY16" fmla="*/ 805224 h 983168"/>
                    <a:gd name="connsiteX17" fmla="*/ 700141 w 781642"/>
                    <a:gd name="connsiteY17" fmla="*/ 674595 h 983168"/>
                    <a:gd name="connsiteX0" fmla="*/ 700141 w 781642"/>
                    <a:gd name="connsiteY0" fmla="*/ 674595 h 983168"/>
                    <a:gd name="connsiteX1" fmla="*/ 588174 w 781642"/>
                    <a:gd name="connsiteY1" fmla="*/ 575069 h 983168"/>
                    <a:gd name="connsiteX2" fmla="*/ 337922 w 781642"/>
                    <a:gd name="connsiteY2" fmla="*/ 424183 h 983168"/>
                    <a:gd name="connsiteX3" fmla="*/ 264713 w 781642"/>
                    <a:gd name="connsiteY3" fmla="*/ 295151 h 983168"/>
                    <a:gd name="connsiteX4" fmla="*/ 320697 w 781642"/>
                    <a:gd name="connsiteY4" fmla="*/ 183183 h 983168"/>
                    <a:gd name="connsiteX5" fmla="*/ 345578 w 781642"/>
                    <a:gd name="connsiteY5" fmla="*/ 58775 h 983168"/>
                    <a:gd name="connsiteX6" fmla="*/ 264713 w 781642"/>
                    <a:gd name="connsiteY6" fmla="*/ 2791 h 983168"/>
                    <a:gd name="connsiteX7" fmla="*/ 121643 w 781642"/>
                    <a:gd name="connsiteY7" fmla="*/ 27673 h 983168"/>
                    <a:gd name="connsiteX8" fmla="*/ 22117 w 781642"/>
                    <a:gd name="connsiteY8" fmla="*/ 189404 h 983168"/>
                    <a:gd name="connsiteX9" fmla="*/ 15897 w 781642"/>
                    <a:gd name="connsiteY9" fmla="*/ 400897 h 983168"/>
                    <a:gd name="connsiteX10" fmla="*/ 202509 w 781642"/>
                    <a:gd name="connsiteY10" fmla="*/ 612391 h 983168"/>
                    <a:gd name="connsiteX11" fmla="*/ 387526 w 781642"/>
                    <a:gd name="connsiteY11" fmla="*/ 704980 h 983168"/>
                    <a:gd name="connsiteX12" fmla="*/ 517436 w 781642"/>
                    <a:gd name="connsiteY12" fmla="*/ 790630 h 983168"/>
                    <a:gd name="connsiteX13" fmla="*/ 544631 w 781642"/>
                    <a:gd name="connsiteY13" fmla="*/ 904751 h 983168"/>
                    <a:gd name="connsiteX14" fmla="*/ 631717 w 781642"/>
                    <a:gd name="connsiteY14" fmla="*/ 979395 h 983168"/>
                    <a:gd name="connsiteX15" fmla="*/ 743684 w 781642"/>
                    <a:gd name="connsiteY15" fmla="*/ 954514 h 983168"/>
                    <a:gd name="connsiteX16" fmla="*/ 781007 w 781642"/>
                    <a:gd name="connsiteY16" fmla="*/ 805224 h 983168"/>
                    <a:gd name="connsiteX17" fmla="*/ 700141 w 781642"/>
                    <a:gd name="connsiteY17" fmla="*/ 674595 h 983168"/>
                    <a:gd name="connsiteX0" fmla="*/ 700141 w 781642"/>
                    <a:gd name="connsiteY0" fmla="*/ 674595 h 983168"/>
                    <a:gd name="connsiteX1" fmla="*/ 588174 w 781642"/>
                    <a:gd name="connsiteY1" fmla="*/ 575069 h 983168"/>
                    <a:gd name="connsiteX2" fmla="*/ 337922 w 781642"/>
                    <a:gd name="connsiteY2" fmla="*/ 424183 h 983168"/>
                    <a:gd name="connsiteX3" fmla="*/ 264713 w 781642"/>
                    <a:gd name="connsiteY3" fmla="*/ 295151 h 983168"/>
                    <a:gd name="connsiteX4" fmla="*/ 320697 w 781642"/>
                    <a:gd name="connsiteY4" fmla="*/ 183183 h 983168"/>
                    <a:gd name="connsiteX5" fmla="*/ 345578 w 781642"/>
                    <a:gd name="connsiteY5" fmla="*/ 58775 h 983168"/>
                    <a:gd name="connsiteX6" fmla="*/ 264713 w 781642"/>
                    <a:gd name="connsiteY6" fmla="*/ 2791 h 983168"/>
                    <a:gd name="connsiteX7" fmla="*/ 121643 w 781642"/>
                    <a:gd name="connsiteY7" fmla="*/ 27673 h 983168"/>
                    <a:gd name="connsiteX8" fmla="*/ 22117 w 781642"/>
                    <a:gd name="connsiteY8" fmla="*/ 189404 h 983168"/>
                    <a:gd name="connsiteX9" fmla="*/ 15897 w 781642"/>
                    <a:gd name="connsiteY9" fmla="*/ 400897 h 983168"/>
                    <a:gd name="connsiteX10" fmla="*/ 202509 w 781642"/>
                    <a:gd name="connsiteY10" fmla="*/ 612391 h 983168"/>
                    <a:gd name="connsiteX11" fmla="*/ 387526 w 781642"/>
                    <a:gd name="connsiteY11" fmla="*/ 704980 h 983168"/>
                    <a:gd name="connsiteX12" fmla="*/ 517436 w 781642"/>
                    <a:gd name="connsiteY12" fmla="*/ 790630 h 983168"/>
                    <a:gd name="connsiteX13" fmla="*/ 544631 w 781642"/>
                    <a:gd name="connsiteY13" fmla="*/ 904751 h 983168"/>
                    <a:gd name="connsiteX14" fmla="*/ 631717 w 781642"/>
                    <a:gd name="connsiteY14" fmla="*/ 979395 h 983168"/>
                    <a:gd name="connsiteX15" fmla="*/ 743684 w 781642"/>
                    <a:gd name="connsiteY15" fmla="*/ 954514 h 983168"/>
                    <a:gd name="connsiteX16" fmla="*/ 781007 w 781642"/>
                    <a:gd name="connsiteY16" fmla="*/ 805224 h 983168"/>
                    <a:gd name="connsiteX17" fmla="*/ 700141 w 781642"/>
                    <a:gd name="connsiteY17" fmla="*/ 674595 h 983168"/>
                    <a:gd name="connsiteX0" fmla="*/ 700141 w 781642"/>
                    <a:gd name="connsiteY0" fmla="*/ 674595 h 983168"/>
                    <a:gd name="connsiteX1" fmla="*/ 588174 w 781642"/>
                    <a:gd name="connsiteY1" fmla="*/ 575069 h 983168"/>
                    <a:gd name="connsiteX2" fmla="*/ 337922 w 781642"/>
                    <a:gd name="connsiteY2" fmla="*/ 424183 h 983168"/>
                    <a:gd name="connsiteX3" fmla="*/ 264713 w 781642"/>
                    <a:gd name="connsiteY3" fmla="*/ 295151 h 983168"/>
                    <a:gd name="connsiteX4" fmla="*/ 320697 w 781642"/>
                    <a:gd name="connsiteY4" fmla="*/ 183183 h 983168"/>
                    <a:gd name="connsiteX5" fmla="*/ 345578 w 781642"/>
                    <a:gd name="connsiteY5" fmla="*/ 58775 h 983168"/>
                    <a:gd name="connsiteX6" fmla="*/ 264713 w 781642"/>
                    <a:gd name="connsiteY6" fmla="*/ 2791 h 983168"/>
                    <a:gd name="connsiteX7" fmla="*/ 121643 w 781642"/>
                    <a:gd name="connsiteY7" fmla="*/ 27673 h 983168"/>
                    <a:gd name="connsiteX8" fmla="*/ 22117 w 781642"/>
                    <a:gd name="connsiteY8" fmla="*/ 189404 h 983168"/>
                    <a:gd name="connsiteX9" fmla="*/ 15897 w 781642"/>
                    <a:gd name="connsiteY9" fmla="*/ 400897 h 983168"/>
                    <a:gd name="connsiteX10" fmla="*/ 202509 w 781642"/>
                    <a:gd name="connsiteY10" fmla="*/ 612391 h 983168"/>
                    <a:gd name="connsiteX11" fmla="*/ 387526 w 781642"/>
                    <a:gd name="connsiteY11" fmla="*/ 704980 h 983168"/>
                    <a:gd name="connsiteX12" fmla="*/ 517436 w 781642"/>
                    <a:gd name="connsiteY12" fmla="*/ 790630 h 983168"/>
                    <a:gd name="connsiteX13" fmla="*/ 544631 w 781642"/>
                    <a:gd name="connsiteY13" fmla="*/ 904751 h 983168"/>
                    <a:gd name="connsiteX14" fmla="*/ 631717 w 781642"/>
                    <a:gd name="connsiteY14" fmla="*/ 979395 h 983168"/>
                    <a:gd name="connsiteX15" fmla="*/ 743684 w 781642"/>
                    <a:gd name="connsiteY15" fmla="*/ 954514 h 983168"/>
                    <a:gd name="connsiteX16" fmla="*/ 781007 w 781642"/>
                    <a:gd name="connsiteY16" fmla="*/ 805224 h 983168"/>
                    <a:gd name="connsiteX17" fmla="*/ 700141 w 781642"/>
                    <a:gd name="connsiteY17" fmla="*/ 674595 h 983168"/>
                    <a:gd name="connsiteX0" fmla="*/ 700141 w 781642"/>
                    <a:gd name="connsiteY0" fmla="*/ 675171 h 983744"/>
                    <a:gd name="connsiteX1" fmla="*/ 588174 w 781642"/>
                    <a:gd name="connsiteY1" fmla="*/ 575645 h 983744"/>
                    <a:gd name="connsiteX2" fmla="*/ 337922 w 781642"/>
                    <a:gd name="connsiteY2" fmla="*/ 424759 h 983744"/>
                    <a:gd name="connsiteX3" fmla="*/ 264713 w 781642"/>
                    <a:gd name="connsiteY3" fmla="*/ 295727 h 983744"/>
                    <a:gd name="connsiteX4" fmla="*/ 320697 w 781642"/>
                    <a:gd name="connsiteY4" fmla="*/ 183759 h 983744"/>
                    <a:gd name="connsiteX5" fmla="*/ 341670 w 781642"/>
                    <a:gd name="connsiteY5" fmla="*/ 67166 h 983744"/>
                    <a:gd name="connsiteX6" fmla="*/ 264713 w 781642"/>
                    <a:gd name="connsiteY6" fmla="*/ 3367 h 983744"/>
                    <a:gd name="connsiteX7" fmla="*/ 121643 w 781642"/>
                    <a:gd name="connsiteY7" fmla="*/ 28249 h 983744"/>
                    <a:gd name="connsiteX8" fmla="*/ 22117 w 781642"/>
                    <a:gd name="connsiteY8" fmla="*/ 189980 h 983744"/>
                    <a:gd name="connsiteX9" fmla="*/ 15897 w 781642"/>
                    <a:gd name="connsiteY9" fmla="*/ 401473 h 983744"/>
                    <a:gd name="connsiteX10" fmla="*/ 202509 w 781642"/>
                    <a:gd name="connsiteY10" fmla="*/ 612967 h 983744"/>
                    <a:gd name="connsiteX11" fmla="*/ 387526 w 781642"/>
                    <a:gd name="connsiteY11" fmla="*/ 705556 h 983744"/>
                    <a:gd name="connsiteX12" fmla="*/ 517436 w 781642"/>
                    <a:gd name="connsiteY12" fmla="*/ 791206 h 983744"/>
                    <a:gd name="connsiteX13" fmla="*/ 544631 w 781642"/>
                    <a:gd name="connsiteY13" fmla="*/ 905327 h 983744"/>
                    <a:gd name="connsiteX14" fmla="*/ 631717 w 781642"/>
                    <a:gd name="connsiteY14" fmla="*/ 979971 h 983744"/>
                    <a:gd name="connsiteX15" fmla="*/ 743684 w 781642"/>
                    <a:gd name="connsiteY15" fmla="*/ 955090 h 983744"/>
                    <a:gd name="connsiteX16" fmla="*/ 781007 w 781642"/>
                    <a:gd name="connsiteY16" fmla="*/ 805800 h 983744"/>
                    <a:gd name="connsiteX17" fmla="*/ 700141 w 781642"/>
                    <a:gd name="connsiteY17" fmla="*/ 675171 h 983744"/>
                    <a:gd name="connsiteX0" fmla="*/ 700141 w 781642"/>
                    <a:gd name="connsiteY0" fmla="*/ 675171 h 983744"/>
                    <a:gd name="connsiteX1" fmla="*/ 588174 w 781642"/>
                    <a:gd name="connsiteY1" fmla="*/ 575645 h 983744"/>
                    <a:gd name="connsiteX2" fmla="*/ 337922 w 781642"/>
                    <a:gd name="connsiteY2" fmla="*/ 424759 h 983744"/>
                    <a:gd name="connsiteX3" fmla="*/ 264713 w 781642"/>
                    <a:gd name="connsiteY3" fmla="*/ 295727 h 983744"/>
                    <a:gd name="connsiteX4" fmla="*/ 320697 w 781642"/>
                    <a:gd name="connsiteY4" fmla="*/ 183759 h 983744"/>
                    <a:gd name="connsiteX5" fmla="*/ 341670 w 781642"/>
                    <a:gd name="connsiteY5" fmla="*/ 67166 h 983744"/>
                    <a:gd name="connsiteX6" fmla="*/ 264713 w 781642"/>
                    <a:gd name="connsiteY6" fmla="*/ 3367 h 983744"/>
                    <a:gd name="connsiteX7" fmla="*/ 121643 w 781642"/>
                    <a:gd name="connsiteY7" fmla="*/ 28249 h 983744"/>
                    <a:gd name="connsiteX8" fmla="*/ 22117 w 781642"/>
                    <a:gd name="connsiteY8" fmla="*/ 189980 h 983744"/>
                    <a:gd name="connsiteX9" fmla="*/ 15897 w 781642"/>
                    <a:gd name="connsiteY9" fmla="*/ 401473 h 983744"/>
                    <a:gd name="connsiteX10" fmla="*/ 202509 w 781642"/>
                    <a:gd name="connsiteY10" fmla="*/ 612967 h 983744"/>
                    <a:gd name="connsiteX11" fmla="*/ 387526 w 781642"/>
                    <a:gd name="connsiteY11" fmla="*/ 705556 h 983744"/>
                    <a:gd name="connsiteX12" fmla="*/ 517436 w 781642"/>
                    <a:gd name="connsiteY12" fmla="*/ 791206 h 983744"/>
                    <a:gd name="connsiteX13" fmla="*/ 544631 w 781642"/>
                    <a:gd name="connsiteY13" fmla="*/ 905327 h 983744"/>
                    <a:gd name="connsiteX14" fmla="*/ 631717 w 781642"/>
                    <a:gd name="connsiteY14" fmla="*/ 979971 h 983744"/>
                    <a:gd name="connsiteX15" fmla="*/ 743684 w 781642"/>
                    <a:gd name="connsiteY15" fmla="*/ 955090 h 983744"/>
                    <a:gd name="connsiteX16" fmla="*/ 781007 w 781642"/>
                    <a:gd name="connsiteY16" fmla="*/ 805800 h 983744"/>
                    <a:gd name="connsiteX17" fmla="*/ 700141 w 781642"/>
                    <a:gd name="connsiteY17" fmla="*/ 675171 h 983744"/>
                    <a:gd name="connsiteX0" fmla="*/ 700141 w 781642"/>
                    <a:gd name="connsiteY0" fmla="*/ 675171 h 983744"/>
                    <a:gd name="connsiteX1" fmla="*/ 588174 w 781642"/>
                    <a:gd name="connsiteY1" fmla="*/ 575645 h 983744"/>
                    <a:gd name="connsiteX2" fmla="*/ 337922 w 781642"/>
                    <a:gd name="connsiteY2" fmla="*/ 424759 h 983744"/>
                    <a:gd name="connsiteX3" fmla="*/ 264713 w 781642"/>
                    <a:gd name="connsiteY3" fmla="*/ 295727 h 983744"/>
                    <a:gd name="connsiteX4" fmla="*/ 320697 w 781642"/>
                    <a:gd name="connsiteY4" fmla="*/ 183759 h 983744"/>
                    <a:gd name="connsiteX5" fmla="*/ 341670 w 781642"/>
                    <a:gd name="connsiteY5" fmla="*/ 67166 h 983744"/>
                    <a:gd name="connsiteX6" fmla="*/ 264713 w 781642"/>
                    <a:gd name="connsiteY6" fmla="*/ 3367 h 983744"/>
                    <a:gd name="connsiteX7" fmla="*/ 121643 w 781642"/>
                    <a:gd name="connsiteY7" fmla="*/ 28249 h 983744"/>
                    <a:gd name="connsiteX8" fmla="*/ 22117 w 781642"/>
                    <a:gd name="connsiteY8" fmla="*/ 189980 h 983744"/>
                    <a:gd name="connsiteX9" fmla="*/ 15897 w 781642"/>
                    <a:gd name="connsiteY9" fmla="*/ 401473 h 983744"/>
                    <a:gd name="connsiteX10" fmla="*/ 202509 w 781642"/>
                    <a:gd name="connsiteY10" fmla="*/ 612967 h 983744"/>
                    <a:gd name="connsiteX11" fmla="*/ 387526 w 781642"/>
                    <a:gd name="connsiteY11" fmla="*/ 705556 h 983744"/>
                    <a:gd name="connsiteX12" fmla="*/ 517436 w 781642"/>
                    <a:gd name="connsiteY12" fmla="*/ 791206 h 983744"/>
                    <a:gd name="connsiteX13" fmla="*/ 544631 w 781642"/>
                    <a:gd name="connsiteY13" fmla="*/ 905327 h 983744"/>
                    <a:gd name="connsiteX14" fmla="*/ 631717 w 781642"/>
                    <a:gd name="connsiteY14" fmla="*/ 979971 h 983744"/>
                    <a:gd name="connsiteX15" fmla="*/ 743684 w 781642"/>
                    <a:gd name="connsiteY15" fmla="*/ 955090 h 983744"/>
                    <a:gd name="connsiteX16" fmla="*/ 781007 w 781642"/>
                    <a:gd name="connsiteY16" fmla="*/ 805800 h 983744"/>
                    <a:gd name="connsiteX17" fmla="*/ 700141 w 781642"/>
                    <a:gd name="connsiteY17" fmla="*/ 675171 h 983744"/>
                    <a:gd name="connsiteX0" fmla="*/ 700141 w 781642"/>
                    <a:gd name="connsiteY0" fmla="*/ 675171 h 983744"/>
                    <a:gd name="connsiteX1" fmla="*/ 588174 w 781642"/>
                    <a:gd name="connsiteY1" fmla="*/ 575645 h 983744"/>
                    <a:gd name="connsiteX2" fmla="*/ 337922 w 781642"/>
                    <a:gd name="connsiteY2" fmla="*/ 424759 h 983744"/>
                    <a:gd name="connsiteX3" fmla="*/ 264713 w 781642"/>
                    <a:gd name="connsiteY3" fmla="*/ 303542 h 983744"/>
                    <a:gd name="connsiteX4" fmla="*/ 320697 w 781642"/>
                    <a:gd name="connsiteY4" fmla="*/ 183759 h 983744"/>
                    <a:gd name="connsiteX5" fmla="*/ 341670 w 781642"/>
                    <a:gd name="connsiteY5" fmla="*/ 67166 h 983744"/>
                    <a:gd name="connsiteX6" fmla="*/ 264713 w 781642"/>
                    <a:gd name="connsiteY6" fmla="*/ 3367 h 983744"/>
                    <a:gd name="connsiteX7" fmla="*/ 121643 w 781642"/>
                    <a:gd name="connsiteY7" fmla="*/ 28249 h 983744"/>
                    <a:gd name="connsiteX8" fmla="*/ 22117 w 781642"/>
                    <a:gd name="connsiteY8" fmla="*/ 189980 h 983744"/>
                    <a:gd name="connsiteX9" fmla="*/ 15897 w 781642"/>
                    <a:gd name="connsiteY9" fmla="*/ 401473 h 983744"/>
                    <a:gd name="connsiteX10" fmla="*/ 202509 w 781642"/>
                    <a:gd name="connsiteY10" fmla="*/ 612967 h 983744"/>
                    <a:gd name="connsiteX11" fmla="*/ 387526 w 781642"/>
                    <a:gd name="connsiteY11" fmla="*/ 705556 h 983744"/>
                    <a:gd name="connsiteX12" fmla="*/ 517436 w 781642"/>
                    <a:gd name="connsiteY12" fmla="*/ 791206 h 983744"/>
                    <a:gd name="connsiteX13" fmla="*/ 544631 w 781642"/>
                    <a:gd name="connsiteY13" fmla="*/ 905327 h 983744"/>
                    <a:gd name="connsiteX14" fmla="*/ 631717 w 781642"/>
                    <a:gd name="connsiteY14" fmla="*/ 979971 h 983744"/>
                    <a:gd name="connsiteX15" fmla="*/ 743684 w 781642"/>
                    <a:gd name="connsiteY15" fmla="*/ 955090 h 983744"/>
                    <a:gd name="connsiteX16" fmla="*/ 781007 w 781642"/>
                    <a:gd name="connsiteY16" fmla="*/ 805800 h 983744"/>
                    <a:gd name="connsiteX17" fmla="*/ 700141 w 781642"/>
                    <a:gd name="connsiteY17" fmla="*/ 675171 h 983744"/>
                    <a:gd name="connsiteX0" fmla="*/ 683775 w 765276"/>
                    <a:gd name="connsiteY0" fmla="*/ 675171 h 983744"/>
                    <a:gd name="connsiteX1" fmla="*/ 571808 w 765276"/>
                    <a:gd name="connsiteY1" fmla="*/ 575645 h 983744"/>
                    <a:gd name="connsiteX2" fmla="*/ 321556 w 765276"/>
                    <a:gd name="connsiteY2" fmla="*/ 424759 h 983744"/>
                    <a:gd name="connsiteX3" fmla="*/ 248347 w 765276"/>
                    <a:gd name="connsiteY3" fmla="*/ 303542 h 983744"/>
                    <a:gd name="connsiteX4" fmla="*/ 304331 w 765276"/>
                    <a:gd name="connsiteY4" fmla="*/ 183759 h 983744"/>
                    <a:gd name="connsiteX5" fmla="*/ 325304 w 765276"/>
                    <a:gd name="connsiteY5" fmla="*/ 67166 h 983744"/>
                    <a:gd name="connsiteX6" fmla="*/ 248347 w 765276"/>
                    <a:gd name="connsiteY6" fmla="*/ 3367 h 983744"/>
                    <a:gd name="connsiteX7" fmla="*/ 105277 w 765276"/>
                    <a:gd name="connsiteY7" fmla="*/ 28249 h 983744"/>
                    <a:gd name="connsiteX8" fmla="*/ 5751 w 765276"/>
                    <a:gd name="connsiteY8" fmla="*/ 189980 h 983744"/>
                    <a:gd name="connsiteX9" fmla="*/ 30793 w 765276"/>
                    <a:gd name="connsiteY9" fmla="*/ 436642 h 983744"/>
                    <a:gd name="connsiteX10" fmla="*/ 186143 w 765276"/>
                    <a:gd name="connsiteY10" fmla="*/ 612967 h 983744"/>
                    <a:gd name="connsiteX11" fmla="*/ 371160 w 765276"/>
                    <a:gd name="connsiteY11" fmla="*/ 705556 h 983744"/>
                    <a:gd name="connsiteX12" fmla="*/ 501070 w 765276"/>
                    <a:gd name="connsiteY12" fmla="*/ 791206 h 983744"/>
                    <a:gd name="connsiteX13" fmla="*/ 528265 w 765276"/>
                    <a:gd name="connsiteY13" fmla="*/ 905327 h 983744"/>
                    <a:gd name="connsiteX14" fmla="*/ 615351 w 765276"/>
                    <a:gd name="connsiteY14" fmla="*/ 979971 h 983744"/>
                    <a:gd name="connsiteX15" fmla="*/ 727318 w 765276"/>
                    <a:gd name="connsiteY15" fmla="*/ 955090 h 983744"/>
                    <a:gd name="connsiteX16" fmla="*/ 764641 w 765276"/>
                    <a:gd name="connsiteY16" fmla="*/ 805800 h 983744"/>
                    <a:gd name="connsiteX17" fmla="*/ 683775 w 765276"/>
                    <a:gd name="connsiteY17" fmla="*/ 675171 h 983744"/>
                    <a:gd name="connsiteX0" fmla="*/ 684599 w 766100"/>
                    <a:gd name="connsiteY0" fmla="*/ 675171 h 983744"/>
                    <a:gd name="connsiteX1" fmla="*/ 572632 w 766100"/>
                    <a:gd name="connsiteY1" fmla="*/ 575645 h 983744"/>
                    <a:gd name="connsiteX2" fmla="*/ 322380 w 766100"/>
                    <a:gd name="connsiteY2" fmla="*/ 424759 h 983744"/>
                    <a:gd name="connsiteX3" fmla="*/ 249171 w 766100"/>
                    <a:gd name="connsiteY3" fmla="*/ 303542 h 983744"/>
                    <a:gd name="connsiteX4" fmla="*/ 305155 w 766100"/>
                    <a:gd name="connsiteY4" fmla="*/ 183759 h 983744"/>
                    <a:gd name="connsiteX5" fmla="*/ 326128 w 766100"/>
                    <a:gd name="connsiteY5" fmla="*/ 67166 h 983744"/>
                    <a:gd name="connsiteX6" fmla="*/ 249171 w 766100"/>
                    <a:gd name="connsiteY6" fmla="*/ 3367 h 983744"/>
                    <a:gd name="connsiteX7" fmla="*/ 106101 w 766100"/>
                    <a:gd name="connsiteY7" fmla="*/ 28249 h 983744"/>
                    <a:gd name="connsiteX8" fmla="*/ 6575 w 766100"/>
                    <a:gd name="connsiteY8" fmla="*/ 189980 h 983744"/>
                    <a:gd name="connsiteX9" fmla="*/ 31617 w 766100"/>
                    <a:gd name="connsiteY9" fmla="*/ 436642 h 983744"/>
                    <a:gd name="connsiteX10" fmla="*/ 186967 w 766100"/>
                    <a:gd name="connsiteY10" fmla="*/ 612967 h 983744"/>
                    <a:gd name="connsiteX11" fmla="*/ 371984 w 766100"/>
                    <a:gd name="connsiteY11" fmla="*/ 705556 h 983744"/>
                    <a:gd name="connsiteX12" fmla="*/ 501894 w 766100"/>
                    <a:gd name="connsiteY12" fmla="*/ 791206 h 983744"/>
                    <a:gd name="connsiteX13" fmla="*/ 529089 w 766100"/>
                    <a:gd name="connsiteY13" fmla="*/ 905327 h 983744"/>
                    <a:gd name="connsiteX14" fmla="*/ 616175 w 766100"/>
                    <a:gd name="connsiteY14" fmla="*/ 979971 h 983744"/>
                    <a:gd name="connsiteX15" fmla="*/ 728142 w 766100"/>
                    <a:gd name="connsiteY15" fmla="*/ 955090 h 983744"/>
                    <a:gd name="connsiteX16" fmla="*/ 765465 w 766100"/>
                    <a:gd name="connsiteY16" fmla="*/ 805800 h 983744"/>
                    <a:gd name="connsiteX17" fmla="*/ 684599 w 766100"/>
                    <a:gd name="connsiteY17" fmla="*/ 675171 h 983744"/>
                    <a:gd name="connsiteX0" fmla="*/ 686037 w 767538"/>
                    <a:gd name="connsiteY0" fmla="*/ 675171 h 983744"/>
                    <a:gd name="connsiteX1" fmla="*/ 574070 w 767538"/>
                    <a:gd name="connsiteY1" fmla="*/ 575645 h 983744"/>
                    <a:gd name="connsiteX2" fmla="*/ 323818 w 767538"/>
                    <a:gd name="connsiteY2" fmla="*/ 424759 h 983744"/>
                    <a:gd name="connsiteX3" fmla="*/ 250609 w 767538"/>
                    <a:gd name="connsiteY3" fmla="*/ 303542 h 983744"/>
                    <a:gd name="connsiteX4" fmla="*/ 306593 w 767538"/>
                    <a:gd name="connsiteY4" fmla="*/ 183759 h 983744"/>
                    <a:gd name="connsiteX5" fmla="*/ 327566 w 767538"/>
                    <a:gd name="connsiteY5" fmla="*/ 67166 h 983744"/>
                    <a:gd name="connsiteX6" fmla="*/ 250609 w 767538"/>
                    <a:gd name="connsiteY6" fmla="*/ 3367 h 983744"/>
                    <a:gd name="connsiteX7" fmla="*/ 107539 w 767538"/>
                    <a:gd name="connsiteY7" fmla="*/ 28249 h 983744"/>
                    <a:gd name="connsiteX8" fmla="*/ 8013 w 767538"/>
                    <a:gd name="connsiteY8" fmla="*/ 189980 h 983744"/>
                    <a:gd name="connsiteX9" fmla="*/ 29148 w 767538"/>
                    <a:gd name="connsiteY9" fmla="*/ 436642 h 983744"/>
                    <a:gd name="connsiteX10" fmla="*/ 188405 w 767538"/>
                    <a:gd name="connsiteY10" fmla="*/ 612967 h 983744"/>
                    <a:gd name="connsiteX11" fmla="*/ 373422 w 767538"/>
                    <a:gd name="connsiteY11" fmla="*/ 705556 h 983744"/>
                    <a:gd name="connsiteX12" fmla="*/ 503332 w 767538"/>
                    <a:gd name="connsiteY12" fmla="*/ 791206 h 983744"/>
                    <a:gd name="connsiteX13" fmla="*/ 530527 w 767538"/>
                    <a:gd name="connsiteY13" fmla="*/ 905327 h 983744"/>
                    <a:gd name="connsiteX14" fmla="*/ 617613 w 767538"/>
                    <a:gd name="connsiteY14" fmla="*/ 979971 h 983744"/>
                    <a:gd name="connsiteX15" fmla="*/ 729580 w 767538"/>
                    <a:gd name="connsiteY15" fmla="*/ 955090 h 983744"/>
                    <a:gd name="connsiteX16" fmla="*/ 766903 w 767538"/>
                    <a:gd name="connsiteY16" fmla="*/ 805800 h 983744"/>
                    <a:gd name="connsiteX17" fmla="*/ 686037 w 767538"/>
                    <a:gd name="connsiteY17" fmla="*/ 675171 h 983744"/>
                    <a:gd name="connsiteX0" fmla="*/ 686037 w 767538"/>
                    <a:gd name="connsiteY0" fmla="*/ 675171 h 983744"/>
                    <a:gd name="connsiteX1" fmla="*/ 574070 w 767538"/>
                    <a:gd name="connsiteY1" fmla="*/ 575645 h 983744"/>
                    <a:gd name="connsiteX2" fmla="*/ 323818 w 767538"/>
                    <a:gd name="connsiteY2" fmla="*/ 424759 h 983744"/>
                    <a:gd name="connsiteX3" fmla="*/ 250609 w 767538"/>
                    <a:gd name="connsiteY3" fmla="*/ 303542 h 983744"/>
                    <a:gd name="connsiteX4" fmla="*/ 306593 w 767538"/>
                    <a:gd name="connsiteY4" fmla="*/ 183759 h 983744"/>
                    <a:gd name="connsiteX5" fmla="*/ 327566 w 767538"/>
                    <a:gd name="connsiteY5" fmla="*/ 67166 h 983744"/>
                    <a:gd name="connsiteX6" fmla="*/ 250609 w 767538"/>
                    <a:gd name="connsiteY6" fmla="*/ 3367 h 983744"/>
                    <a:gd name="connsiteX7" fmla="*/ 107539 w 767538"/>
                    <a:gd name="connsiteY7" fmla="*/ 28249 h 983744"/>
                    <a:gd name="connsiteX8" fmla="*/ 8013 w 767538"/>
                    <a:gd name="connsiteY8" fmla="*/ 189980 h 983744"/>
                    <a:gd name="connsiteX9" fmla="*/ 29148 w 767538"/>
                    <a:gd name="connsiteY9" fmla="*/ 436642 h 983744"/>
                    <a:gd name="connsiteX10" fmla="*/ 188405 w 767538"/>
                    <a:gd name="connsiteY10" fmla="*/ 612967 h 983744"/>
                    <a:gd name="connsiteX11" fmla="*/ 373422 w 767538"/>
                    <a:gd name="connsiteY11" fmla="*/ 705556 h 983744"/>
                    <a:gd name="connsiteX12" fmla="*/ 503332 w 767538"/>
                    <a:gd name="connsiteY12" fmla="*/ 791206 h 983744"/>
                    <a:gd name="connsiteX13" fmla="*/ 530527 w 767538"/>
                    <a:gd name="connsiteY13" fmla="*/ 905327 h 983744"/>
                    <a:gd name="connsiteX14" fmla="*/ 617613 w 767538"/>
                    <a:gd name="connsiteY14" fmla="*/ 979971 h 983744"/>
                    <a:gd name="connsiteX15" fmla="*/ 729580 w 767538"/>
                    <a:gd name="connsiteY15" fmla="*/ 955090 h 983744"/>
                    <a:gd name="connsiteX16" fmla="*/ 766903 w 767538"/>
                    <a:gd name="connsiteY16" fmla="*/ 805800 h 983744"/>
                    <a:gd name="connsiteX17" fmla="*/ 686037 w 767538"/>
                    <a:gd name="connsiteY17" fmla="*/ 675171 h 983744"/>
                    <a:gd name="connsiteX0" fmla="*/ 686037 w 767538"/>
                    <a:gd name="connsiteY0" fmla="*/ 675171 h 983744"/>
                    <a:gd name="connsiteX1" fmla="*/ 574070 w 767538"/>
                    <a:gd name="connsiteY1" fmla="*/ 575645 h 983744"/>
                    <a:gd name="connsiteX2" fmla="*/ 323818 w 767538"/>
                    <a:gd name="connsiteY2" fmla="*/ 424759 h 983744"/>
                    <a:gd name="connsiteX3" fmla="*/ 250609 w 767538"/>
                    <a:gd name="connsiteY3" fmla="*/ 303542 h 983744"/>
                    <a:gd name="connsiteX4" fmla="*/ 302686 w 767538"/>
                    <a:gd name="connsiteY4" fmla="*/ 168128 h 983744"/>
                    <a:gd name="connsiteX5" fmla="*/ 327566 w 767538"/>
                    <a:gd name="connsiteY5" fmla="*/ 67166 h 983744"/>
                    <a:gd name="connsiteX6" fmla="*/ 250609 w 767538"/>
                    <a:gd name="connsiteY6" fmla="*/ 3367 h 983744"/>
                    <a:gd name="connsiteX7" fmla="*/ 107539 w 767538"/>
                    <a:gd name="connsiteY7" fmla="*/ 28249 h 983744"/>
                    <a:gd name="connsiteX8" fmla="*/ 8013 w 767538"/>
                    <a:gd name="connsiteY8" fmla="*/ 189980 h 983744"/>
                    <a:gd name="connsiteX9" fmla="*/ 29148 w 767538"/>
                    <a:gd name="connsiteY9" fmla="*/ 436642 h 983744"/>
                    <a:gd name="connsiteX10" fmla="*/ 188405 w 767538"/>
                    <a:gd name="connsiteY10" fmla="*/ 612967 h 983744"/>
                    <a:gd name="connsiteX11" fmla="*/ 373422 w 767538"/>
                    <a:gd name="connsiteY11" fmla="*/ 705556 h 983744"/>
                    <a:gd name="connsiteX12" fmla="*/ 503332 w 767538"/>
                    <a:gd name="connsiteY12" fmla="*/ 791206 h 983744"/>
                    <a:gd name="connsiteX13" fmla="*/ 530527 w 767538"/>
                    <a:gd name="connsiteY13" fmla="*/ 905327 h 983744"/>
                    <a:gd name="connsiteX14" fmla="*/ 617613 w 767538"/>
                    <a:gd name="connsiteY14" fmla="*/ 979971 h 983744"/>
                    <a:gd name="connsiteX15" fmla="*/ 729580 w 767538"/>
                    <a:gd name="connsiteY15" fmla="*/ 955090 h 983744"/>
                    <a:gd name="connsiteX16" fmla="*/ 766903 w 767538"/>
                    <a:gd name="connsiteY16" fmla="*/ 805800 h 983744"/>
                    <a:gd name="connsiteX17" fmla="*/ 686037 w 767538"/>
                    <a:gd name="connsiteY17" fmla="*/ 675171 h 983744"/>
                    <a:gd name="connsiteX0" fmla="*/ 686037 w 767538"/>
                    <a:gd name="connsiteY0" fmla="*/ 675171 h 983744"/>
                    <a:gd name="connsiteX1" fmla="*/ 574070 w 767538"/>
                    <a:gd name="connsiteY1" fmla="*/ 575645 h 983744"/>
                    <a:gd name="connsiteX2" fmla="*/ 323818 w 767538"/>
                    <a:gd name="connsiteY2" fmla="*/ 424759 h 983744"/>
                    <a:gd name="connsiteX3" fmla="*/ 250609 w 767538"/>
                    <a:gd name="connsiteY3" fmla="*/ 303542 h 983744"/>
                    <a:gd name="connsiteX4" fmla="*/ 302686 w 767538"/>
                    <a:gd name="connsiteY4" fmla="*/ 168128 h 983744"/>
                    <a:gd name="connsiteX5" fmla="*/ 327566 w 767538"/>
                    <a:gd name="connsiteY5" fmla="*/ 67166 h 983744"/>
                    <a:gd name="connsiteX6" fmla="*/ 250609 w 767538"/>
                    <a:gd name="connsiteY6" fmla="*/ 3367 h 983744"/>
                    <a:gd name="connsiteX7" fmla="*/ 107539 w 767538"/>
                    <a:gd name="connsiteY7" fmla="*/ 28249 h 983744"/>
                    <a:gd name="connsiteX8" fmla="*/ 8013 w 767538"/>
                    <a:gd name="connsiteY8" fmla="*/ 189980 h 983744"/>
                    <a:gd name="connsiteX9" fmla="*/ 29148 w 767538"/>
                    <a:gd name="connsiteY9" fmla="*/ 436642 h 983744"/>
                    <a:gd name="connsiteX10" fmla="*/ 188405 w 767538"/>
                    <a:gd name="connsiteY10" fmla="*/ 612967 h 983744"/>
                    <a:gd name="connsiteX11" fmla="*/ 373422 w 767538"/>
                    <a:gd name="connsiteY11" fmla="*/ 705556 h 983744"/>
                    <a:gd name="connsiteX12" fmla="*/ 503332 w 767538"/>
                    <a:gd name="connsiteY12" fmla="*/ 791206 h 983744"/>
                    <a:gd name="connsiteX13" fmla="*/ 530527 w 767538"/>
                    <a:gd name="connsiteY13" fmla="*/ 905327 h 983744"/>
                    <a:gd name="connsiteX14" fmla="*/ 617613 w 767538"/>
                    <a:gd name="connsiteY14" fmla="*/ 979971 h 983744"/>
                    <a:gd name="connsiteX15" fmla="*/ 729580 w 767538"/>
                    <a:gd name="connsiteY15" fmla="*/ 955090 h 983744"/>
                    <a:gd name="connsiteX16" fmla="*/ 766903 w 767538"/>
                    <a:gd name="connsiteY16" fmla="*/ 805800 h 983744"/>
                    <a:gd name="connsiteX17" fmla="*/ 686037 w 767538"/>
                    <a:gd name="connsiteY17" fmla="*/ 675171 h 983744"/>
                    <a:gd name="connsiteX0" fmla="*/ 686037 w 767538"/>
                    <a:gd name="connsiteY0" fmla="*/ 675171 h 983744"/>
                    <a:gd name="connsiteX1" fmla="*/ 574070 w 767538"/>
                    <a:gd name="connsiteY1" fmla="*/ 575645 h 983744"/>
                    <a:gd name="connsiteX2" fmla="*/ 323818 w 767538"/>
                    <a:gd name="connsiteY2" fmla="*/ 424759 h 983744"/>
                    <a:gd name="connsiteX3" fmla="*/ 250609 w 767538"/>
                    <a:gd name="connsiteY3" fmla="*/ 303542 h 983744"/>
                    <a:gd name="connsiteX4" fmla="*/ 302686 w 767538"/>
                    <a:gd name="connsiteY4" fmla="*/ 168128 h 983744"/>
                    <a:gd name="connsiteX5" fmla="*/ 327566 w 767538"/>
                    <a:gd name="connsiteY5" fmla="*/ 67166 h 983744"/>
                    <a:gd name="connsiteX6" fmla="*/ 250609 w 767538"/>
                    <a:gd name="connsiteY6" fmla="*/ 3367 h 983744"/>
                    <a:gd name="connsiteX7" fmla="*/ 107539 w 767538"/>
                    <a:gd name="connsiteY7" fmla="*/ 28249 h 983744"/>
                    <a:gd name="connsiteX8" fmla="*/ 8013 w 767538"/>
                    <a:gd name="connsiteY8" fmla="*/ 189980 h 983744"/>
                    <a:gd name="connsiteX9" fmla="*/ 29148 w 767538"/>
                    <a:gd name="connsiteY9" fmla="*/ 436642 h 983744"/>
                    <a:gd name="connsiteX10" fmla="*/ 188405 w 767538"/>
                    <a:gd name="connsiteY10" fmla="*/ 612967 h 983744"/>
                    <a:gd name="connsiteX11" fmla="*/ 373422 w 767538"/>
                    <a:gd name="connsiteY11" fmla="*/ 705556 h 983744"/>
                    <a:gd name="connsiteX12" fmla="*/ 503332 w 767538"/>
                    <a:gd name="connsiteY12" fmla="*/ 791206 h 983744"/>
                    <a:gd name="connsiteX13" fmla="*/ 530527 w 767538"/>
                    <a:gd name="connsiteY13" fmla="*/ 905327 h 983744"/>
                    <a:gd name="connsiteX14" fmla="*/ 617613 w 767538"/>
                    <a:gd name="connsiteY14" fmla="*/ 979971 h 983744"/>
                    <a:gd name="connsiteX15" fmla="*/ 729580 w 767538"/>
                    <a:gd name="connsiteY15" fmla="*/ 955090 h 983744"/>
                    <a:gd name="connsiteX16" fmla="*/ 766903 w 767538"/>
                    <a:gd name="connsiteY16" fmla="*/ 805800 h 983744"/>
                    <a:gd name="connsiteX17" fmla="*/ 686037 w 767538"/>
                    <a:gd name="connsiteY17" fmla="*/ 675171 h 983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67538" h="983744">
                      <a:moveTo>
                        <a:pt x="686037" y="675171"/>
                      </a:moveTo>
                      <a:cubicBezTo>
                        <a:pt x="653898" y="636812"/>
                        <a:pt x="634440" y="617380"/>
                        <a:pt x="574070" y="575645"/>
                      </a:cubicBezTo>
                      <a:cubicBezTo>
                        <a:pt x="513700" y="533910"/>
                        <a:pt x="377728" y="470110"/>
                        <a:pt x="323818" y="424759"/>
                      </a:cubicBezTo>
                      <a:cubicBezTo>
                        <a:pt x="269908" y="379409"/>
                        <a:pt x="254131" y="346314"/>
                        <a:pt x="250609" y="303542"/>
                      </a:cubicBezTo>
                      <a:cubicBezTo>
                        <a:pt x="247087" y="260770"/>
                        <a:pt x="282044" y="199708"/>
                        <a:pt x="302686" y="168128"/>
                      </a:cubicBezTo>
                      <a:cubicBezTo>
                        <a:pt x="323328" y="136548"/>
                        <a:pt x="336245" y="114164"/>
                        <a:pt x="327566" y="67166"/>
                      </a:cubicBezTo>
                      <a:cubicBezTo>
                        <a:pt x="318887" y="20168"/>
                        <a:pt x="287280" y="9853"/>
                        <a:pt x="250609" y="3367"/>
                      </a:cubicBezTo>
                      <a:cubicBezTo>
                        <a:pt x="213938" y="-3119"/>
                        <a:pt x="147972" y="-2853"/>
                        <a:pt x="107539" y="28249"/>
                      </a:cubicBezTo>
                      <a:cubicBezTo>
                        <a:pt x="67106" y="59351"/>
                        <a:pt x="21078" y="121915"/>
                        <a:pt x="8013" y="189980"/>
                      </a:cubicBezTo>
                      <a:cubicBezTo>
                        <a:pt x="-5052" y="258045"/>
                        <a:pt x="-4824" y="342698"/>
                        <a:pt x="29148" y="436642"/>
                      </a:cubicBezTo>
                      <a:cubicBezTo>
                        <a:pt x="63120" y="530586"/>
                        <a:pt x="131026" y="568148"/>
                        <a:pt x="188405" y="612967"/>
                      </a:cubicBezTo>
                      <a:cubicBezTo>
                        <a:pt x="245784" y="657786"/>
                        <a:pt x="320934" y="675850"/>
                        <a:pt x="373422" y="705556"/>
                      </a:cubicBezTo>
                      <a:cubicBezTo>
                        <a:pt x="425910" y="735263"/>
                        <a:pt x="477148" y="757911"/>
                        <a:pt x="503332" y="791206"/>
                      </a:cubicBezTo>
                      <a:cubicBezTo>
                        <a:pt x="529516" y="824501"/>
                        <a:pt x="511480" y="873866"/>
                        <a:pt x="530527" y="905327"/>
                      </a:cubicBezTo>
                      <a:cubicBezTo>
                        <a:pt x="549574" y="936788"/>
                        <a:pt x="584437" y="971677"/>
                        <a:pt x="617613" y="979971"/>
                      </a:cubicBezTo>
                      <a:cubicBezTo>
                        <a:pt x="650789" y="988265"/>
                        <a:pt x="704698" y="984118"/>
                        <a:pt x="729580" y="955090"/>
                      </a:cubicBezTo>
                      <a:cubicBezTo>
                        <a:pt x="754462" y="926062"/>
                        <a:pt x="771050" y="855563"/>
                        <a:pt x="766903" y="805800"/>
                      </a:cubicBezTo>
                      <a:cubicBezTo>
                        <a:pt x="762756" y="756037"/>
                        <a:pt x="718176" y="713530"/>
                        <a:pt x="686037" y="675171"/>
                      </a:cubicBezTo>
                      <a:close/>
                    </a:path>
                  </a:pathLst>
                </a:custGeom>
                <a:solidFill>
                  <a:schemeClr val="accent3"/>
                </a:solidFill>
                <a:ln w="19050">
                  <a:solidFill>
                    <a:schemeClr val="accent3">
                      <a:lumMod val="75000"/>
                    </a:schemeClr>
                  </a:solidFill>
                  <a:miter lim="800000"/>
                  <a:headEnd/>
                  <a:tailEnd/>
                </a:ln>
              </p:spPr>
              <p:txBody>
                <a:bodyPr rtlCol="0" anchor="b"/>
                <a:lstStyle/>
                <a:p>
                  <a:pPr algn="ctr" defTabSz="771571" fontAlgn="base">
                    <a:spcBef>
                      <a:spcPct val="35000"/>
                    </a:spcBef>
                    <a:spcAft>
                      <a:spcPct val="25000"/>
                    </a:spcAft>
                    <a:buClr>
                      <a:srgbClr val="015873"/>
                    </a:buClr>
                    <a:defRPr/>
                  </a:pPr>
                  <a:endParaRPr lang="en-US" sz="1400" dirty="0">
                    <a:solidFill>
                      <a:srgbClr val="FFFFFF"/>
                    </a:solidFill>
                    <a:latin typeface="Arial" panose="020B0604020202020204" pitchFamily="34" charset="0"/>
                    <a:cs typeface="Arial" panose="020B0604020202020204" pitchFamily="34" charset="0"/>
                  </a:endParaRPr>
                </a:p>
              </p:txBody>
            </p:sp>
          </p:grpSp>
        </p:grpSp>
        <p:grpSp>
          <p:nvGrpSpPr>
            <p:cNvPr id="28" name="Group 27">
              <a:extLst>
                <a:ext uri="{FF2B5EF4-FFF2-40B4-BE49-F238E27FC236}">
                  <a16:creationId xmlns:a16="http://schemas.microsoft.com/office/drawing/2014/main" id="{86B80497-F2E1-4FF7-95E8-9F52B17C7D4B}"/>
                </a:ext>
              </a:extLst>
            </p:cNvPr>
            <p:cNvGrpSpPr/>
            <p:nvPr/>
          </p:nvGrpSpPr>
          <p:grpSpPr>
            <a:xfrm>
              <a:off x="7353036" y="3536297"/>
              <a:ext cx="566938" cy="974688"/>
              <a:chOff x="8714708" y="3556167"/>
              <a:chExt cx="671927" cy="1155186"/>
            </a:xfrm>
          </p:grpSpPr>
          <p:grpSp>
            <p:nvGrpSpPr>
              <p:cNvPr id="24" name="Group 23">
                <a:extLst>
                  <a:ext uri="{FF2B5EF4-FFF2-40B4-BE49-F238E27FC236}">
                    <a16:creationId xmlns:a16="http://schemas.microsoft.com/office/drawing/2014/main" id="{9E387BC6-57E9-4548-B037-AEAB37508D6E}"/>
                  </a:ext>
                </a:extLst>
              </p:cNvPr>
              <p:cNvGrpSpPr/>
              <p:nvPr/>
            </p:nvGrpSpPr>
            <p:grpSpPr>
              <a:xfrm>
                <a:off x="8714708" y="3556167"/>
                <a:ext cx="336962" cy="1151412"/>
                <a:chOff x="8714708" y="3556167"/>
                <a:chExt cx="336962" cy="1151412"/>
              </a:xfrm>
            </p:grpSpPr>
            <p:sp>
              <p:nvSpPr>
                <p:cNvPr id="23" name="Freeform: Shape 22">
                  <a:extLst>
                    <a:ext uri="{FF2B5EF4-FFF2-40B4-BE49-F238E27FC236}">
                      <a16:creationId xmlns:a16="http://schemas.microsoft.com/office/drawing/2014/main" id="{365E5E1A-F720-403A-89B2-FB6AA22808B9}"/>
                    </a:ext>
                  </a:extLst>
                </p:cNvPr>
                <p:cNvSpPr/>
                <p:nvPr/>
              </p:nvSpPr>
              <p:spPr bwMode="auto">
                <a:xfrm>
                  <a:off x="8714708" y="3556167"/>
                  <a:ext cx="336962" cy="575668"/>
                </a:xfrm>
                <a:custGeom>
                  <a:avLst/>
                  <a:gdLst>
                    <a:gd name="connsiteX0" fmla="*/ 178038 w 336962"/>
                    <a:gd name="connsiteY0" fmla="*/ 558633 h 575668"/>
                    <a:gd name="connsiteX1" fmla="*/ 25638 w 336962"/>
                    <a:gd name="connsiteY1" fmla="*/ 369163 h 575668"/>
                    <a:gd name="connsiteX2" fmla="*/ 5043 w 336962"/>
                    <a:gd name="connsiteY2" fmla="*/ 179692 h 575668"/>
                    <a:gd name="connsiteX3" fmla="*/ 79184 w 336962"/>
                    <a:gd name="connsiteY3" fmla="*/ 6698 h 575668"/>
                    <a:gd name="connsiteX4" fmla="*/ 202751 w 336962"/>
                    <a:gd name="connsiteY4" fmla="*/ 43768 h 575668"/>
                    <a:gd name="connsiteX5" fmla="*/ 182157 w 336962"/>
                    <a:gd name="connsiteY5" fmla="*/ 122028 h 575668"/>
                    <a:gd name="connsiteX6" fmla="*/ 165681 w 336962"/>
                    <a:gd name="connsiteY6" fmla="*/ 249714 h 575668"/>
                    <a:gd name="connsiteX7" fmla="*/ 206870 w 336962"/>
                    <a:gd name="connsiteY7" fmla="*/ 365044 h 575668"/>
                    <a:gd name="connsiteX8" fmla="*/ 326319 w 336962"/>
                    <a:gd name="connsiteY8" fmla="*/ 459779 h 575668"/>
                    <a:gd name="connsiteX9" fmla="*/ 318081 w 336962"/>
                    <a:gd name="connsiteY9" fmla="*/ 554514 h 575668"/>
                    <a:gd name="connsiteX10" fmla="*/ 178038 w 336962"/>
                    <a:gd name="connsiteY10" fmla="*/ 558633 h 575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6962" h="575668">
                      <a:moveTo>
                        <a:pt x="178038" y="558633"/>
                      </a:moveTo>
                      <a:cubicBezTo>
                        <a:pt x="129298" y="527741"/>
                        <a:pt x="54470" y="432320"/>
                        <a:pt x="25638" y="369163"/>
                      </a:cubicBezTo>
                      <a:cubicBezTo>
                        <a:pt x="-3194" y="306006"/>
                        <a:pt x="-3881" y="240103"/>
                        <a:pt x="5043" y="179692"/>
                      </a:cubicBezTo>
                      <a:cubicBezTo>
                        <a:pt x="13967" y="119281"/>
                        <a:pt x="46233" y="29352"/>
                        <a:pt x="79184" y="6698"/>
                      </a:cubicBezTo>
                      <a:cubicBezTo>
                        <a:pt x="112135" y="-15956"/>
                        <a:pt x="185589" y="24546"/>
                        <a:pt x="202751" y="43768"/>
                      </a:cubicBezTo>
                      <a:cubicBezTo>
                        <a:pt x="219913" y="62990"/>
                        <a:pt x="188335" y="87704"/>
                        <a:pt x="182157" y="122028"/>
                      </a:cubicBezTo>
                      <a:cubicBezTo>
                        <a:pt x="175979" y="156352"/>
                        <a:pt x="161562" y="209211"/>
                        <a:pt x="165681" y="249714"/>
                      </a:cubicBezTo>
                      <a:cubicBezTo>
                        <a:pt x="169800" y="290217"/>
                        <a:pt x="180097" y="330033"/>
                        <a:pt x="206870" y="365044"/>
                      </a:cubicBezTo>
                      <a:cubicBezTo>
                        <a:pt x="233643" y="400055"/>
                        <a:pt x="307784" y="428201"/>
                        <a:pt x="326319" y="459779"/>
                      </a:cubicBezTo>
                      <a:cubicBezTo>
                        <a:pt x="344854" y="491357"/>
                        <a:pt x="337303" y="536665"/>
                        <a:pt x="318081" y="554514"/>
                      </a:cubicBezTo>
                      <a:cubicBezTo>
                        <a:pt x="298859" y="572363"/>
                        <a:pt x="226778" y="589525"/>
                        <a:pt x="178038" y="558633"/>
                      </a:cubicBezTo>
                      <a:close/>
                    </a:path>
                  </a:pathLst>
                </a:custGeom>
                <a:solidFill>
                  <a:schemeClr val="accent3">
                    <a:lumMod val="75000"/>
                  </a:schemeClr>
                </a:solidFill>
                <a:ln w="19050">
                  <a:solidFill>
                    <a:schemeClr val="accent3">
                      <a:lumMod val="50000"/>
                    </a:schemeClr>
                  </a:solidFill>
                  <a:miter lim="800000"/>
                  <a:headEnd/>
                  <a:tailEnd/>
                </a:ln>
              </p:spPr>
              <p:txBody>
                <a:bodyPr rtlCol="0" anchor="b"/>
                <a:lstStyle/>
                <a:p>
                  <a:pPr algn="ctr" defTabSz="771571" fontAlgn="base">
                    <a:spcBef>
                      <a:spcPct val="35000"/>
                    </a:spcBef>
                    <a:spcAft>
                      <a:spcPct val="25000"/>
                    </a:spcAft>
                    <a:buClr>
                      <a:srgbClr val="015873"/>
                    </a:buClr>
                    <a:defRPr/>
                  </a:pPr>
                  <a:endParaRPr lang="en-US" sz="1400" dirty="0">
                    <a:solidFill>
                      <a:srgbClr val="FFFFFF"/>
                    </a:solidFill>
                    <a:latin typeface="Arial" panose="020B0604020202020204" pitchFamily="34" charset="0"/>
                    <a:cs typeface="Arial" panose="020B0604020202020204" pitchFamily="34" charset="0"/>
                  </a:endParaRPr>
                </a:p>
              </p:txBody>
            </p:sp>
            <p:sp>
              <p:nvSpPr>
                <p:cNvPr id="22" name="Freeform: Shape 21">
                  <a:extLst>
                    <a:ext uri="{FF2B5EF4-FFF2-40B4-BE49-F238E27FC236}">
                      <a16:creationId xmlns:a16="http://schemas.microsoft.com/office/drawing/2014/main" id="{CCB85A61-CA80-4087-AA50-F26FAC259AC8}"/>
                    </a:ext>
                  </a:extLst>
                </p:cNvPr>
                <p:cNvSpPr/>
                <p:nvPr/>
              </p:nvSpPr>
              <p:spPr bwMode="auto">
                <a:xfrm>
                  <a:off x="8822624" y="4039956"/>
                  <a:ext cx="227049" cy="667623"/>
                </a:xfrm>
                <a:custGeom>
                  <a:avLst/>
                  <a:gdLst>
                    <a:gd name="connsiteX0" fmla="*/ 201927 w 227049"/>
                    <a:gd name="connsiteY0" fmla="*/ 4382 h 667623"/>
                    <a:gd name="connsiteX1" fmla="*/ 218403 w 227049"/>
                    <a:gd name="connsiteY1" fmla="*/ 152663 h 667623"/>
                    <a:gd name="connsiteX2" fmla="*/ 226641 w 227049"/>
                    <a:gd name="connsiteY2" fmla="*/ 379203 h 667623"/>
                    <a:gd name="connsiteX3" fmla="*/ 206046 w 227049"/>
                    <a:gd name="connsiteY3" fmla="*/ 605744 h 667623"/>
                    <a:gd name="connsiteX4" fmla="*/ 136024 w 227049"/>
                    <a:gd name="connsiteY4" fmla="*/ 667528 h 667623"/>
                    <a:gd name="connsiteX5" fmla="*/ 24814 w 227049"/>
                    <a:gd name="connsiteY5" fmla="*/ 618101 h 667623"/>
                    <a:gd name="connsiteX6" fmla="*/ 100 w 227049"/>
                    <a:gd name="connsiteY6" fmla="*/ 548079 h 667623"/>
                    <a:gd name="connsiteX7" fmla="*/ 16576 w 227049"/>
                    <a:gd name="connsiteY7" fmla="*/ 370966 h 667623"/>
                    <a:gd name="connsiteX8" fmla="*/ 28933 w 227049"/>
                    <a:gd name="connsiteY8" fmla="*/ 103236 h 667623"/>
                    <a:gd name="connsiteX9" fmla="*/ 66003 w 227049"/>
                    <a:gd name="connsiteY9" fmla="*/ 4382 h 667623"/>
                    <a:gd name="connsiteX10" fmla="*/ 103073 w 227049"/>
                    <a:gd name="connsiteY10" fmla="*/ 37333 h 667623"/>
                    <a:gd name="connsiteX11" fmla="*/ 201927 w 227049"/>
                    <a:gd name="connsiteY11" fmla="*/ 4382 h 667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7049" h="667623">
                      <a:moveTo>
                        <a:pt x="201927" y="4382"/>
                      </a:moveTo>
                      <a:cubicBezTo>
                        <a:pt x="221149" y="23604"/>
                        <a:pt x="214284" y="90193"/>
                        <a:pt x="218403" y="152663"/>
                      </a:cubicBezTo>
                      <a:cubicBezTo>
                        <a:pt x="222522" y="215133"/>
                        <a:pt x="228700" y="303690"/>
                        <a:pt x="226641" y="379203"/>
                      </a:cubicBezTo>
                      <a:cubicBezTo>
                        <a:pt x="224582" y="454716"/>
                        <a:pt x="221149" y="557690"/>
                        <a:pt x="206046" y="605744"/>
                      </a:cubicBezTo>
                      <a:cubicBezTo>
                        <a:pt x="190943" y="653798"/>
                        <a:pt x="166229" y="665469"/>
                        <a:pt x="136024" y="667528"/>
                      </a:cubicBezTo>
                      <a:cubicBezTo>
                        <a:pt x="105819" y="669587"/>
                        <a:pt x="47468" y="638009"/>
                        <a:pt x="24814" y="618101"/>
                      </a:cubicBezTo>
                      <a:cubicBezTo>
                        <a:pt x="2160" y="598193"/>
                        <a:pt x="1473" y="589268"/>
                        <a:pt x="100" y="548079"/>
                      </a:cubicBezTo>
                      <a:cubicBezTo>
                        <a:pt x="-1273" y="506890"/>
                        <a:pt x="11770" y="445107"/>
                        <a:pt x="16576" y="370966"/>
                      </a:cubicBezTo>
                      <a:cubicBezTo>
                        <a:pt x="21381" y="296826"/>
                        <a:pt x="20695" y="164333"/>
                        <a:pt x="28933" y="103236"/>
                      </a:cubicBezTo>
                      <a:cubicBezTo>
                        <a:pt x="37171" y="42139"/>
                        <a:pt x="53646" y="15366"/>
                        <a:pt x="66003" y="4382"/>
                      </a:cubicBezTo>
                      <a:cubicBezTo>
                        <a:pt x="78360" y="-6602"/>
                        <a:pt x="86597" y="39393"/>
                        <a:pt x="103073" y="37333"/>
                      </a:cubicBezTo>
                      <a:cubicBezTo>
                        <a:pt x="119549" y="35274"/>
                        <a:pt x="182705" y="-14840"/>
                        <a:pt x="201927" y="4382"/>
                      </a:cubicBezTo>
                      <a:close/>
                    </a:path>
                  </a:pathLst>
                </a:custGeom>
                <a:solidFill>
                  <a:schemeClr val="accent3">
                    <a:lumMod val="75000"/>
                  </a:schemeClr>
                </a:solidFill>
                <a:ln w="19050">
                  <a:solidFill>
                    <a:schemeClr val="accent3">
                      <a:lumMod val="50000"/>
                    </a:schemeClr>
                  </a:solidFill>
                  <a:miter lim="800000"/>
                  <a:headEnd/>
                  <a:tailEnd/>
                </a:ln>
              </p:spPr>
              <p:txBody>
                <a:bodyPr rtlCol="0" anchor="b"/>
                <a:lstStyle/>
                <a:p>
                  <a:pPr algn="ctr" defTabSz="771571" fontAlgn="base">
                    <a:spcBef>
                      <a:spcPct val="35000"/>
                    </a:spcBef>
                    <a:spcAft>
                      <a:spcPct val="25000"/>
                    </a:spcAft>
                    <a:buClr>
                      <a:srgbClr val="015873"/>
                    </a:buClr>
                    <a:defRPr/>
                  </a:pPr>
                  <a:endParaRPr lang="en-US" sz="1400" dirty="0">
                    <a:solidFill>
                      <a:srgbClr val="FFFFFF"/>
                    </a:solidFill>
                    <a:latin typeface="Arial" panose="020B0604020202020204" pitchFamily="34" charset="0"/>
                    <a:cs typeface="Arial" panose="020B0604020202020204" pitchFamily="34" charset="0"/>
                  </a:endParaRPr>
                </a:p>
              </p:txBody>
            </p:sp>
          </p:grpSp>
          <p:grpSp>
            <p:nvGrpSpPr>
              <p:cNvPr id="25" name="Group 24">
                <a:extLst>
                  <a:ext uri="{FF2B5EF4-FFF2-40B4-BE49-F238E27FC236}">
                    <a16:creationId xmlns:a16="http://schemas.microsoft.com/office/drawing/2014/main" id="{7EFA1D90-4549-4A0D-B518-4C55F9E09FF8}"/>
                  </a:ext>
                </a:extLst>
              </p:cNvPr>
              <p:cNvGrpSpPr/>
              <p:nvPr/>
            </p:nvGrpSpPr>
            <p:grpSpPr>
              <a:xfrm flipH="1">
                <a:off x="9049673" y="3559941"/>
                <a:ext cx="336962" cy="1151412"/>
                <a:chOff x="8714708" y="3556167"/>
                <a:chExt cx="336962" cy="1151412"/>
              </a:xfrm>
            </p:grpSpPr>
            <p:sp>
              <p:nvSpPr>
                <p:cNvPr id="26" name="Freeform: Shape 25">
                  <a:extLst>
                    <a:ext uri="{FF2B5EF4-FFF2-40B4-BE49-F238E27FC236}">
                      <a16:creationId xmlns:a16="http://schemas.microsoft.com/office/drawing/2014/main" id="{6ADB6D7E-9901-41BE-BD91-94BE1705D0C6}"/>
                    </a:ext>
                  </a:extLst>
                </p:cNvPr>
                <p:cNvSpPr/>
                <p:nvPr/>
              </p:nvSpPr>
              <p:spPr bwMode="auto">
                <a:xfrm>
                  <a:off x="8714708" y="3556167"/>
                  <a:ext cx="336962" cy="575668"/>
                </a:xfrm>
                <a:custGeom>
                  <a:avLst/>
                  <a:gdLst>
                    <a:gd name="connsiteX0" fmla="*/ 178038 w 336962"/>
                    <a:gd name="connsiteY0" fmla="*/ 558633 h 575668"/>
                    <a:gd name="connsiteX1" fmla="*/ 25638 w 336962"/>
                    <a:gd name="connsiteY1" fmla="*/ 369163 h 575668"/>
                    <a:gd name="connsiteX2" fmla="*/ 5043 w 336962"/>
                    <a:gd name="connsiteY2" fmla="*/ 179692 h 575668"/>
                    <a:gd name="connsiteX3" fmla="*/ 79184 w 336962"/>
                    <a:gd name="connsiteY3" fmla="*/ 6698 h 575668"/>
                    <a:gd name="connsiteX4" fmla="*/ 202751 w 336962"/>
                    <a:gd name="connsiteY4" fmla="*/ 43768 h 575668"/>
                    <a:gd name="connsiteX5" fmla="*/ 182157 w 336962"/>
                    <a:gd name="connsiteY5" fmla="*/ 122028 h 575668"/>
                    <a:gd name="connsiteX6" fmla="*/ 165681 w 336962"/>
                    <a:gd name="connsiteY6" fmla="*/ 249714 h 575668"/>
                    <a:gd name="connsiteX7" fmla="*/ 206870 w 336962"/>
                    <a:gd name="connsiteY7" fmla="*/ 365044 h 575668"/>
                    <a:gd name="connsiteX8" fmla="*/ 326319 w 336962"/>
                    <a:gd name="connsiteY8" fmla="*/ 459779 h 575668"/>
                    <a:gd name="connsiteX9" fmla="*/ 318081 w 336962"/>
                    <a:gd name="connsiteY9" fmla="*/ 554514 h 575668"/>
                    <a:gd name="connsiteX10" fmla="*/ 178038 w 336962"/>
                    <a:gd name="connsiteY10" fmla="*/ 558633 h 575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6962" h="575668">
                      <a:moveTo>
                        <a:pt x="178038" y="558633"/>
                      </a:moveTo>
                      <a:cubicBezTo>
                        <a:pt x="129298" y="527741"/>
                        <a:pt x="54470" y="432320"/>
                        <a:pt x="25638" y="369163"/>
                      </a:cubicBezTo>
                      <a:cubicBezTo>
                        <a:pt x="-3194" y="306006"/>
                        <a:pt x="-3881" y="240103"/>
                        <a:pt x="5043" y="179692"/>
                      </a:cubicBezTo>
                      <a:cubicBezTo>
                        <a:pt x="13967" y="119281"/>
                        <a:pt x="46233" y="29352"/>
                        <a:pt x="79184" y="6698"/>
                      </a:cubicBezTo>
                      <a:cubicBezTo>
                        <a:pt x="112135" y="-15956"/>
                        <a:pt x="185589" y="24546"/>
                        <a:pt x="202751" y="43768"/>
                      </a:cubicBezTo>
                      <a:cubicBezTo>
                        <a:pt x="219913" y="62990"/>
                        <a:pt x="188335" y="87704"/>
                        <a:pt x="182157" y="122028"/>
                      </a:cubicBezTo>
                      <a:cubicBezTo>
                        <a:pt x="175979" y="156352"/>
                        <a:pt x="161562" y="209211"/>
                        <a:pt x="165681" y="249714"/>
                      </a:cubicBezTo>
                      <a:cubicBezTo>
                        <a:pt x="169800" y="290217"/>
                        <a:pt x="180097" y="330033"/>
                        <a:pt x="206870" y="365044"/>
                      </a:cubicBezTo>
                      <a:cubicBezTo>
                        <a:pt x="233643" y="400055"/>
                        <a:pt x="307784" y="428201"/>
                        <a:pt x="326319" y="459779"/>
                      </a:cubicBezTo>
                      <a:cubicBezTo>
                        <a:pt x="344854" y="491357"/>
                        <a:pt x="337303" y="536665"/>
                        <a:pt x="318081" y="554514"/>
                      </a:cubicBezTo>
                      <a:cubicBezTo>
                        <a:pt x="298859" y="572363"/>
                        <a:pt x="226778" y="589525"/>
                        <a:pt x="178038" y="558633"/>
                      </a:cubicBezTo>
                      <a:close/>
                    </a:path>
                  </a:pathLst>
                </a:custGeom>
                <a:solidFill>
                  <a:schemeClr val="accent3">
                    <a:lumMod val="75000"/>
                  </a:schemeClr>
                </a:solidFill>
                <a:ln w="19050">
                  <a:solidFill>
                    <a:schemeClr val="accent3">
                      <a:lumMod val="50000"/>
                    </a:schemeClr>
                  </a:solidFill>
                  <a:miter lim="800000"/>
                  <a:headEnd/>
                  <a:tailEnd/>
                </a:ln>
              </p:spPr>
              <p:txBody>
                <a:bodyPr rtlCol="0" anchor="b"/>
                <a:lstStyle/>
                <a:p>
                  <a:pPr algn="ctr" defTabSz="771571" fontAlgn="base">
                    <a:spcBef>
                      <a:spcPct val="35000"/>
                    </a:spcBef>
                    <a:spcAft>
                      <a:spcPct val="25000"/>
                    </a:spcAft>
                    <a:buClr>
                      <a:srgbClr val="015873"/>
                    </a:buClr>
                    <a:defRPr/>
                  </a:pPr>
                  <a:endParaRPr lang="en-US" sz="1400" dirty="0">
                    <a:solidFill>
                      <a:srgbClr val="FFFFFF"/>
                    </a:solidFill>
                    <a:latin typeface="Arial" panose="020B0604020202020204" pitchFamily="34" charset="0"/>
                    <a:cs typeface="Arial" panose="020B0604020202020204" pitchFamily="34" charset="0"/>
                  </a:endParaRPr>
                </a:p>
              </p:txBody>
            </p:sp>
            <p:sp>
              <p:nvSpPr>
                <p:cNvPr id="27" name="Freeform: Shape 26">
                  <a:extLst>
                    <a:ext uri="{FF2B5EF4-FFF2-40B4-BE49-F238E27FC236}">
                      <a16:creationId xmlns:a16="http://schemas.microsoft.com/office/drawing/2014/main" id="{2EBA8825-5824-4217-9196-FA1EC9EADC0E}"/>
                    </a:ext>
                  </a:extLst>
                </p:cNvPr>
                <p:cNvSpPr/>
                <p:nvPr/>
              </p:nvSpPr>
              <p:spPr bwMode="auto">
                <a:xfrm>
                  <a:off x="8822624" y="4039956"/>
                  <a:ext cx="227049" cy="667623"/>
                </a:xfrm>
                <a:custGeom>
                  <a:avLst/>
                  <a:gdLst>
                    <a:gd name="connsiteX0" fmla="*/ 201927 w 227049"/>
                    <a:gd name="connsiteY0" fmla="*/ 4382 h 667623"/>
                    <a:gd name="connsiteX1" fmla="*/ 218403 w 227049"/>
                    <a:gd name="connsiteY1" fmla="*/ 152663 h 667623"/>
                    <a:gd name="connsiteX2" fmla="*/ 226641 w 227049"/>
                    <a:gd name="connsiteY2" fmla="*/ 379203 h 667623"/>
                    <a:gd name="connsiteX3" fmla="*/ 206046 w 227049"/>
                    <a:gd name="connsiteY3" fmla="*/ 605744 h 667623"/>
                    <a:gd name="connsiteX4" fmla="*/ 136024 w 227049"/>
                    <a:gd name="connsiteY4" fmla="*/ 667528 h 667623"/>
                    <a:gd name="connsiteX5" fmla="*/ 24814 w 227049"/>
                    <a:gd name="connsiteY5" fmla="*/ 618101 h 667623"/>
                    <a:gd name="connsiteX6" fmla="*/ 100 w 227049"/>
                    <a:gd name="connsiteY6" fmla="*/ 548079 h 667623"/>
                    <a:gd name="connsiteX7" fmla="*/ 16576 w 227049"/>
                    <a:gd name="connsiteY7" fmla="*/ 370966 h 667623"/>
                    <a:gd name="connsiteX8" fmla="*/ 28933 w 227049"/>
                    <a:gd name="connsiteY8" fmla="*/ 103236 h 667623"/>
                    <a:gd name="connsiteX9" fmla="*/ 66003 w 227049"/>
                    <a:gd name="connsiteY9" fmla="*/ 4382 h 667623"/>
                    <a:gd name="connsiteX10" fmla="*/ 103073 w 227049"/>
                    <a:gd name="connsiteY10" fmla="*/ 37333 h 667623"/>
                    <a:gd name="connsiteX11" fmla="*/ 201927 w 227049"/>
                    <a:gd name="connsiteY11" fmla="*/ 4382 h 667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7049" h="667623">
                      <a:moveTo>
                        <a:pt x="201927" y="4382"/>
                      </a:moveTo>
                      <a:cubicBezTo>
                        <a:pt x="221149" y="23604"/>
                        <a:pt x="214284" y="90193"/>
                        <a:pt x="218403" y="152663"/>
                      </a:cubicBezTo>
                      <a:cubicBezTo>
                        <a:pt x="222522" y="215133"/>
                        <a:pt x="228700" y="303690"/>
                        <a:pt x="226641" y="379203"/>
                      </a:cubicBezTo>
                      <a:cubicBezTo>
                        <a:pt x="224582" y="454716"/>
                        <a:pt x="221149" y="557690"/>
                        <a:pt x="206046" y="605744"/>
                      </a:cubicBezTo>
                      <a:cubicBezTo>
                        <a:pt x="190943" y="653798"/>
                        <a:pt x="166229" y="665469"/>
                        <a:pt x="136024" y="667528"/>
                      </a:cubicBezTo>
                      <a:cubicBezTo>
                        <a:pt x="105819" y="669587"/>
                        <a:pt x="47468" y="638009"/>
                        <a:pt x="24814" y="618101"/>
                      </a:cubicBezTo>
                      <a:cubicBezTo>
                        <a:pt x="2160" y="598193"/>
                        <a:pt x="1473" y="589268"/>
                        <a:pt x="100" y="548079"/>
                      </a:cubicBezTo>
                      <a:cubicBezTo>
                        <a:pt x="-1273" y="506890"/>
                        <a:pt x="11770" y="445107"/>
                        <a:pt x="16576" y="370966"/>
                      </a:cubicBezTo>
                      <a:cubicBezTo>
                        <a:pt x="21381" y="296826"/>
                        <a:pt x="20695" y="164333"/>
                        <a:pt x="28933" y="103236"/>
                      </a:cubicBezTo>
                      <a:cubicBezTo>
                        <a:pt x="37171" y="42139"/>
                        <a:pt x="53646" y="15366"/>
                        <a:pt x="66003" y="4382"/>
                      </a:cubicBezTo>
                      <a:cubicBezTo>
                        <a:pt x="78360" y="-6602"/>
                        <a:pt x="86597" y="39393"/>
                        <a:pt x="103073" y="37333"/>
                      </a:cubicBezTo>
                      <a:cubicBezTo>
                        <a:pt x="119549" y="35274"/>
                        <a:pt x="182705" y="-14840"/>
                        <a:pt x="201927" y="4382"/>
                      </a:cubicBezTo>
                      <a:close/>
                    </a:path>
                  </a:pathLst>
                </a:custGeom>
                <a:solidFill>
                  <a:schemeClr val="accent3">
                    <a:lumMod val="75000"/>
                  </a:schemeClr>
                </a:solidFill>
                <a:ln w="19050">
                  <a:solidFill>
                    <a:schemeClr val="accent3">
                      <a:lumMod val="50000"/>
                    </a:schemeClr>
                  </a:solidFill>
                  <a:miter lim="800000"/>
                  <a:headEnd/>
                  <a:tailEnd/>
                </a:ln>
              </p:spPr>
              <p:txBody>
                <a:bodyPr rtlCol="0" anchor="b"/>
                <a:lstStyle/>
                <a:p>
                  <a:pPr algn="ctr" defTabSz="771571" fontAlgn="base">
                    <a:spcBef>
                      <a:spcPct val="35000"/>
                    </a:spcBef>
                    <a:spcAft>
                      <a:spcPct val="25000"/>
                    </a:spcAft>
                    <a:buClr>
                      <a:srgbClr val="015873"/>
                    </a:buClr>
                    <a:defRPr/>
                  </a:pPr>
                  <a:endParaRPr lang="en-US" sz="1400" dirty="0">
                    <a:solidFill>
                      <a:srgbClr val="FFFFFF"/>
                    </a:solidFill>
                    <a:latin typeface="Arial" panose="020B0604020202020204" pitchFamily="34" charset="0"/>
                    <a:cs typeface="Arial" panose="020B0604020202020204" pitchFamily="34" charset="0"/>
                  </a:endParaRPr>
                </a:p>
              </p:txBody>
            </p:sp>
          </p:grpSp>
        </p:grpSp>
        <p:sp>
          <p:nvSpPr>
            <p:cNvPr id="30" name="Oval 29">
              <a:extLst>
                <a:ext uri="{FF2B5EF4-FFF2-40B4-BE49-F238E27FC236}">
                  <a16:creationId xmlns:a16="http://schemas.microsoft.com/office/drawing/2014/main" id="{90740D29-C921-4A4C-9DBB-AED9172B3022}"/>
                </a:ext>
              </a:extLst>
            </p:cNvPr>
            <p:cNvSpPr/>
            <p:nvPr/>
          </p:nvSpPr>
          <p:spPr bwMode="auto">
            <a:xfrm>
              <a:off x="7990486" y="4421325"/>
              <a:ext cx="716141" cy="323206"/>
            </a:xfrm>
            <a:prstGeom prst="ellipse">
              <a:avLst/>
            </a:prstGeom>
            <a:solidFill>
              <a:schemeClr val="accent4"/>
            </a:solidFill>
            <a:ln w="0">
              <a:solidFill>
                <a:schemeClr val="bg1"/>
              </a:solidFill>
              <a:miter lim="800000"/>
              <a:headEnd/>
              <a:tailEnd/>
            </a:ln>
          </p:spPr>
          <p:txBody>
            <a:bodyPr rtlCol="0" anchor="b"/>
            <a:lstStyle/>
            <a:p>
              <a:pPr algn="ctr" defTabSz="771571" fontAlgn="base">
                <a:spcBef>
                  <a:spcPct val="35000"/>
                </a:spcBef>
                <a:spcAft>
                  <a:spcPct val="25000"/>
                </a:spcAft>
                <a:buClr>
                  <a:srgbClr val="015873"/>
                </a:buClr>
                <a:defRPr/>
              </a:pPr>
              <a:endParaRPr lang="en-US" sz="1400" dirty="0">
                <a:solidFill>
                  <a:srgbClr val="FFFFFF"/>
                </a:solidFill>
                <a:latin typeface="Arial" panose="020B0604020202020204" pitchFamily="34" charset="0"/>
                <a:cs typeface="Arial" panose="020B0604020202020204" pitchFamily="34" charset="0"/>
              </a:endParaRPr>
            </a:p>
          </p:txBody>
        </p:sp>
        <p:sp>
          <p:nvSpPr>
            <p:cNvPr id="31" name="Oval 30">
              <a:extLst>
                <a:ext uri="{FF2B5EF4-FFF2-40B4-BE49-F238E27FC236}">
                  <a16:creationId xmlns:a16="http://schemas.microsoft.com/office/drawing/2014/main" id="{8BD77E68-ADE6-41B9-9D66-8CCB2B09B6B3}"/>
                </a:ext>
              </a:extLst>
            </p:cNvPr>
            <p:cNvSpPr/>
            <p:nvPr/>
          </p:nvSpPr>
          <p:spPr bwMode="auto">
            <a:xfrm>
              <a:off x="8475145" y="4614321"/>
              <a:ext cx="842457" cy="323206"/>
            </a:xfrm>
            <a:prstGeom prst="ellipse">
              <a:avLst/>
            </a:prstGeom>
            <a:solidFill>
              <a:schemeClr val="accent6"/>
            </a:solidFill>
            <a:ln w="0">
              <a:solidFill>
                <a:schemeClr val="bg1"/>
              </a:solidFill>
              <a:miter lim="800000"/>
              <a:headEnd/>
              <a:tailEnd/>
            </a:ln>
          </p:spPr>
          <p:txBody>
            <a:bodyPr rtlCol="0" anchor="b"/>
            <a:lstStyle/>
            <a:p>
              <a:pPr algn="ctr" defTabSz="771571" fontAlgn="base">
                <a:spcBef>
                  <a:spcPct val="35000"/>
                </a:spcBef>
                <a:spcAft>
                  <a:spcPct val="25000"/>
                </a:spcAft>
                <a:buClr>
                  <a:srgbClr val="015873"/>
                </a:buClr>
                <a:defRPr/>
              </a:pPr>
              <a:endParaRPr lang="en-US" sz="1400" dirty="0">
                <a:solidFill>
                  <a:srgbClr val="FFFFFF"/>
                </a:solidFill>
                <a:latin typeface="Arial" panose="020B0604020202020204" pitchFamily="34" charset="0"/>
                <a:cs typeface="Arial" panose="020B0604020202020204" pitchFamily="34" charset="0"/>
              </a:endParaRPr>
            </a:p>
          </p:txBody>
        </p:sp>
        <p:grpSp>
          <p:nvGrpSpPr>
            <p:cNvPr id="108" name="Group 107">
              <a:extLst>
                <a:ext uri="{FF2B5EF4-FFF2-40B4-BE49-F238E27FC236}">
                  <a16:creationId xmlns:a16="http://schemas.microsoft.com/office/drawing/2014/main" id="{9B4173C6-6B8F-48FA-A2D8-354038A65D60}"/>
                </a:ext>
              </a:extLst>
            </p:cNvPr>
            <p:cNvGrpSpPr/>
            <p:nvPr/>
          </p:nvGrpSpPr>
          <p:grpSpPr>
            <a:xfrm>
              <a:off x="5879685" y="5002040"/>
              <a:ext cx="1976292" cy="218665"/>
              <a:chOff x="6707401" y="6279840"/>
              <a:chExt cx="2342272" cy="259159"/>
            </a:xfrm>
          </p:grpSpPr>
          <p:grpSp>
            <p:nvGrpSpPr>
              <p:cNvPr id="76" name="Group 75">
                <a:extLst>
                  <a:ext uri="{FF2B5EF4-FFF2-40B4-BE49-F238E27FC236}">
                    <a16:creationId xmlns:a16="http://schemas.microsoft.com/office/drawing/2014/main" id="{F4293DB6-D819-40F7-9A18-C12561DA7872}"/>
                  </a:ext>
                </a:extLst>
              </p:cNvPr>
              <p:cNvGrpSpPr/>
              <p:nvPr/>
            </p:nvGrpSpPr>
            <p:grpSpPr>
              <a:xfrm>
                <a:off x="6707401" y="6281502"/>
                <a:ext cx="441201" cy="254707"/>
                <a:chOff x="6710268" y="6281502"/>
                <a:chExt cx="440342" cy="254707"/>
              </a:xfrm>
            </p:grpSpPr>
            <p:grpSp>
              <p:nvGrpSpPr>
                <p:cNvPr id="54" name="Group 53">
                  <a:extLst>
                    <a:ext uri="{FF2B5EF4-FFF2-40B4-BE49-F238E27FC236}">
                      <a16:creationId xmlns:a16="http://schemas.microsoft.com/office/drawing/2014/main" id="{1E2B388B-36AF-4166-AB2F-63F7F8337DBB}"/>
                    </a:ext>
                  </a:extLst>
                </p:cNvPr>
                <p:cNvGrpSpPr/>
                <p:nvPr/>
              </p:nvGrpSpPr>
              <p:grpSpPr>
                <a:xfrm>
                  <a:off x="6710268" y="6356696"/>
                  <a:ext cx="440342" cy="179513"/>
                  <a:chOff x="6710268" y="6356696"/>
                  <a:chExt cx="440342" cy="179513"/>
                </a:xfrm>
              </p:grpSpPr>
              <p:sp>
                <p:nvSpPr>
                  <p:cNvPr id="40" name="Flowchart: Stored Data 39">
                    <a:extLst>
                      <a:ext uri="{FF2B5EF4-FFF2-40B4-BE49-F238E27FC236}">
                        <a16:creationId xmlns:a16="http://schemas.microsoft.com/office/drawing/2014/main" id="{24159305-42C5-48AE-B116-06C03D2AB616}"/>
                      </a:ext>
                    </a:extLst>
                  </p:cNvPr>
                  <p:cNvSpPr/>
                  <p:nvPr/>
                </p:nvSpPr>
                <p:spPr bwMode="auto">
                  <a:xfrm rot="16200000" flipH="1">
                    <a:off x="7084416" y="6411875"/>
                    <a:ext cx="96251" cy="36137"/>
                  </a:xfrm>
                  <a:prstGeom prst="flowChartOnlineStorage">
                    <a:avLst/>
                  </a:prstGeom>
                  <a:solidFill>
                    <a:schemeClr val="accent5">
                      <a:lumMod val="60000"/>
                      <a:lumOff val="40000"/>
                    </a:schemeClr>
                  </a:solidFill>
                  <a:ln w="3175" cap="flat" cmpd="sng" algn="ctr">
                    <a:solidFill>
                      <a:schemeClr val="bg1"/>
                    </a:solidFill>
                    <a:prstDash val="solid"/>
                    <a:round/>
                    <a:headEnd type="none" w="med" len="med"/>
                    <a:tailEnd type="none" w="med" len="med"/>
                  </a:ln>
                  <a:effectLst/>
                </p:spPr>
                <p:txBody>
                  <a:bodyPr/>
                  <a:lstStyle/>
                  <a:p>
                    <a:pPr defTabSz="771571" fontAlgn="base">
                      <a:lnSpc>
                        <a:spcPct val="90000"/>
                      </a:lnSpc>
                      <a:spcBef>
                        <a:spcPct val="35000"/>
                      </a:spcBef>
                      <a:spcAft>
                        <a:spcPct val="25000"/>
                      </a:spcAft>
                      <a:buClr>
                        <a:srgbClr val="8B3D9A"/>
                      </a:buClr>
                      <a:buFont typeface="Arial" charset="0"/>
                      <a:buChar char="•"/>
                      <a:defRPr/>
                    </a:pPr>
                    <a:endParaRPr lang="en-US" sz="1400" b="1" dirty="0">
                      <a:solidFill>
                        <a:srgbClr val="000000"/>
                      </a:solidFill>
                      <a:latin typeface="Arial" panose="020B0604020202020204" pitchFamily="34" charset="0"/>
                      <a:cs typeface="Arial" panose="020B0604020202020204" pitchFamily="34" charset="0"/>
                    </a:endParaRPr>
                  </a:p>
                </p:txBody>
              </p:sp>
              <p:sp>
                <p:nvSpPr>
                  <p:cNvPr id="41" name="Freeform 134">
                    <a:extLst>
                      <a:ext uri="{FF2B5EF4-FFF2-40B4-BE49-F238E27FC236}">
                        <a16:creationId xmlns:a16="http://schemas.microsoft.com/office/drawing/2014/main" id="{948D3A28-71F6-4B2F-BD0F-B070A7B19E80}"/>
                      </a:ext>
                    </a:extLst>
                  </p:cNvPr>
                  <p:cNvSpPr/>
                  <p:nvPr/>
                </p:nvSpPr>
                <p:spPr bwMode="auto">
                  <a:xfrm flipH="1">
                    <a:off x="6955528" y="6381803"/>
                    <a:ext cx="36200" cy="137450"/>
                  </a:xfrm>
                  <a:custGeom>
                    <a:avLst/>
                    <a:gdLst>
                      <a:gd name="connsiteX0" fmla="*/ 18288 w 36576"/>
                      <a:gd name="connsiteY0" fmla="*/ 0 h 260857"/>
                      <a:gd name="connsiteX1" fmla="*/ 36576 w 36576"/>
                      <a:gd name="connsiteY1" fmla="*/ 37393 h 260857"/>
                      <a:gd name="connsiteX2" fmla="*/ 36576 w 36576"/>
                      <a:gd name="connsiteY2" fmla="*/ 50545 h 260857"/>
                      <a:gd name="connsiteX3" fmla="*/ 36576 w 36576"/>
                      <a:gd name="connsiteY3" fmla="*/ 224314 h 260857"/>
                      <a:gd name="connsiteX4" fmla="*/ 36576 w 36576"/>
                      <a:gd name="connsiteY4" fmla="*/ 260857 h 260857"/>
                      <a:gd name="connsiteX5" fmla="*/ 0 w 36576"/>
                      <a:gd name="connsiteY5" fmla="*/ 260857 h 260857"/>
                      <a:gd name="connsiteX6" fmla="*/ 0 w 36576"/>
                      <a:gd name="connsiteY6" fmla="*/ 224314 h 260857"/>
                      <a:gd name="connsiteX7" fmla="*/ 0 w 36576"/>
                      <a:gd name="connsiteY7" fmla="*/ 50545 h 260857"/>
                      <a:gd name="connsiteX8" fmla="*/ 0 w 36576"/>
                      <a:gd name="connsiteY8" fmla="*/ 37393 h 260857"/>
                      <a:gd name="connsiteX9" fmla="*/ 18288 w 36576"/>
                      <a:gd name="connsiteY9" fmla="*/ 0 h 260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 h="260857">
                        <a:moveTo>
                          <a:pt x="18288" y="0"/>
                        </a:moveTo>
                        <a:cubicBezTo>
                          <a:pt x="28387" y="0"/>
                          <a:pt x="36576" y="16734"/>
                          <a:pt x="36576" y="37393"/>
                        </a:cubicBezTo>
                        <a:lnTo>
                          <a:pt x="36576" y="50545"/>
                        </a:lnTo>
                        <a:lnTo>
                          <a:pt x="36576" y="224314"/>
                        </a:lnTo>
                        <a:lnTo>
                          <a:pt x="36576" y="260857"/>
                        </a:lnTo>
                        <a:lnTo>
                          <a:pt x="0" y="260857"/>
                        </a:lnTo>
                        <a:lnTo>
                          <a:pt x="0" y="224314"/>
                        </a:lnTo>
                        <a:lnTo>
                          <a:pt x="0" y="50545"/>
                        </a:lnTo>
                        <a:lnTo>
                          <a:pt x="0" y="37393"/>
                        </a:lnTo>
                        <a:cubicBezTo>
                          <a:pt x="0" y="16734"/>
                          <a:pt x="8190" y="0"/>
                          <a:pt x="18288" y="0"/>
                        </a:cubicBezTo>
                        <a:close/>
                      </a:path>
                    </a:pathLst>
                  </a:custGeom>
                  <a:solidFill>
                    <a:schemeClr val="accent3">
                      <a:lumMod val="60000"/>
                      <a:lumOff val="40000"/>
                    </a:schemeClr>
                  </a:solidFill>
                  <a:ln w="3175" cap="flat" cmpd="sng" algn="ctr">
                    <a:solidFill>
                      <a:schemeClr val="bg1"/>
                    </a:solidFill>
                    <a:prstDash val="solid"/>
                    <a:round/>
                    <a:headEnd type="none" w="med" len="med"/>
                    <a:tailEnd type="none" w="med" len="med"/>
                  </a:ln>
                  <a:effectLst/>
                </p:spPr>
                <p:txBody>
                  <a:bodyPr/>
                  <a:lstStyle/>
                  <a:p>
                    <a:pPr defTabSz="771571" fontAlgn="base">
                      <a:lnSpc>
                        <a:spcPct val="90000"/>
                      </a:lnSpc>
                      <a:spcBef>
                        <a:spcPct val="35000"/>
                      </a:spcBef>
                      <a:spcAft>
                        <a:spcPct val="25000"/>
                      </a:spcAft>
                      <a:buClr>
                        <a:srgbClr val="8B3D9A"/>
                      </a:buClr>
                      <a:buFont typeface="Arial" charset="0"/>
                      <a:buChar char="•"/>
                      <a:defRPr/>
                    </a:pPr>
                    <a:endParaRPr lang="en-US" sz="1400" b="1" dirty="0">
                      <a:solidFill>
                        <a:srgbClr val="000000"/>
                      </a:solidFill>
                      <a:latin typeface="Arial" panose="020B0604020202020204" pitchFamily="34" charset="0"/>
                      <a:cs typeface="Arial" panose="020B0604020202020204" pitchFamily="34" charset="0"/>
                    </a:endParaRPr>
                  </a:p>
                </p:txBody>
              </p:sp>
              <p:sp>
                <p:nvSpPr>
                  <p:cNvPr id="42" name="Freeform 133">
                    <a:extLst>
                      <a:ext uri="{FF2B5EF4-FFF2-40B4-BE49-F238E27FC236}">
                        <a16:creationId xmlns:a16="http://schemas.microsoft.com/office/drawing/2014/main" id="{09DA1C2C-2B08-45E4-961F-FBC0C7B049EF}"/>
                      </a:ext>
                    </a:extLst>
                  </p:cNvPr>
                  <p:cNvSpPr/>
                  <p:nvPr/>
                </p:nvSpPr>
                <p:spPr bwMode="auto">
                  <a:xfrm flipH="1">
                    <a:off x="7034344" y="6372612"/>
                    <a:ext cx="36136" cy="137262"/>
                  </a:xfrm>
                  <a:custGeom>
                    <a:avLst/>
                    <a:gdLst>
                      <a:gd name="connsiteX0" fmla="*/ 0 w 36576"/>
                      <a:gd name="connsiteY0" fmla="*/ 0 h 260476"/>
                      <a:gd name="connsiteX1" fmla="*/ 18288 w 36576"/>
                      <a:gd name="connsiteY1" fmla="*/ 30486 h 260476"/>
                      <a:gd name="connsiteX2" fmla="*/ 36576 w 36576"/>
                      <a:gd name="connsiteY2" fmla="*/ 0 h 260476"/>
                      <a:gd name="connsiteX3" fmla="*/ 36576 w 36576"/>
                      <a:gd name="connsiteY3" fmla="*/ 41020 h 260476"/>
                      <a:gd name="connsiteX4" fmla="*/ 36576 w 36576"/>
                      <a:gd name="connsiteY4" fmla="*/ 152394 h 260476"/>
                      <a:gd name="connsiteX5" fmla="*/ 36576 w 36576"/>
                      <a:gd name="connsiteY5" fmla="*/ 260476 h 260476"/>
                      <a:gd name="connsiteX6" fmla="*/ 0 w 36576"/>
                      <a:gd name="connsiteY6" fmla="*/ 260476 h 260476"/>
                      <a:gd name="connsiteX7" fmla="*/ 0 w 36576"/>
                      <a:gd name="connsiteY7" fmla="*/ 152394 h 260476"/>
                      <a:gd name="connsiteX8" fmla="*/ 0 w 36576"/>
                      <a:gd name="connsiteY8" fmla="*/ 41020 h 260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76" h="260476">
                        <a:moveTo>
                          <a:pt x="0" y="0"/>
                        </a:moveTo>
                        <a:cubicBezTo>
                          <a:pt x="0" y="16843"/>
                          <a:pt x="8190" y="30486"/>
                          <a:pt x="18288" y="30486"/>
                        </a:cubicBezTo>
                        <a:cubicBezTo>
                          <a:pt x="28387" y="30486"/>
                          <a:pt x="36576" y="16843"/>
                          <a:pt x="36576" y="0"/>
                        </a:cubicBezTo>
                        <a:lnTo>
                          <a:pt x="36576" y="41020"/>
                        </a:lnTo>
                        <a:lnTo>
                          <a:pt x="36576" y="152394"/>
                        </a:lnTo>
                        <a:lnTo>
                          <a:pt x="36576" y="260476"/>
                        </a:lnTo>
                        <a:lnTo>
                          <a:pt x="0" y="260476"/>
                        </a:lnTo>
                        <a:lnTo>
                          <a:pt x="0" y="152394"/>
                        </a:lnTo>
                        <a:lnTo>
                          <a:pt x="0" y="41020"/>
                        </a:lnTo>
                        <a:close/>
                      </a:path>
                    </a:pathLst>
                  </a:custGeom>
                  <a:solidFill>
                    <a:schemeClr val="accent2"/>
                  </a:solidFill>
                  <a:ln w="3175" cap="flat" cmpd="sng" algn="ctr">
                    <a:solidFill>
                      <a:schemeClr val="bg1"/>
                    </a:solidFill>
                    <a:prstDash val="solid"/>
                    <a:round/>
                    <a:headEnd type="none" w="med" len="med"/>
                    <a:tailEnd type="none" w="med" len="med"/>
                  </a:ln>
                  <a:effectLst/>
                </p:spPr>
                <p:txBody>
                  <a:bodyPr/>
                  <a:lstStyle/>
                  <a:p>
                    <a:pPr defTabSz="771571" fontAlgn="base">
                      <a:lnSpc>
                        <a:spcPct val="90000"/>
                      </a:lnSpc>
                      <a:spcBef>
                        <a:spcPct val="35000"/>
                      </a:spcBef>
                      <a:spcAft>
                        <a:spcPct val="25000"/>
                      </a:spcAft>
                      <a:buClr>
                        <a:srgbClr val="8B3D9A"/>
                      </a:buClr>
                      <a:buFont typeface="Arial" charset="0"/>
                      <a:buChar char="•"/>
                      <a:defRPr/>
                    </a:pPr>
                    <a:endParaRPr lang="en-US" sz="1400" b="1" dirty="0">
                      <a:solidFill>
                        <a:srgbClr val="000000"/>
                      </a:solidFill>
                      <a:latin typeface="Arial" panose="020B0604020202020204" pitchFamily="34" charset="0"/>
                      <a:cs typeface="Arial" panose="020B0604020202020204" pitchFamily="34" charset="0"/>
                    </a:endParaRPr>
                  </a:p>
                </p:txBody>
              </p:sp>
              <p:sp>
                <p:nvSpPr>
                  <p:cNvPr id="51" name="Flowchart: Stored Data 50">
                    <a:extLst>
                      <a:ext uri="{FF2B5EF4-FFF2-40B4-BE49-F238E27FC236}">
                        <a16:creationId xmlns:a16="http://schemas.microsoft.com/office/drawing/2014/main" id="{5A345934-1FFB-4B9B-BC9D-85BBE4276954}"/>
                      </a:ext>
                    </a:extLst>
                  </p:cNvPr>
                  <p:cNvSpPr/>
                  <p:nvPr/>
                </p:nvSpPr>
                <p:spPr bwMode="auto">
                  <a:xfrm rot="5400000">
                    <a:off x="6652336" y="6414628"/>
                    <a:ext cx="152439" cy="36576"/>
                  </a:xfrm>
                  <a:prstGeom prst="flowChartOnlineStorage">
                    <a:avLst/>
                  </a:prstGeom>
                  <a:solidFill>
                    <a:schemeClr val="accent3">
                      <a:lumMod val="60000"/>
                      <a:lumOff val="40000"/>
                    </a:schemeClr>
                  </a:solidFill>
                  <a:ln w="3175" cap="flat" cmpd="sng" algn="ctr">
                    <a:solidFill>
                      <a:schemeClr val="bg1"/>
                    </a:solidFill>
                    <a:prstDash val="solid"/>
                    <a:round/>
                    <a:headEnd type="none" w="med" len="med"/>
                    <a:tailEnd type="none" w="med" len="med"/>
                  </a:ln>
                  <a:effectLst/>
                </p:spPr>
                <p:txBody>
                  <a:bodyPr/>
                  <a:lstStyle/>
                  <a:p>
                    <a:pPr defTabSz="771571" fontAlgn="base">
                      <a:lnSpc>
                        <a:spcPct val="90000"/>
                      </a:lnSpc>
                      <a:spcBef>
                        <a:spcPct val="35000"/>
                      </a:spcBef>
                      <a:spcAft>
                        <a:spcPct val="25000"/>
                      </a:spcAft>
                      <a:buClr>
                        <a:srgbClr val="8B3D9A"/>
                      </a:buClr>
                      <a:buFont typeface="Arial" charset="0"/>
                      <a:buChar char="•"/>
                      <a:defRPr/>
                    </a:pPr>
                    <a:endParaRPr lang="en-US" sz="1400" b="1" dirty="0">
                      <a:solidFill>
                        <a:srgbClr val="000000"/>
                      </a:solidFill>
                      <a:latin typeface="Arial" panose="020B0604020202020204" pitchFamily="34" charset="0"/>
                      <a:cs typeface="Arial" panose="020B0604020202020204" pitchFamily="34" charset="0"/>
                    </a:endParaRPr>
                  </a:p>
                </p:txBody>
              </p:sp>
              <p:sp>
                <p:nvSpPr>
                  <p:cNvPr id="52" name="Freeform 134">
                    <a:extLst>
                      <a:ext uri="{FF2B5EF4-FFF2-40B4-BE49-F238E27FC236}">
                        <a16:creationId xmlns:a16="http://schemas.microsoft.com/office/drawing/2014/main" id="{DFAC18C3-C29C-4AFE-899E-6580CB0DAD90}"/>
                      </a:ext>
                    </a:extLst>
                  </p:cNvPr>
                  <p:cNvSpPr/>
                  <p:nvPr/>
                </p:nvSpPr>
                <p:spPr bwMode="auto">
                  <a:xfrm>
                    <a:off x="6867503" y="6398759"/>
                    <a:ext cx="36200" cy="137450"/>
                  </a:xfrm>
                  <a:custGeom>
                    <a:avLst/>
                    <a:gdLst>
                      <a:gd name="connsiteX0" fmla="*/ 18288 w 36576"/>
                      <a:gd name="connsiteY0" fmla="*/ 0 h 260857"/>
                      <a:gd name="connsiteX1" fmla="*/ 36576 w 36576"/>
                      <a:gd name="connsiteY1" fmla="*/ 37393 h 260857"/>
                      <a:gd name="connsiteX2" fmla="*/ 36576 w 36576"/>
                      <a:gd name="connsiteY2" fmla="*/ 50545 h 260857"/>
                      <a:gd name="connsiteX3" fmla="*/ 36576 w 36576"/>
                      <a:gd name="connsiteY3" fmla="*/ 224314 h 260857"/>
                      <a:gd name="connsiteX4" fmla="*/ 36576 w 36576"/>
                      <a:gd name="connsiteY4" fmla="*/ 260857 h 260857"/>
                      <a:gd name="connsiteX5" fmla="*/ 0 w 36576"/>
                      <a:gd name="connsiteY5" fmla="*/ 260857 h 260857"/>
                      <a:gd name="connsiteX6" fmla="*/ 0 w 36576"/>
                      <a:gd name="connsiteY6" fmla="*/ 224314 h 260857"/>
                      <a:gd name="connsiteX7" fmla="*/ 0 w 36576"/>
                      <a:gd name="connsiteY7" fmla="*/ 50545 h 260857"/>
                      <a:gd name="connsiteX8" fmla="*/ 0 w 36576"/>
                      <a:gd name="connsiteY8" fmla="*/ 37393 h 260857"/>
                      <a:gd name="connsiteX9" fmla="*/ 18288 w 36576"/>
                      <a:gd name="connsiteY9" fmla="*/ 0 h 260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 h="260857">
                        <a:moveTo>
                          <a:pt x="18288" y="0"/>
                        </a:moveTo>
                        <a:cubicBezTo>
                          <a:pt x="28387" y="0"/>
                          <a:pt x="36576" y="16734"/>
                          <a:pt x="36576" y="37393"/>
                        </a:cubicBezTo>
                        <a:lnTo>
                          <a:pt x="36576" y="50545"/>
                        </a:lnTo>
                        <a:lnTo>
                          <a:pt x="36576" y="224314"/>
                        </a:lnTo>
                        <a:lnTo>
                          <a:pt x="36576" y="260857"/>
                        </a:lnTo>
                        <a:lnTo>
                          <a:pt x="0" y="260857"/>
                        </a:lnTo>
                        <a:lnTo>
                          <a:pt x="0" y="224314"/>
                        </a:lnTo>
                        <a:lnTo>
                          <a:pt x="0" y="50545"/>
                        </a:lnTo>
                        <a:lnTo>
                          <a:pt x="0" y="37393"/>
                        </a:lnTo>
                        <a:cubicBezTo>
                          <a:pt x="0" y="16734"/>
                          <a:pt x="8190" y="0"/>
                          <a:pt x="18288" y="0"/>
                        </a:cubicBezTo>
                        <a:close/>
                      </a:path>
                    </a:pathLst>
                  </a:custGeom>
                  <a:solidFill>
                    <a:schemeClr val="accent5">
                      <a:lumMod val="60000"/>
                      <a:lumOff val="40000"/>
                    </a:schemeClr>
                  </a:solidFill>
                  <a:ln w="3175" cap="flat" cmpd="sng" algn="ctr">
                    <a:solidFill>
                      <a:schemeClr val="bg1"/>
                    </a:solidFill>
                    <a:prstDash val="solid"/>
                    <a:round/>
                    <a:headEnd type="none" w="med" len="med"/>
                    <a:tailEnd type="none" w="med" len="med"/>
                  </a:ln>
                  <a:effectLst/>
                </p:spPr>
                <p:txBody>
                  <a:bodyPr/>
                  <a:lstStyle/>
                  <a:p>
                    <a:pPr defTabSz="771571" fontAlgn="base">
                      <a:lnSpc>
                        <a:spcPct val="90000"/>
                      </a:lnSpc>
                      <a:spcBef>
                        <a:spcPct val="35000"/>
                      </a:spcBef>
                      <a:spcAft>
                        <a:spcPct val="25000"/>
                      </a:spcAft>
                      <a:buClr>
                        <a:srgbClr val="8B3D9A"/>
                      </a:buClr>
                      <a:buFont typeface="Arial" charset="0"/>
                      <a:buChar char="•"/>
                      <a:defRPr/>
                    </a:pPr>
                    <a:endParaRPr lang="en-US" sz="1400" b="1" dirty="0">
                      <a:solidFill>
                        <a:srgbClr val="000000"/>
                      </a:solidFill>
                      <a:latin typeface="Arial" panose="020B0604020202020204" pitchFamily="34" charset="0"/>
                      <a:cs typeface="Arial" panose="020B0604020202020204" pitchFamily="34" charset="0"/>
                    </a:endParaRPr>
                  </a:p>
                </p:txBody>
              </p:sp>
              <p:sp>
                <p:nvSpPr>
                  <p:cNvPr id="53" name="Freeform 133">
                    <a:extLst>
                      <a:ext uri="{FF2B5EF4-FFF2-40B4-BE49-F238E27FC236}">
                        <a16:creationId xmlns:a16="http://schemas.microsoft.com/office/drawing/2014/main" id="{63A7B7C8-4652-46FC-8202-577E2D44917B}"/>
                      </a:ext>
                    </a:extLst>
                  </p:cNvPr>
                  <p:cNvSpPr/>
                  <p:nvPr/>
                </p:nvSpPr>
                <p:spPr bwMode="auto">
                  <a:xfrm>
                    <a:off x="6788751" y="6389568"/>
                    <a:ext cx="36136" cy="137262"/>
                  </a:xfrm>
                  <a:custGeom>
                    <a:avLst/>
                    <a:gdLst>
                      <a:gd name="connsiteX0" fmla="*/ 0 w 36576"/>
                      <a:gd name="connsiteY0" fmla="*/ 0 h 260476"/>
                      <a:gd name="connsiteX1" fmla="*/ 18288 w 36576"/>
                      <a:gd name="connsiteY1" fmla="*/ 30486 h 260476"/>
                      <a:gd name="connsiteX2" fmla="*/ 36576 w 36576"/>
                      <a:gd name="connsiteY2" fmla="*/ 0 h 260476"/>
                      <a:gd name="connsiteX3" fmla="*/ 36576 w 36576"/>
                      <a:gd name="connsiteY3" fmla="*/ 41020 h 260476"/>
                      <a:gd name="connsiteX4" fmla="*/ 36576 w 36576"/>
                      <a:gd name="connsiteY4" fmla="*/ 152394 h 260476"/>
                      <a:gd name="connsiteX5" fmla="*/ 36576 w 36576"/>
                      <a:gd name="connsiteY5" fmla="*/ 260476 h 260476"/>
                      <a:gd name="connsiteX6" fmla="*/ 0 w 36576"/>
                      <a:gd name="connsiteY6" fmla="*/ 260476 h 260476"/>
                      <a:gd name="connsiteX7" fmla="*/ 0 w 36576"/>
                      <a:gd name="connsiteY7" fmla="*/ 152394 h 260476"/>
                      <a:gd name="connsiteX8" fmla="*/ 0 w 36576"/>
                      <a:gd name="connsiteY8" fmla="*/ 41020 h 260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76" h="260476">
                        <a:moveTo>
                          <a:pt x="0" y="0"/>
                        </a:moveTo>
                        <a:cubicBezTo>
                          <a:pt x="0" y="16843"/>
                          <a:pt x="8190" y="30486"/>
                          <a:pt x="18288" y="30486"/>
                        </a:cubicBezTo>
                        <a:cubicBezTo>
                          <a:pt x="28387" y="30486"/>
                          <a:pt x="36576" y="16843"/>
                          <a:pt x="36576" y="0"/>
                        </a:cubicBezTo>
                        <a:lnTo>
                          <a:pt x="36576" y="41020"/>
                        </a:lnTo>
                        <a:lnTo>
                          <a:pt x="36576" y="152394"/>
                        </a:lnTo>
                        <a:lnTo>
                          <a:pt x="36576" y="260476"/>
                        </a:lnTo>
                        <a:lnTo>
                          <a:pt x="0" y="260476"/>
                        </a:lnTo>
                        <a:lnTo>
                          <a:pt x="0" y="152394"/>
                        </a:lnTo>
                        <a:lnTo>
                          <a:pt x="0" y="41020"/>
                        </a:lnTo>
                        <a:close/>
                      </a:path>
                    </a:pathLst>
                  </a:custGeom>
                  <a:solidFill>
                    <a:schemeClr val="accent2"/>
                  </a:solidFill>
                  <a:ln w="3175" cap="flat" cmpd="sng" algn="ctr">
                    <a:solidFill>
                      <a:schemeClr val="bg1"/>
                    </a:solidFill>
                    <a:prstDash val="solid"/>
                    <a:round/>
                    <a:headEnd type="none" w="med" len="med"/>
                    <a:tailEnd type="none" w="med" len="med"/>
                  </a:ln>
                  <a:effectLst/>
                </p:spPr>
                <p:txBody>
                  <a:bodyPr/>
                  <a:lstStyle/>
                  <a:p>
                    <a:pPr defTabSz="771571" fontAlgn="base">
                      <a:lnSpc>
                        <a:spcPct val="90000"/>
                      </a:lnSpc>
                      <a:spcBef>
                        <a:spcPct val="35000"/>
                      </a:spcBef>
                      <a:spcAft>
                        <a:spcPct val="25000"/>
                      </a:spcAft>
                      <a:buClr>
                        <a:srgbClr val="8B3D9A"/>
                      </a:buClr>
                      <a:buFont typeface="Arial" charset="0"/>
                      <a:buChar char="•"/>
                      <a:defRPr/>
                    </a:pPr>
                    <a:endParaRPr lang="en-US" sz="1400" b="1" dirty="0">
                      <a:solidFill>
                        <a:srgbClr val="000000"/>
                      </a:solidFill>
                      <a:latin typeface="Arial" panose="020B0604020202020204" pitchFamily="34" charset="0"/>
                      <a:cs typeface="Arial" panose="020B0604020202020204" pitchFamily="34" charset="0"/>
                    </a:endParaRPr>
                  </a:p>
                </p:txBody>
              </p:sp>
            </p:grpSp>
            <p:grpSp>
              <p:nvGrpSpPr>
                <p:cNvPr id="55" name="Group 54">
                  <a:extLst>
                    <a:ext uri="{FF2B5EF4-FFF2-40B4-BE49-F238E27FC236}">
                      <a16:creationId xmlns:a16="http://schemas.microsoft.com/office/drawing/2014/main" id="{6066BE33-A3B6-414A-9F9B-BA930C4CA031}"/>
                    </a:ext>
                  </a:extLst>
                </p:cNvPr>
                <p:cNvGrpSpPr/>
                <p:nvPr/>
              </p:nvGrpSpPr>
              <p:grpSpPr>
                <a:xfrm rot="10800000">
                  <a:off x="6711079" y="6281502"/>
                  <a:ext cx="439531" cy="159133"/>
                  <a:chOff x="6708621" y="6364586"/>
                  <a:chExt cx="439531" cy="159133"/>
                </a:xfrm>
              </p:grpSpPr>
              <p:sp>
                <p:nvSpPr>
                  <p:cNvPr id="56" name="Flowchart: Stored Data 55">
                    <a:extLst>
                      <a:ext uri="{FF2B5EF4-FFF2-40B4-BE49-F238E27FC236}">
                        <a16:creationId xmlns:a16="http://schemas.microsoft.com/office/drawing/2014/main" id="{731330F9-843D-46B3-96FF-2E30972B7CA6}"/>
                      </a:ext>
                    </a:extLst>
                  </p:cNvPr>
                  <p:cNvSpPr/>
                  <p:nvPr/>
                </p:nvSpPr>
                <p:spPr bwMode="auto">
                  <a:xfrm rot="16200000" flipH="1">
                    <a:off x="7081958" y="6429361"/>
                    <a:ext cx="96251" cy="36137"/>
                  </a:xfrm>
                  <a:prstGeom prst="flowChartOnlineStorage">
                    <a:avLst/>
                  </a:prstGeom>
                  <a:solidFill>
                    <a:schemeClr val="accent5">
                      <a:lumMod val="60000"/>
                      <a:lumOff val="40000"/>
                    </a:schemeClr>
                  </a:solidFill>
                  <a:ln w="3175" cap="flat" cmpd="sng" algn="ctr">
                    <a:solidFill>
                      <a:schemeClr val="bg1"/>
                    </a:solidFill>
                    <a:prstDash val="solid"/>
                    <a:round/>
                    <a:headEnd type="none" w="med" len="med"/>
                    <a:tailEnd type="none" w="med" len="med"/>
                  </a:ln>
                  <a:effectLst/>
                </p:spPr>
                <p:txBody>
                  <a:bodyPr/>
                  <a:lstStyle/>
                  <a:p>
                    <a:pPr defTabSz="771571" fontAlgn="base">
                      <a:lnSpc>
                        <a:spcPct val="90000"/>
                      </a:lnSpc>
                      <a:spcBef>
                        <a:spcPct val="35000"/>
                      </a:spcBef>
                      <a:spcAft>
                        <a:spcPct val="25000"/>
                      </a:spcAft>
                      <a:buClr>
                        <a:srgbClr val="8B3D9A"/>
                      </a:buClr>
                      <a:buFont typeface="Arial" charset="0"/>
                      <a:buChar char="•"/>
                      <a:defRPr/>
                    </a:pPr>
                    <a:endParaRPr lang="en-US" sz="1400" b="1" dirty="0">
                      <a:solidFill>
                        <a:srgbClr val="000000"/>
                      </a:solidFill>
                      <a:latin typeface="Arial" panose="020B0604020202020204" pitchFamily="34" charset="0"/>
                      <a:cs typeface="Arial" panose="020B0604020202020204" pitchFamily="34" charset="0"/>
                    </a:endParaRPr>
                  </a:p>
                </p:txBody>
              </p:sp>
              <p:sp>
                <p:nvSpPr>
                  <p:cNvPr id="57" name="Freeform 134">
                    <a:extLst>
                      <a:ext uri="{FF2B5EF4-FFF2-40B4-BE49-F238E27FC236}">
                        <a16:creationId xmlns:a16="http://schemas.microsoft.com/office/drawing/2014/main" id="{B8E37A01-4209-470B-B6B6-D06444DBB695}"/>
                      </a:ext>
                    </a:extLst>
                  </p:cNvPr>
                  <p:cNvSpPr/>
                  <p:nvPr/>
                </p:nvSpPr>
                <p:spPr bwMode="auto">
                  <a:xfrm flipH="1">
                    <a:off x="6955528" y="6381803"/>
                    <a:ext cx="36200" cy="137450"/>
                  </a:xfrm>
                  <a:custGeom>
                    <a:avLst/>
                    <a:gdLst>
                      <a:gd name="connsiteX0" fmla="*/ 18288 w 36576"/>
                      <a:gd name="connsiteY0" fmla="*/ 0 h 260857"/>
                      <a:gd name="connsiteX1" fmla="*/ 36576 w 36576"/>
                      <a:gd name="connsiteY1" fmla="*/ 37393 h 260857"/>
                      <a:gd name="connsiteX2" fmla="*/ 36576 w 36576"/>
                      <a:gd name="connsiteY2" fmla="*/ 50545 h 260857"/>
                      <a:gd name="connsiteX3" fmla="*/ 36576 w 36576"/>
                      <a:gd name="connsiteY3" fmla="*/ 224314 h 260857"/>
                      <a:gd name="connsiteX4" fmla="*/ 36576 w 36576"/>
                      <a:gd name="connsiteY4" fmla="*/ 260857 h 260857"/>
                      <a:gd name="connsiteX5" fmla="*/ 0 w 36576"/>
                      <a:gd name="connsiteY5" fmla="*/ 260857 h 260857"/>
                      <a:gd name="connsiteX6" fmla="*/ 0 w 36576"/>
                      <a:gd name="connsiteY6" fmla="*/ 224314 h 260857"/>
                      <a:gd name="connsiteX7" fmla="*/ 0 w 36576"/>
                      <a:gd name="connsiteY7" fmla="*/ 50545 h 260857"/>
                      <a:gd name="connsiteX8" fmla="*/ 0 w 36576"/>
                      <a:gd name="connsiteY8" fmla="*/ 37393 h 260857"/>
                      <a:gd name="connsiteX9" fmla="*/ 18288 w 36576"/>
                      <a:gd name="connsiteY9" fmla="*/ 0 h 260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 h="260857">
                        <a:moveTo>
                          <a:pt x="18288" y="0"/>
                        </a:moveTo>
                        <a:cubicBezTo>
                          <a:pt x="28387" y="0"/>
                          <a:pt x="36576" y="16734"/>
                          <a:pt x="36576" y="37393"/>
                        </a:cubicBezTo>
                        <a:lnTo>
                          <a:pt x="36576" y="50545"/>
                        </a:lnTo>
                        <a:lnTo>
                          <a:pt x="36576" y="224314"/>
                        </a:lnTo>
                        <a:lnTo>
                          <a:pt x="36576" y="260857"/>
                        </a:lnTo>
                        <a:lnTo>
                          <a:pt x="0" y="260857"/>
                        </a:lnTo>
                        <a:lnTo>
                          <a:pt x="0" y="224314"/>
                        </a:lnTo>
                        <a:lnTo>
                          <a:pt x="0" y="50545"/>
                        </a:lnTo>
                        <a:lnTo>
                          <a:pt x="0" y="37393"/>
                        </a:lnTo>
                        <a:cubicBezTo>
                          <a:pt x="0" y="16734"/>
                          <a:pt x="8190" y="0"/>
                          <a:pt x="18288" y="0"/>
                        </a:cubicBezTo>
                        <a:close/>
                      </a:path>
                    </a:pathLst>
                  </a:custGeom>
                  <a:solidFill>
                    <a:schemeClr val="accent2"/>
                  </a:solidFill>
                  <a:ln w="3175" cap="flat" cmpd="sng" algn="ctr">
                    <a:solidFill>
                      <a:schemeClr val="bg1"/>
                    </a:solidFill>
                    <a:prstDash val="solid"/>
                    <a:round/>
                    <a:headEnd type="none" w="med" len="med"/>
                    <a:tailEnd type="none" w="med" len="med"/>
                  </a:ln>
                  <a:effectLst/>
                </p:spPr>
                <p:txBody>
                  <a:bodyPr/>
                  <a:lstStyle/>
                  <a:p>
                    <a:pPr defTabSz="771571" fontAlgn="base">
                      <a:lnSpc>
                        <a:spcPct val="90000"/>
                      </a:lnSpc>
                      <a:spcBef>
                        <a:spcPct val="35000"/>
                      </a:spcBef>
                      <a:spcAft>
                        <a:spcPct val="25000"/>
                      </a:spcAft>
                      <a:buClr>
                        <a:srgbClr val="8B3D9A"/>
                      </a:buClr>
                      <a:buFont typeface="Arial" charset="0"/>
                      <a:buChar char="•"/>
                      <a:defRPr/>
                    </a:pPr>
                    <a:endParaRPr lang="en-US" sz="1400" b="1" dirty="0">
                      <a:solidFill>
                        <a:srgbClr val="000000"/>
                      </a:solidFill>
                      <a:latin typeface="Arial" panose="020B0604020202020204" pitchFamily="34" charset="0"/>
                      <a:cs typeface="Arial" panose="020B0604020202020204" pitchFamily="34" charset="0"/>
                    </a:endParaRPr>
                  </a:p>
                </p:txBody>
              </p:sp>
              <p:sp>
                <p:nvSpPr>
                  <p:cNvPr id="58" name="Freeform 133">
                    <a:extLst>
                      <a:ext uri="{FF2B5EF4-FFF2-40B4-BE49-F238E27FC236}">
                        <a16:creationId xmlns:a16="http://schemas.microsoft.com/office/drawing/2014/main" id="{1295EE7F-2EEA-4D30-B2AE-4C0488E3140B}"/>
                      </a:ext>
                    </a:extLst>
                  </p:cNvPr>
                  <p:cNvSpPr/>
                  <p:nvPr/>
                </p:nvSpPr>
                <p:spPr bwMode="auto">
                  <a:xfrm flipH="1">
                    <a:off x="7034344" y="6372612"/>
                    <a:ext cx="36136" cy="137262"/>
                  </a:xfrm>
                  <a:custGeom>
                    <a:avLst/>
                    <a:gdLst>
                      <a:gd name="connsiteX0" fmla="*/ 0 w 36576"/>
                      <a:gd name="connsiteY0" fmla="*/ 0 h 260476"/>
                      <a:gd name="connsiteX1" fmla="*/ 18288 w 36576"/>
                      <a:gd name="connsiteY1" fmla="*/ 30486 h 260476"/>
                      <a:gd name="connsiteX2" fmla="*/ 36576 w 36576"/>
                      <a:gd name="connsiteY2" fmla="*/ 0 h 260476"/>
                      <a:gd name="connsiteX3" fmla="*/ 36576 w 36576"/>
                      <a:gd name="connsiteY3" fmla="*/ 41020 h 260476"/>
                      <a:gd name="connsiteX4" fmla="*/ 36576 w 36576"/>
                      <a:gd name="connsiteY4" fmla="*/ 152394 h 260476"/>
                      <a:gd name="connsiteX5" fmla="*/ 36576 w 36576"/>
                      <a:gd name="connsiteY5" fmla="*/ 260476 h 260476"/>
                      <a:gd name="connsiteX6" fmla="*/ 0 w 36576"/>
                      <a:gd name="connsiteY6" fmla="*/ 260476 h 260476"/>
                      <a:gd name="connsiteX7" fmla="*/ 0 w 36576"/>
                      <a:gd name="connsiteY7" fmla="*/ 152394 h 260476"/>
                      <a:gd name="connsiteX8" fmla="*/ 0 w 36576"/>
                      <a:gd name="connsiteY8" fmla="*/ 41020 h 260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76" h="260476">
                        <a:moveTo>
                          <a:pt x="0" y="0"/>
                        </a:moveTo>
                        <a:cubicBezTo>
                          <a:pt x="0" y="16843"/>
                          <a:pt x="8190" y="30486"/>
                          <a:pt x="18288" y="30486"/>
                        </a:cubicBezTo>
                        <a:cubicBezTo>
                          <a:pt x="28387" y="30486"/>
                          <a:pt x="36576" y="16843"/>
                          <a:pt x="36576" y="0"/>
                        </a:cubicBezTo>
                        <a:lnTo>
                          <a:pt x="36576" y="41020"/>
                        </a:lnTo>
                        <a:lnTo>
                          <a:pt x="36576" y="152394"/>
                        </a:lnTo>
                        <a:lnTo>
                          <a:pt x="36576" y="260476"/>
                        </a:lnTo>
                        <a:lnTo>
                          <a:pt x="0" y="260476"/>
                        </a:lnTo>
                        <a:lnTo>
                          <a:pt x="0" y="152394"/>
                        </a:lnTo>
                        <a:lnTo>
                          <a:pt x="0" y="41020"/>
                        </a:lnTo>
                        <a:close/>
                      </a:path>
                    </a:pathLst>
                  </a:custGeom>
                  <a:solidFill>
                    <a:schemeClr val="accent3">
                      <a:lumMod val="60000"/>
                      <a:lumOff val="40000"/>
                    </a:schemeClr>
                  </a:solidFill>
                  <a:ln w="3175" cap="flat" cmpd="sng" algn="ctr">
                    <a:solidFill>
                      <a:schemeClr val="bg1"/>
                    </a:solidFill>
                    <a:prstDash val="solid"/>
                    <a:round/>
                    <a:headEnd type="none" w="med" len="med"/>
                    <a:tailEnd type="none" w="med" len="med"/>
                  </a:ln>
                  <a:effectLst/>
                </p:spPr>
                <p:txBody>
                  <a:bodyPr/>
                  <a:lstStyle/>
                  <a:p>
                    <a:pPr defTabSz="771571" fontAlgn="base">
                      <a:lnSpc>
                        <a:spcPct val="90000"/>
                      </a:lnSpc>
                      <a:spcBef>
                        <a:spcPct val="35000"/>
                      </a:spcBef>
                      <a:spcAft>
                        <a:spcPct val="25000"/>
                      </a:spcAft>
                      <a:buClr>
                        <a:srgbClr val="8B3D9A"/>
                      </a:buClr>
                      <a:buFont typeface="Arial" charset="0"/>
                      <a:buChar char="•"/>
                      <a:defRPr/>
                    </a:pPr>
                    <a:endParaRPr lang="en-US" sz="1400" b="1" dirty="0">
                      <a:solidFill>
                        <a:srgbClr val="000000"/>
                      </a:solidFill>
                      <a:latin typeface="Arial" panose="020B0604020202020204" pitchFamily="34" charset="0"/>
                      <a:cs typeface="Arial" panose="020B0604020202020204" pitchFamily="34" charset="0"/>
                    </a:endParaRPr>
                  </a:p>
                </p:txBody>
              </p:sp>
              <p:sp>
                <p:nvSpPr>
                  <p:cNvPr id="59" name="Flowchart: Stored Data 58">
                    <a:extLst>
                      <a:ext uri="{FF2B5EF4-FFF2-40B4-BE49-F238E27FC236}">
                        <a16:creationId xmlns:a16="http://schemas.microsoft.com/office/drawing/2014/main" id="{AD70CCC7-BD88-429E-9A21-F8CD07D0E798}"/>
                      </a:ext>
                    </a:extLst>
                  </p:cNvPr>
                  <p:cNvSpPr/>
                  <p:nvPr/>
                </p:nvSpPr>
                <p:spPr bwMode="auto">
                  <a:xfrm rot="5400000">
                    <a:off x="6678564" y="6403094"/>
                    <a:ext cx="96251" cy="36137"/>
                  </a:xfrm>
                  <a:prstGeom prst="flowChartOnlineStorage">
                    <a:avLst/>
                  </a:prstGeom>
                  <a:solidFill>
                    <a:schemeClr val="accent2"/>
                  </a:solidFill>
                  <a:ln w="3175" cap="flat" cmpd="sng" algn="ctr">
                    <a:solidFill>
                      <a:schemeClr val="bg1"/>
                    </a:solidFill>
                    <a:prstDash val="solid"/>
                    <a:round/>
                    <a:headEnd type="none" w="med" len="med"/>
                    <a:tailEnd type="none" w="med" len="med"/>
                  </a:ln>
                  <a:effectLst/>
                </p:spPr>
                <p:txBody>
                  <a:bodyPr/>
                  <a:lstStyle/>
                  <a:p>
                    <a:pPr defTabSz="771571" fontAlgn="base">
                      <a:lnSpc>
                        <a:spcPct val="90000"/>
                      </a:lnSpc>
                      <a:spcBef>
                        <a:spcPct val="35000"/>
                      </a:spcBef>
                      <a:spcAft>
                        <a:spcPct val="25000"/>
                      </a:spcAft>
                      <a:buClr>
                        <a:srgbClr val="8B3D9A"/>
                      </a:buClr>
                      <a:buFont typeface="Arial" charset="0"/>
                      <a:buChar char="•"/>
                      <a:defRPr/>
                    </a:pPr>
                    <a:endParaRPr lang="en-US" sz="1400" b="1" dirty="0">
                      <a:solidFill>
                        <a:srgbClr val="000000"/>
                      </a:solidFill>
                      <a:latin typeface="Arial" panose="020B0604020202020204" pitchFamily="34" charset="0"/>
                      <a:cs typeface="Arial" panose="020B0604020202020204" pitchFamily="34" charset="0"/>
                    </a:endParaRPr>
                  </a:p>
                </p:txBody>
              </p:sp>
              <p:sp>
                <p:nvSpPr>
                  <p:cNvPr id="60" name="Freeform 134">
                    <a:extLst>
                      <a:ext uri="{FF2B5EF4-FFF2-40B4-BE49-F238E27FC236}">
                        <a16:creationId xmlns:a16="http://schemas.microsoft.com/office/drawing/2014/main" id="{55277BDD-F45E-45EC-A14D-A2051AFB8EAB}"/>
                      </a:ext>
                    </a:extLst>
                  </p:cNvPr>
                  <p:cNvSpPr/>
                  <p:nvPr/>
                </p:nvSpPr>
                <p:spPr bwMode="auto">
                  <a:xfrm>
                    <a:off x="6867503" y="6386269"/>
                    <a:ext cx="36200" cy="137450"/>
                  </a:xfrm>
                  <a:custGeom>
                    <a:avLst/>
                    <a:gdLst>
                      <a:gd name="connsiteX0" fmla="*/ 18288 w 36576"/>
                      <a:gd name="connsiteY0" fmla="*/ 0 h 260857"/>
                      <a:gd name="connsiteX1" fmla="*/ 36576 w 36576"/>
                      <a:gd name="connsiteY1" fmla="*/ 37393 h 260857"/>
                      <a:gd name="connsiteX2" fmla="*/ 36576 w 36576"/>
                      <a:gd name="connsiteY2" fmla="*/ 50545 h 260857"/>
                      <a:gd name="connsiteX3" fmla="*/ 36576 w 36576"/>
                      <a:gd name="connsiteY3" fmla="*/ 224314 h 260857"/>
                      <a:gd name="connsiteX4" fmla="*/ 36576 w 36576"/>
                      <a:gd name="connsiteY4" fmla="*/ 260857 h 260857"/>
                      <a:gd name="connsiteX5" fmla="*/ 0 w 36576"/>
                      <a:gd name="connsiteY5" fmla="*/ 260857 h 260857"/>
                      <a:gd name="connsiteX6" fmla="*/ 0 w 36576"/>
                      <a:gd name="connsiteY6" fmla="*/ 224314 h 260857"/>
                      <a:gd name="connsiteX7" fmla="*/ 0 w 36576"/>
                      <a:gd name="connsiteY7" fmla="*/ 50545 h 260857"/>
                      <a:gd name="connsiteX8" fmla="*/ 0 w 36576"/>
                      <a:gd name="connsiteY8" fmla="*/ 37393 h 260857"/>
                      <a:gd name="connsiteX9" fmla="*/ 18288 w 36576"/>
                      <a:gd name="connsiteY9" fmla="*/ 0 h 260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 h="260857">
                        <a:moveTo>
                          <a:pt x="18288" y="0"/>
                        </a:moveTo>
                        <a:cubicBezTo>
                          <a:pt x="28387" y="0"/>
                          <a:pt x="36576" y="16734"/>
                          <a:pt x="36576" y="37393"/>
                        </a:cubicBezTo>
                        <a:lnTo>
                          <a:pt x="36576" y="50545"/>
                        </a:lnTo>
                        <a:lnTo>
                          <a:pt x="36576" y="224314"/>
                        </a:lnTo>
                        <a:lnTo>
                          <a:pt x="36576" y="260857"/>
                        </a:lnTo>
                        <a:lnTo>
                          <a:pt x="0" y="260857"/>
                        </a:lnTo>
                        <a:lnTo>
                          <a:pt x="0" y="224314"/>
                        </a:lnTo>
                        <a:lnTo>
                          <a:pt x="0" y="50545"/>
                        </a:lnTo>
                        <a:lnTo>
                          <a:pt x="0" y="37393"/>
                        </a:lnTo>
                        <a:cubicBezTo>
                          <a:pt x="0" y="16734"/>
                          <a:pt x="8190" y="0"/>
                          <a:pt x="18288" y="0"/>
                        </a:cubicBezTo>
                        <a:close/>
                      </a:path>
                    </a:pathLst>
                  </a:custGeom>
                  <a:solidFill>
                    <a:schemeClr val="accent5">
                      <a:lumMod val="60000"/>
                      <a:lumOff val="40000"/>
                    </a:schemeClr>
                  </a:solidFill>
                  <a:ln w="3175" cap="flat" cmpd="sng" algn="ctr">
                    <a:solidFill>
                      <a:schemeClr val="bg1"/>
                    </a:solidFill>
                    <a:prstDash val="solid"/>
                    <a:round/>
                    <a:headEnd type="none" w="med" len="med"/>
                    <a:tailEnd type="none" w="med" len="med"/>
                  </a:ln>
                  <a:effectLst/>
                </p:spPr>
                <p:txBody>
                  <a:bodyPr/>
                  <a:lstStyle/>
                  <a:p>
                    <a:pPr defTabSz="771571" fontAlgn="base">
                      <a:lnSpc>
                        <a:spcPct val="90000"/>
                      </a:lnSpc>
                      <a:spcBef>
                        <a:spcPct val="35000"/>
                      </a:spcBef>
                      <a:spcAft>
                        <a:spcPct val="25000"/>
                      </a:spcAft>
                      <a:buClr>
                        <a:srgbClr val="8B3D9A"/>
                      </a:buClr>
                      <a:buFont typeface="Arial" charset="0"/>
                      <a:buChar char="•"/>
                      <a:defRPr/>
                    </a:pPr>
                    <a:endParaRPr lang="en-US" sz="1400" b="1" dirty="0">
                      <a:solidFill>
                        <a:srgbClr val="000000"/>
                      </a:solidFill>
                      <a:latin typeface="Arial" panose="020B0604020202020204" pitchFamily="34" charset="0"/>
                      <a:cs typeface="Arial" panose="020B0604020202020204" pitchFamily="34" charset="0"/>
                    </a:endParaRPr>
                  </a:p>
                </p:txBody>
              </p:sp>
              <p:sp>
                <p:nvSpPr>
                  <p:cNvPr id="61" name="Freeform 133">
                    <a:extLst>
                      <a:ext uri="{FF2B5EF4-FFF2-40B4-BE49-F238E27FC236}">
                        <a16:creationId xmlns:a16="http://schemas.microsoft.com/office/drawing/2014/main" id="{4D4A5FD3-74E3-42EE-B249-1657480E7D02}"/>
                      </a:ext>
                    </a:extLst>
                  </p:cNvPr>
                  <p:cNvSpPr/>
                  <p:nvPr/>
                </p:nvSpPr>
                <p:spPr bwMode="auto">
                  <a:xfrm>
                    <a:off x="6788751" y="6364586"/>
                    <a:ext cx="36136" cy="137262"/>
                  </a:xfrm>
                  <a:custGeom>
                    <a:avLst/>
                    <a:gdLst>
                      <a:gd name="connsiteX0" fmla="*/ 0 w 36576"/>
                      <a:gd name="connsiteY0" fmla="*/ 0 h 260476"/>
                      <a:gd name="connsiteX1" fmla="*/ 18288 w 36576"/>
                      <a:gd name="connsiteY1" fmla="*/ 30486 h 260476"/>
                      <a:gd name="connsiteX2" fmla="*/ 36576 w 36576"/>
                      <a:gd name="connsiteY2" fmla="*/ 0 h 260476"/>
                      <a:gd name="connsiteX3" fmla="*/ 36576 w 36576"/>
                      <a:gd name="connsiteY3" fmla="*/ 41020 h 260476"/>
                      <a:gd name="connsiteX4" fmla="*/ 36576 w 36576"/>
                      <a:gd name="connsiteY4" fmla="*/ 152394 h 260476"/>
                      <a:gd name="connsiteX5" fmla="*/ 36576 w 36576"/>
                      <a:gd name="connsiteY5" fmla="*/ 260476 h 260476"/>
                      <a:gd name="connsiteX6" fmla="*/ 0 w 36576"/>
                      <a:gd name="connsiteY6" fmla="*/ 260476 h 260476"/>
                      <a:gd name="connsiteX7" fmla="*/ 0 w 36576"/>
                      <a:gd name="connsiteY7" fmla="*/ 152394 h 260476"/>
                      <a:gd name="connsiteX8" fmla="*/ 0 w 36576"/>
                      <a:gd name="connsiteY8" fmla="*/ 41020 h 260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76" h="260476">
                        <a:moveTo>
                          <a:pt x="0" y="0"/>
                        </a:moveTo>
                        <a:cubicBezTo>
                          <a:pt x="0" y="16843"/>
                          <a:pt x="8190" y="30486"/>
                          <a:pt x="18288" y="30486"/>
                        </a:cubicBezTo>
                        <a:cubicBezTo>
                          <a:pt x="28387" y="30486"/>
                          <a:pt x="36576" y="16843"/>
                          <a:pt x="36576" y="0"/>
                        </a:cubicBezTo>
                        <a:lnTo>
                          <a:pt x="36576" y="41020"/>
                        </a:lnTo>
                        <a:lnTo>
                          <a:pt x="36576" y="152394"/>
                        </a:lnTo>
                        <a:lnTo>
                          <a:pt x="36576" y="260476"/>
                        </a:lnTo>
                        <a:lnTo>
                          <a:pt x="0" y="260476"/>
                        </a:lnTo>
                        <a:lnTo>
                          <a:pt x="0" y="152394"/>
                        </a:lnTo>
                        <a:lnTo>
                          <a:pt x="0" y="41020"/>
                        </a:lnTo>
                        <a:close/>
                      </a:path>
                    </a:pathLst>
                  </a:custGeom>
                  <a:solidFill>
                    <a:schemeClr val="accent3">
                      <a:lumMod val="60000"/>
                      <a:lumOff val="40000"/>
                    </a:schemeClr>
                  </a:solidFill>
                  <a:ln w="3175" cap="flat" cmpd="sng" algn="ctr">
                    <a:solidFill>
                      <a:schemeClr val="bg1"/>
                    </a:solidFill>
                    <a:prstDash val="solid"/>
                    <a:round/>
                    <a:headEnd type="none" w="med" len="med"/>
                    <a:tailEnd type="none" w="med" len="med"/>
                  </a:ln>
                  <a:effectLst/>
                </p:spPr>
                <p:txBody>
                  <a:bodyPr/>
                  <a:lstStyle/>
                  <a:p>
                    <a:pPr defTabSz="771571" fontAlgn="base">
                      <a:lnSpc>
                        <a:spcPct val="90000"/>
                      </a:lnSpc>
                      <a:spcBef>
                        <a:spcPct val="35000"/>
                      </a:spcBef>
                      <a:spcAft>
                        <a:spcPct val="25000"/>
                      </a:spcAft>
                      <a:buClr>
                        <a:srgbClr val="8B3D9A"/>
                      </a:buClr>
                      <a:buFont typeface="Arial" charset="0"/>
                      <a:buChar char="•"/>
                      <a:defRPr/>
                    </a:pPr>
                    <a:endParaRPr lang="en-US" sz="1400" b="1" dirty="0">
                      <a:solidFill>
                        <a:srgbClr val="000000"/>
                      </a:solidFill>
                      <a:latin typeface="Arial" panose="020B0604020202020204" pitchFamily="34" charset="0"/>
                      <a:cs typeface="Arial" panose="020B0604020202020204" pitchFamily="34" charset="0"/>
                    </a:endParaRPr>
                  </a:p>
                </p:txBody>
              </p:sp>
            </p:grpSp>
          </p:grpSp>
          <p:grpSp>
            <p:nvGrpSpPr>
              <p:cNvPr id="77" name="Group 76">
                <a:extLst>
                  <a:ext uri="{FF2B5EF4-FFF2-40B4-BE49-F238E27FC236}">
                    <a16:creationId xmlns:a16="http://schemas.microsoft.com/office/drawing/2014/main" id="{85A86D68-A2FA-4EB0-B96C-800F1832AD34}"/>
                  </a:ext>
                </a:extLst>
              </p:cNvPr>
              <p:cNvGrpSpPr/>
              <p:nvPr/>
            </p:nvGrpSpPr>
            <p:grpSpPr>
              <a:xfrm>
                <a:off x="7312555" y="6284915"/>
                <a:ext cx="440342" cy="239719"/>
                <a:chOff x="7312555" y="6284915"/>
                <a:chExt cx="440342" cy="239719"/>
              </a:xfrm>
            </p:grpSpPr>
            <p:grpSp>
              <p:nvGrpSpPr>
                <p:cNvPr id="62" name="Group 61">
                  <a:extLst>
                    <a:ext uri="{FF2B5EF4-FFF2-40B4-BE49-F238E27FC236}">
                      <a16:creationId xmlns:a16="http://schemas.microsoft.com/office/drawing/2014/main" id="{967C2868-812A-42CE-83BB-454563A44EDE}"/>
                    </a:ext>
                  </a:extLst>
                </p:cNvPr>
                <p:cNvGrpSpPr/>
                <p:nvPr/>
              </p:nvGrpSpPr>
              <p:grpSpPr>
                <a:xfrm>
                  <a:off x="7312555" y="6337627"/>
                  <a:ext cx="440342" cy="187007"/>
                  <a:chOff x="6710268" y="6349202"/>
                  <a:chExt cx="440342" cy="187007"/>
                </a:xfrm>
              </p:grpSpPr>
              <p:sp>
                <p:nvSpPr>
                  <p:cNvPr id="63" name="Flowchart: Stored Data 62">
                    <a:extLst>
                      <a:ext uri="{FF2B5EF4-FFF2-40B4-BE49-F238E27FC236}">
                        <a16:creationId xmlns:a16="http://schemas.microsoft.com/office/drawing/2014/main" id="{E9CC182E-8F79-40F7-8ECF-AFDD25A4BF5D}"/>
                      </a:ext>
                    </a:extLst>
                  </p:cNvPr>
                  <p:cNvSpPr/>
                  <p:nvPr/>
                </p:nvSpPr>
                <p:spPr bwMode="auto">
                  <a:xfrm rot="16200000" flipH="1">
                    <a:off x="7084416" y="6416791"/>
                    <a:ext cx="96251" cy="36137"/>
                  </a:xfrm>
                  <a:prstGeom prst="flowChartOnlineStorage">
                    <a:avLst/>
                  </a:prstGeom>
                  <a:solidFill>
                    <a:schemeClr val="accent5">
                      <a:lumMod val="60000"/>
                      <a:lumOff val="40000"/>
                    </a:schemeClr>
                  </a:solidFill>
                  <a:ln w="3175" cap="flat" cmpd="sng" algn="ctr">
                    <a:solidFill>
                      <a:schemeClr val="bg1"/>
                    </a:solidFill>
                    <a:prstDash val="solid"/>
                    <a:round/>
                    <a:headEnd type="none" w="med" len="med"/>
                    <a:tailEnd type="none" w="med" len="med"/>
                  </a:ln>
                  <a:effectLst/>
                </p:spPr>
                <p:txBody>
                  <a:bodyPr/>
                  <a:lstStyle/>
                  <a:p>
                    <a:pPr defTabSz="771571" fontAlgn="base">
                      <a:lnSpc>
                        <a:spcPct val="90000"/>
                      </a:lnSpc>
                      <a:spcBef>
                        <a:spcPct val="35000"/>
                      </a:spcBef>
                      <a:spcAft>
                        <a:spcPct val="25000"/>
                      </a:spcAft>
                      <a:buClr>
                        <a:srgbClr val="8B3D9A"/>
                      </a:buClr>
                      <a:buFont typeface="Arial" charset="0"/>
                      <a:buChar char="•"/>
                      <a:defRPr/>
                    </a:pPr>
                    <a:endParaRPr lang="en-US" sz="1400" b="1" dirty="0">
                      <a:solidFill>
                        <a:srgbClr val="000000"/>
                      </a:solidFill>
                      <a:latin typeface="Arial" panose="020B0604020202020204" pitchFamily="34" charset="0"/>
                      <a:cs typeface="Arial" panose="020B0604020202020204" pitchFamily="34" charset="0"/>
                    </a:endParaRPr>
                  </a:p>
                </p:txBody>
              </p:sp>
              <p:sp>
                <p:nvSpPr>
                  <p:cNvPr id="64" name="Freeform 134">
                    <a:extLst>
                      <a:ext uri="{FF2B5EF4-FFF2-40B4-BE49-F238E27FC236}">
                        <a16:creationId xmlns:a16="http://schemas.microsoft.com/office/drawing/2014/main" id="{88A3F96A-939F-4072-9E56-B803316C1626}"/>
                      </a:ext>
                    </a:extLst>
                  </p:cNvPr>
                  <p:cNvSpPr/>
                  <p:nvPr/>
                </p:nvSpPr>
                <p:spPr bwMode="auto">
                  <a:xfrm flipH="1">
                    <a:off x="6955528" y="6391635"/>
                    <a:ext cx="36200" cy="137450"/>
                  </a:xfrm>
                  <a:custGeom>
                    <a:avLst/>
                    <a:gdLst>
                      <a:gd name="connsiteX0" fmla="*/ 18288 w 36576"/>
                      <a:gd name="connsiteY0" fmla="*/ 0 h 260857"/>
                      <a:gd name="connsiteX1" fmla="*/ 36576 w 36576"/>
                      <a:gd name="connsiteY1" fmla="*/ 37393 h 260857"/>
                      <a:gd name="connsiteX2" fmla="*/ 36576 w 36576"/>
                      <a:gd name="connsiteY2" fmla="*/ 50545 h 260857"/>
                      <a:gd name="connsiteX3" fmla="*/ 36576 w 36576"/>
                      <a:gd name="connsiteY3" fmla="*/ 224314 h 260857"/>
                      <a:gd name="connsiteX4" fmla="*/ 36576 w 36576"/>
                      <a:gd name="connsiteY4" fmla="*/ 260857 h 260857"/>
                      <a:gd name="connsiteX5" fmla="*/ 0 w 36576"/>
                      <a:gd name="connsiteY5" fmla="*/ 260857 h 260857"/>
                      <a:gd name="connsiteX6" fmla="*/ 0 w 36576"/>
                      <a:gd name="connsiteY6" fmla="*/ 224314 h 260857"/>
                      <a:gd name="connsiteX7" fmla="*/ 0 w 36576"/>
                      <a:gd name="connsiteY7" fmla="*/ 50545 h 260857"/>
                      <a:gd name="connsiteX8" fmla="*/ 0 w 36576"/>
                      <a:gd name="connsiteY8" fmla="*/ 37393 h 260857"/>
                      <a:gd name="connsiteX9" fmla="*/ 18288 w 36576"/>
                      <a:gd name="connsiteY9" fmla="*/ 0 h 260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 h="260857">
                        <a:moveTo>
                          <a:pt x="18288" y="0"/>
                        </a:moveTo>
                        <a:cubicBezTo>
                          <a:pt x="28387" y="0"/>
                          <a:pt x="36576" y="16734"/>
                          <a:pt x="36576" y="37393"/>
                        </a:cubicBezTo>
                        <a:lnTo>
                          <a:pt x="36576" y="50545"/>
                        </a:lnTo>
                        <a:lnTo>
                          <a:pt x="36576" y="224314"/>
                        </a:lnTo>
                        <a:lnTo>
                          <a:pt x="36576" y="260857"/>
                        </a:lnTo>
                        <a:lnTo>
                          <a:pt x="0" y="260857"/>
                        </a:lnTo>
                        <a:lnTo>
                          <a:pt x="0" y="224314"/>
                        </a:lnTo>
                        <a:lnTo>
                          <a:pt x="0" y="50545"/>
                        </a:lnTo>
                        <a:lnTo>
                          <a:pt x="0" y="37393"/>
                        </a:lnTo>
                        <a:cubicBezTo>
                          <a:pt x="0" y="16734"/>
                          <a:pt x="8190" y="0"/>
                          <a:pt x="18288" y="0"/>
                        </a:cubicBezTo>
                        <a:close/>
                      </a:path>
                    </a:pathLst>
                  </a:custGeom>
                  <a:solidFill>
                    <a:schemeClr val="accent3">
                      <a:lumMod val="60000"/>
                      <a:lumOff val="40000"/>
                    </a:schemeClr>
                  </a:solidFill>
                  <a:ln w="3175" cap="flat" cmpd="sng" algn="ctr">
                    <a:solidFill>
                      <a:schemeClr val="bg1"/>
                    </a:solidFill>
                    <a:prstDash val="solid"/>
                    <a:round/>
                    <a:headEnd type="none" w="med" len="med"/>
                    <a:tailEnd type="none" w="med" len="med"/>
                  </a:ln>
                  <a:effectLst/>
                </p:spPr>
                <p:txBody>
                  <a:bodyPr/>
                  <a:lstStyle/>
                  <a:p>
                    <a:pPr defTabSz="771571" fontAlgn="base">
                      <a:lnSpc>
                        <a:spcPct val="90000"/>
                      </a:lnSpc>
                      <a:spcBef>
                        <a:spcPct val="35000"/>
                      </a:spcBef>
                      <a:spcAft>
                        <a:spcPct val="25000"/>
                      </a:spcAft>
                      <a:buClr>
                        <a:srgbClr val="8B3D9A"/>
                      </a:buClr>
                      <a:buFont typeface="Arial" charset="0"/>
                      <a:buChar char="•"/>
                      <a:defRPr/>
                    </a:pPr>
                    <a:endParaRPr lang="en-US" sz="1400" b="1" dirty="0">
                      <a:solidFill>
                        <a:srgbClr val="000000"/>
                      </a:solidFill>
                      <a:latin typeface="Arial" panose="020B0604020202020204" pitchFamily="34" charset="0"/>
                      <a:cs typeface="Arial" panose="020B0604020202020204" pitchFamily="34" charset="0"/>
                    </a:endParaRPr>
                  </a:p>
                </p:txBody>
              </p:sp>
              <p:sp>
                <p:nvSpPr>
                  <p:cNvPr id="65" name="Freeform 133">
                    <a:extLst>
                      <a:ext uri="{FF2B5EF4-FFF2-40B4-BE49-F238E27FC236}">
                        <a16:creationId xmlns:a16="http://schemas.microsoft.com/office/drawing/2014/main" id="{C8B50C9A-7008-4523-A590-43002AA502A9}"/>
                      </a:ext>
                    </a:extLst>
                  </p:cNvPr>
                  <p:cNvSpPr/>
                  <p:nvPr/>
                </p:nvSpPr>
                <p:spPr bwMode="auto">
                  <a:xfrm flipH="1">
                    <a:off x="7034344" y="6372612"/>
                    <a:ext cx="36136" cy="137262"/>
                  </a:xfrm>
                  <a:custGeom>
                    <a:avLst/>
                    <a:gdLst>
                      <a:gd name="connsiteX0" fmla="*/ 0 w 36576"/>
                      <a:gd name="connsiteY0" fmla="*/ 0 h 260476"/>
                      <a:gd name="connsiteX1" fmla="*/ 18288 w 36576"/>
                      <a:gd name="connsiteY1" fmla="*/ 30486 h 260476"/>
                      <a:gd name="connsiteX2" fmla="*/ 36576 w 36576"/>
                      <a:gd name="connsiteY2" fmla="*/ 0 h 260476"/>
                      <a:gd name="connsiteX3" fmla="*/ 36576 w 36576"/>
                      <a:gd name="connsiteY3" fmla="*/ 41020 h 260476"/>
                      <a:gd name="connsiteX4" fmla="*/ 36576 w 36576"/>
                      <a:gd name="connsiteY4" fmla="*/ 152394 h 260476"/>
                      <a:gd name="connsiteX5" fmla="*/ 36576 w 36576"/>
                      <a:gd name="connsiteY5" fmla="*/ 260476 h 260476"/>
                      <a:gd name="connsiteX6" fmla="*/ 0 w 36576"/>
                      <a:gd name="connsiteY6" fmla="*/ 260476 h 260476"/>
                      <a:gd name="connsiteX7" fmla="*/ 0 w 36576"/>
                      <a:gd name="connsiteY7" fmla="*/ 152394 h 260476"/>
                      <a:gd name="connsiteX8" fmla="*/ 0 w 36576"/>
                      <a:gd name="connsiteY8" fmla="*/ 41020 h 260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76" h="260476">
                        <a:moveTo>
                          <a:pt x="0" y="0"/>
                        </a:moveTo>
                        <a:cubicBezTo>
                          <a:pt x="0" y="16843"/>
                          <a:pt x="8190" y="30486"/>
                          <a:pt x="18288" y="30486"/>
                        </a:cubicBezTo>
                        <a:cubicBezTo>
                          <a:pt x="28387" y="30486"/>
                          <a:pt x="36576" y="16843"/>
                          <a:pt x="36576" y="0"/>
                        </a:cubicBezTo>
                        <a:lnTo>
                          <a:pt x="36576" y="41020"/>
                        </a:lnTo>
                        <a:lnTo>
                          <a:pt x="36576" y="152394"/>
                        </a:lnTo>
                        <a:lnTo>
                          <a:pt x="36576" y="260476"/>
                        </a:lnTo>
                        <a:lnTo>
                          <a:pt x="0" y="260476"/>
                        </a:lnTo>
                        <a:lnTo>
                          <a:pt x="0" y="152394"/>
                        </a:lnTo>
                        <a:lnTo>
                          <a:pt x="0" y="41020"/>
                        </a:lnTo>
                        <a:close/>
                      </a:path>
                    </a:pathLst>
                  </a:custGeom>
                  <a:solidFill>
                    <a:schemeClr val="accent2"/>
                  </a:solidFill>
                  <a:ln w="3175" cap="flat" cmpd="sng" algn="ctr">
                    <a:solidFill>
                      <a:schemeClr val="bg1"/>
                    </a:solidFill>
                    <a:prstDash val="solid"/>
                    <a:round/>
                    <a:headEnd type="none" w="med" len="med"/>
                    <a:tailEnd type="none" w="med" len="med"/>
                  </a:ln>
                  <a:effectLst/>
                </p:spPr>
                <p:txBody>
                  <a:bodyPr/>
                  <a:lstStyle/>
                  <a:p>
                    <a:pPr defTabSz="771571" fontAlgn="base">
                      <a:lnSpc>
                        <a:spcPct val="90000"/>
                      </a:lnSpc>
                      <a:spcBef>
                        <a:spcPct val="35000"/>
                      </a:spcBef>
                      <a:spcAft>
                        <a:spcPct val="25000"/>
                      </a:spcAft>
                      <a:buClr>
                        <a:srgbClr val="8B3D9A"/>
                      </a:buClr>
                      <a:buFont typeface="Arial" charset="0"/>
                      <a:buChar char="•"/>
                      <a:defRPr/>
                    </a:pPr>
                    <a:endParaRPr lang="en-US" sz="1400" b="1" dirty="0">
                      <a:solidFill>
                        <a:srgbClr val="000000"/>
                      </a:solidFill>
                      <a:latin typeface="Arial" panose="020B0604020202020204" pitchFamily="34" charset="0"/>
                      <a:cs typeface="Arial" panose="020B0604020202020204" pitchFamily="34" charset="0"/>
                    </a:endParaRPr>
                  </a:p>
                </p:txBody>
              </p:sp>
              <p:sp>
                <p:nvSpPr>
                  <p:cNvPr id="66" name="Flowchart: Stored Data 65">
                    <a:extLst>
                      <a:ext uri="{FF2B5EF4-FFF2-40B4-BE49-F238E27FC236}">
                        <a16:creationId xmlns:a16="http://schemas.microsoft.com/office/drawing/2014/main" id="{84C30B7B-4AC7-4A18-A102-BBB24FE04618}"/>
                      </a:ext>
                    </a:extLst>
                  </p:cNvPr>
                  <p:cNvSpPr/>
                  <p:nvPr/>
                </p:nvSpPr>
                <p:spPr bwMode="auto">
                  <a:xfrm rot="5400000">
                    <a:off x="6652336" y="6407134"/>
                    <a:ext cx="152439" cy="36576"/>
                  </a:xfrm>
                  <a:prstGeom prst="flowChartOnlineStorage">
                    <a:avLst/>
                  </a:prstGeom>
                  <a:solidFill>
                    <a:schemeClr val="accent3">
                      <a:lumMod val="60000"/>
                      <a:lumOff val="40000"/>
                    </a:schemeClr>
                  </a:solidFill>
                  <a:ln w="3175" cap="flat" cmpd="sng" algn="ctr">
                    <a:solidFill>
                      <a:schemeClr val="bg1"/>
                    </a:solidFill>
                    <a:prstDash val="solid"/>
                    <a:round/>
                    <a:headEnd type="none" w="med" len="med"/>
                    <a:tailEnd type="none" w="med" len="med"/>
                  </a:ln>
                  <a:effectLst/>
                </p:spPr>
                <p:txBody>
                  <a:bodyPr/>
                  <a:lstStyle/>
                  <a:p>
                    <a:pPr defTabSz="771571" fontAlgn="base">
                      <a:lnSpc>
                        <a:spcPct val="90000"/>
                      </a:lnSpc>
                      <a:spcBef>
                        <a:spcPct val="35000"/>
                      </a:spcBef>
                      <a:spcAft>
                        <a:spcPct val="25000"/>
                      </a:spcAft>
                      <a:buClr>
                        <a:srgbClr val="8B3D9A"/>
                      </a:buClr>
                      <a:buFont typeface="Arial" charset="0"/>
                      <a:buChar char="•"/>
                      <a:defRPr/>
                    </a:pPr>
                    <a:endParaRPr lang="en-US" sz="1400" b="1" dirty="0">
                      <a:solidFill>
                        <a:srgbClr val="000000"/>
                      </a:solidFill>
                      <a:latin typeface="Arial" panose="020B0604020202020204" pitchFamily="34" charset="0"/>
                      <a:cs typeface="Arial" panose="020B0604020202020204" pitchFamily="34" charset="0"/>
                    </a:endParaRPr>
                  </a:p>
                </p:txBody>
              </p:sp>
              <p:sp>
                <p:nvSpPr>
                  <p:cNvPr id="67" name="Freeform 134">
                    <a:extLst>
                      <a:ext uri="{FF2B5EF4-FFF2-40B4-BE49-F238E27FC236}">
                        <a16:creationId xmlns:a16="http://schemas.microsoft.com/office/drawing/2014/main" id="{B0BA9908-B1F6-4261-A837-E319B03D6FAB}"/>
                      </a:ext>
                    </a:extLst>
                  </p:cNvPr>
                  <p:cNvSpPr/>
                  <p:nvPr/>
                </p:nvSpPr>
                <p:spPr bwMode="auto">
                  <a:xfrm>
                    <a:off x="6867503" y="6398759"/>
                    <a:ext cx="36200" cy="137450"/>
                  </a:xfrm>
                  <a:custGeom>
                    <a:avLst/>
                    <a:gdLst>
                      <a:gd name="connsiteX0" fmla="*/ 18288 w 36576"/>
                      <a:gd name="connsiteY0" fmla="*/ 0 h 260857"/>
                      <a:gd name="connsiteX1" fmla="*/ 36576 w 36576"/>
                      <a:gd name="connsiteY1" fmla="*/ 37393 h 260857"/>
                      <a:gd name="connsiteX2" fmla="*/ 36576 w 36576"/>
                      <a:gd name="connsiteY2" fmla="*/ 50545 h 260857"/>
                      <a:gd name="connsiteX3" fmla="*/ 36576 w 36576"/>
                      <a:gd name="connsiteY3" fmla="*/ 224314 h 260857"/>
                      <a:gd name="connsiteX4" fmla="*/ 36576 w 36576"/>
                      <a:gd name="connsiteY4" fmla="*/ 260857 h 260857"/>
                      <a:gd name="connsiteX5" fmla="*/ 0 w 36576"/>
                      <a:gd name="connsiteY5" fmla="*/ 260857 h 260857"/>
                      <a:gd name="connsiteX6" fmla="*/ 0 w 36576"/>
                      <a:gd name="connsiteY6" fmla="*/ 224314 h 260857"/>
                      <a:gd name="connsiteX7" fmla="*/ 0 w 36576"/>
                      <a:gd name="connsiteY7" fmla="*/ 50545 h 260857"/>
                      <a:gd name="connsiteX8" fmla="*/ 0 w 36576"/>
                      <a:gd name="connsiteY8" fmla="*/ 37393 h 260857"/>
                      <a:gd name="connsiteX9" fmla="*/ 18288 w 36576"/>
                      <a:gd name="connsiteY9" fmla="*/ 0 h 260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 h="260857">
                        <a:moveTo>
                          <a:pt x="18288" y="0"/>
                        </a:moveTo>
                        <a:cubicBezTo>
                          <a:pt x="28387" y="0"/>
                          <a:pt x="36576" y="16734"/>
                          <a:pt x="36576" y="37393"/>
                        </a:cubicBezTo>
                        <a:lnTo>
                          <a:pt x="36576" y="50545"/>
                        </a:lnTo>
                        <a:lnTo>
                          <a:pt x="36576" y="224314"/>
                        </a:lnTo>
                        <a:lnTo>
                          <a:pt x="36576" y="260857"/>
                        </a:lnTo>
                        <a:lnTo>
                          <a:pt x="0" y="260857"/>
                        </a:lnTo>
                        <a:lnTo>
                          <a:pt x="0" y="224314"/>
                        </a:lnTo>
                        <a:lnTo>
                          <a:pt x="0" y="50545"/>
                        </a:lnTo>
                        <a:lnTo>
                          <a:pt x="0" y="37393"/>
                        </a:lnTo>
                        <a:cubicBezTo>
                          <a:pt x="0" y="16734"/>
                          <a:pt x="8190" y="0"/>
                          <a:pt x="18288" y="0"/>
                        </a:cubicBezTo>
                        <a:close/>
                      </a:path>
                    </a:pathLst>
                  </a:custGeom>
                  <a:solidFill>
                    <a:schemeClr val="accent5">
                      <a:lumMod val="60000"/>
                      <a:lumOff val="40000"/>
                    </a:schemeClr>
                  </a:solidFill>
                  <a:ln w="3175" cap="flat" cmpd="sng" algn="ctr">
                    <a:solidFill>
                      <a:schemeClr val="bg1"/>
                    </a:solidFill>
                    <a:prstDash val="solid"/>
                    <a:round/>
                    <a:headEnd type="none" w="med" len="med"/>
                    <a:tailEnd type="none" w="med" len="med"/>
                  </a:ln>
                  <a:effectLst/>
                </p:spPr>
                <p:txBody>
                  <a:bodyPr/>
                  <a:lstStyle/>
                  <a:p>
                    <a:pPr defTabSz="771571" fontAlgn="base">
                      <a:lnSpc>
                        <a:spcPct val="90000"/>
                      </a:lnSpc>
                      <a:spcBef>
                        <a:spcPct val="35000"/>
                      </a:spcBef>
                      <a:spcAft>
                        <a:spcPct val="25000"/>
                      </a:spcAft>
                      <a:buClr>
                        <a:srgbClr val="8B3D9A"/>
                      </a:buClr>
                      <a:buFont typeface="Arial" charset="0"/>
                      <a:buChar char="•"/>
                      <a:defRPr/>
                    </a:pPr>
                    <a:endParaRPr lang="en-US" sz="1400" b="1" dirty="0">
                      <a:solidFill>
                        <a:srgbClr val="000000"/>
                      </a:solidFill>
                      <a:latin typeface="Arial" panose="020B0604020202020204" pitchFamily="34" charset="0"/>
                      <a:cs typeface="Arial" panose="020B0604020202020204" pitchFamily="34" charset="0"/>
                    </a:endParaRPr>
                  </a:p>
                </p:txBody>
              </p:sp>
              <p:sp>
                <p:nvSpPr>
                  <p:cNvPr id="68" name="Freeform 133">
                    <a:extLst>
                      <a:ext uri="{FF2B5EF4-FFF2-40B4-BE49-F238E27FC236}">
                        <a16:creationId xmlns:a16="http://schemas.microsoft.com/office/drawing/2014/main" id="{1263F530-8665-47F9-A01C-A850DE4650F8}"/>
                      </a:ext>
                    </a:extLst>
                  </p:cNvPr>
                  <p:cNvSpPr/>
                  <p:nvPr/>
                </p:nvSpPr>
                <p:spPr bwMode="auto">
                  <a:xfrm>
                    <a:off x="6788751" y="6389568"/>
                    <a:ext cx="36136" cy="137262"/>
                  </a:xfrm>
                  <a:custGeom>
                    <a:avLst/>
                    <a:gdLst>
                      <a:gd name="connsiteX0" fmla="*/ 0 w 36576"/>
                      <a:gd name="connsiteY0" fmla="*/ 0 h 260476"/>
                      <a:gd name="connsiteX1" fmla="*/ 18288 w 36576"/>
                      <a:gd name="connsiteY1" fmla="*/ 30486 h 260476"/>
                      <a:gd name="connsiteX2" fmla="*/ 36576 w 36576"/>
                      <a:gd name="connsiteY2" fmla="*/ 0 h 260476"/>
                      <a:gd name="connsiteX3" fmla="*/ 36576 w 36576"/>
                      <a:gd name="connsiteY3" fmla="*/ 41020 h 260476"/>
                      <a:gd name="connsiteX4" fmla="*/ 36576 w 36576"/>
                      <a:gd name="connsiteY4" fmla="*/ 152394 h 260476"/>
                      <a:gd name="connsiteX5" fmla="*/ 36576 w 36576"/>
                      <a:gd name="connsiteY5" fmla="*/ 260476 h 260476"/>
                      <a:gd name="connsiteX6" fmla="*/ 0 w 36576"/>
                      <a:gd name="connsiteY6" fmla="*/ 260476 h 260476"/>
                      <a:gd name="connsiteX7" fmla="*/ 0 w 36576"/>
                      <a:gd name="connsiteY7" fmla="*/ 152394 h 260476"/>
                      <a:gd name="connsiteX8" fmla="*/ 0 w 36576"/>
                      <a:gd name="connsiteY8" fmla="*/ 41020 h 260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76" h="260476">
                        <a:moveTo>
                          <a:pt x="0" y="0"/>
                        </a:moveTo>
                        <a:cubicBezTo>
                          <a:pt x="0" y="16843"/>
                          <a:pt x="8190" y="30486"/>
                          <a:pt x="18288" y="30486"/>
                        </a:cubicBezTo>
                        <a:cubicBezTo>
                          <a:pt x="28387" y="30486"/>
                          <a:pt x="36576" y="16843"/>
                          <a:pt x="36576" y="0"/>
                        </a:cubicBezTo>
                        <a:lnTo>
                          <a:pt x="36576" y="41020"/>
                        </a:lnTo>
                        <a:lnTo>
                          <a:pt x="36576" y="152394"/>
                        </a:lnTo>
                        <a:lnTo>
                          <a:pt x="36576" y="260476"/>
                        </a:lnTo>
                        <a:lnTo>
                          <a:pt x="0" y="260476"/>
                        </a:lnTo>
                        <a:lnTo>
                          <a:pt x="0" y="152394"/>
                        </a:lnTo>
                        <a:lnTo>
                          <a:pt x="0" y="41020"/>
                        </a:lnTo>
                        <a:close/>
                      </a:path>
                    </a:pathLst>
                  </a:custGeom>
                  <a:solidFill>
                    <a:schemeClr val="accent2"/>
                  </a:solidFill>
                  <a:ln w="3175" cap="flat" cmpd="sng" algn="ctr">
                    <a:solidFill>
                      <a:schemeClr val="bg1"/>
                    </a:solidFill>
                    <a:prstDash val="solid"/>
                    <a:round/>
                    <a:headEnd type="none" w="med" len="med"/>
                    <a:tailEnd type="none" w="med" len="med"/>
                  </a:ln>
                  <a:effectLst/>
                </p:spPr>
                <p:txBody>
                  <a:bodyPr/>
                  <a:lstStyle/>
                  <a:p>
                    <a:pPr defTabSz="771571" fontAlgn="base">
                      <a:lnSpc>
                        <a:spcPct val="90000"/>
                      </a:lnSpc>
                      <a:spcBef>
                        <a:spcPct val="35000"/>
                      </a:spcBef>
                      <a:spcAft>
                        <a:spcPct val="25000"/>
                      </a:spcAft>
                      <a:buClr>
                        <a:srgbClr val="8B3D9A"/>
                      </a:buClr>
                      <a:buFont typeface="Arial" charset="0"/>
                      <a:buChar char="•"/>
                      <a:defRPr/>
                    </a:pPr>
                    <a:endParaRPr lang="en-US" sz="1400" b="1" dirty="0">
                      <a:solidFill>
                        <a:srgbClr val="000000"/>
                      </a:solidFill>
                      <a:latin typeface="Arial" panose="020B0604020202020204" pitchFamily="34" charset="0"/>
                      <a:cs typeface="Arial" panose="020B0604020202020204" pitchFamily="34" charset="0"/>
                    </a:endParaRPr>
                  </a:p>
                </p:txBody>
              </p:sp>
            </p:grpSp>
            <p:grpSp>
              <p:nvGrpSpPr>
                <p:cNvPr id="69" name="Group 68">
                  <a:extLst>
                    <a:ext uri="{FF2B5EF4-FFF2-40B4-BE49-F238E27FC236}">
                      <a16:creationId xmlns:a16="http://schemas.microsoft.com/office/drawing/2014/main" id="{A6C3897C-5728-4E53-8573-7A94FF9AA137}"/>
                    </a:ext>
                  </a:extLst>
                </p:cNvPr>
                <p:cNvGrpSpPr/>
                <p:nvPr/>
              </p:nvGrpSpPr>
              <p:grpSpPr>
                <a:xfrm rot="10800000">
                  <a:off x="7313366" y="6284915"/>
                  <a:ext cx="439531" cy="159133"/>
                  <a:chOff x="6708621" y="6364586"/>
                  <a:chExt cx="439531" cy="159133"/>
                </a:xfrm>
              </p:grpSpPr>
              <p:sp>
                <p:nvSpPr>
                  <p:cNvPr id="70" name="Flowchart: Stored Data 69">
                    <a:extLst>
                      <a:ext uri="{FF2B5EF4-FFF2-40B4-BE49-F238E27FC236}">
                        <a16:creationId xmlns:a16="http://schemas.microsoft.com/office/drawing/2014/main" id="{523BA67C-B662-4C6E-A8B8-F3B13CEC2744}"/>
                      </a:ext>
                    </a:extLst>
                  </p:cNvPr>
                  <p:cNvSpPr/>
                  <p:nvPr/>
                </p:nvSpPr>
                <p:spPr bwMode="auto">
                  <a:xfrm rot="16200000" flipH="1">
                    <a:off x="7081958" y="6406879"/>
                    <a:ext cx="96251" cy="36137"/>
                  </a:xfrm>
                  <a:prstGeom prst="flowChartOnlineStorage">
                    <a:avLst/>
                  </a:prstGeom>
                  <a:solidFill>
                    <a:schemeClr val="accent5">
                      <a:lumMod val="60000"/>
                      <a:lumOff val="40000"/>
                    </a:schemeClr>
                  </a:solidFill>
                  <a:ln w="3175" cap="flat" cmpd="sng" algn="ctr">
                    <a:solidFill>
                      <a:schemeClr val="bg1"/>
                    </a:solidFill>
                    <a:prstDash val="solid"/>
                    <a:round/>
                    <a:headEnd type="none" w="med" len="med"/>
                    <a:tailEnd type="none" w="med" len="med"/>
                  </a:ln>
                  <a:effectLst/>
                </p:spPr>
                <p:txBody>
                  <a:bodyPr/>
                  <a:lstStyle/>
                  <a:p>
                    <a:pPr defTabSz="771571" fontAlgn="base">
                      <a:lnSpc>
                        <a:spcPct val="90000"/>
                      </a:lnSpc>
                      <a:spcBef>
                        <a:spcPct val="35000"/>
                      </a:spcBef>
                      <a:spcAft>
                        <a:spcPct val="25000"/>
                      </a:spcAft>
                      <a:buClr>
                        <a:srgbClr val="8B3D9A"/>
                      </a:buClr>
                      <a:buFont typeface="Arial" charset="0"/>
                      <a:buChar char="•"/>
                      <a:defRPr/>
                    </a:pPr>
                    <a:endParaRPr lang="en-US" sz="1400" b="1" dirty="0">
                      <a:solidFill>
                        <a:srgbClr val="000000"/>
                      </a:solidFill>
                      <a:latin typeface="Arial" panose="020B0604020202020204" pitchFamily="34" charset="0"/>
                      <a:cs typeface="Arial" panose="020B0604020202020204" pitchFamily="34" charset="0"/>
                    </a:endParaRPr>
                  </a:p>
                </p:txBody>
              </p:sp>
              <p:sp>
                <p:nvSpPr>
                  <p:cNvPr id="71" name="Freeform 134">
                    <a:extLst>
                      <a:ext uri="{FF2B5EF4-FFF2-40B4-BE49-F238E27FC236}">
                        <a16:creationId xmlns:a16="http://schemas.microsoft.com/office/drawing/2014/main" id="{9BA16FD6-47AF-478B-BF9F-F70C040B2F47}"/>
                      </a:ext>
                    </a:extLst>
                  </p:cNvPr>
                  <p:cNvSpPr/>
                  <p:nvPr/>
                </p:nvSpPr>
                <p:spPr bwMode="auto">
                  <a:xfrm flipH="1">
                    <a:off x="6955528" y="6381803"/>
                    <a:ext cx="36200" cy="137450"/>
                  </a:xfrm>
                  <a:custGeom>
                    <a:avLst/>
                    <a:gdLst>
                      <a:gd name="connsiteX0" fmla="*/ 18288 w 36576"/>
                      <a:gd name="connsiteY0" fmla="*/ 0 h 260857"/>
                      <a:gd name="connsiteX1" fmla="*/ 36576 w 36576"/>
                      <a:gd name="connsiteY1" fmla="*/ 37393 h 260857"/>
                      <a:gd name="connsiteX2" fmla="*/ 36576 w 36576"/>
                      <a:gd name="connsiteY2" fmla="*/ 50545 h 260857"/>
                      <a:gd name="connsiteX3" fmla="*/ 36576 w 36576"/>
                      <a:gd name="connsiteY3" fmla="*/ 224314 h 260857"/>
                      <a:gd name="connsiteX4" fmla="*/ 36576 w 36576"/>
                      <a:gd name="connsiteY4" fmla="*/ 260857 h 260857"/>
                      <a:gd name="connsiteX5" fmla="*/ 0 w 36576"/>
                      <a:gd name="connsiteY5" fmla="*/ 260857 h 260857"/>
                      <a:gd name="connsiteX6" fmla="*/ 0 w 36576"/>
                      <a:gd name="connsiteY6" fmla="*/ 224314 h 260857"/>
                      <a:gd name="connsiteX7" fmla="*/ 0 w 36576"/>
                      <a:gd name="connsiteY7" fmla="*/ 50545 h 260857"/>
                      <a:gd name="connsiteX8" fmla="*/ 0 w 36576"/>
                      <a:gd name="connsiteY8" fmla="*/ 37393 h 260857"/>
                      <a:gd name="connsiteX9" fmla="*/ 18288 w 36576"/>
                      <a:gd name="connsiteY9" fmla="*/ 0 h 260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 h="260857">
                        <a:moveTo>
                          <a:pt x="18288" y="0"/>
                        </a:moveTo>
                        <a:cubicBezTo>
                          <a:pt x="28387" y="0"/>
                          <a:pt x="36576" y="16734"/>
                          <a:pt x="36576" y="37393"/>
                        </a:cubicBezTo>
                        <a:lnTo>
                          <a:pt x="36576" y="50545"/>
                        </a:lnTo>
                        <a:lnTo>
                          <a:pt x="36576" y="224314"/>
                        </a:lnTo>
                        <a:lnTo>
                          <a:pt x="36576" y="260857"/>
                        </a:lnTo>
                        <a:lnTo>
                          <a:pt x="0" y="260857"/>
                        </a:lnTo>
                        <a:lnTo>
                          <a:pt x="0" y="224314"/>
                        </a:lnTo>
                        <a:lnTo>
                          <a:pt x="0" y="50545"/>
                        </a:lnTo>
                        <a:lnTo>
                          <a:pt x="0" y="37393"/>
                        </a:lnTo>
                        <a:cubicBezTo>
                          <a:pt x="0" y="16734"/>
                          <a:pt x="8190" y="0"/>
                          <a:pt x="18288" y="0"/>
                        </a:cubicBezTo>
                        <a:close/>
                      </a:path>
                    </a:pathLst>
                  </a:custGeom>
                  <a:solidFill>
                    <a:schemeClr val="accent2"/>
                  </a:solidFill>
                  <a:ln w="3175" cap="flat" cmpd="sng" algn="ctr">
                    <a:solidFill>
                      <a:schemeClr val="bg1"/>
                    </a:solidFill>
                    <a:prstDash val="solid"/>
                    <a:round/>
                    <a:headEnd type="none" w="med" len="med"/>
                    <a:tailEnd type="none" w="med" len="med"/>
                  </a:ln>
                  <a:effectLst/>
                </p:spPr>
                <p:txBody>
                  <a:bodyPr/>
                  <a:lstStyle/>
                  <a:p>
                    <a:pPr defTabSz="771571" fontAlgn="base">
                      <a:lnSpc>
                        <a:spcPct val="90000"/>
                      </a:lnSpc>
                      <a:spcBef>
                        <a:spcPct val="35000"/>
                      </a:spcBef>
                      <a:spcAft>
                        <a:spcPct val="25000"/>
                      </a:spcAft>
                      <a:buClr>
                        <a:srgbClr val="8B3D9A"/>
                      </a:buClr>
                      <a:buFont typeface="Arial" charset="0"/>
                      <a:buChar char="•"/>
                      <a:defRPr/>
                    </a:pPr>
                    <a:endParaRPr lang="en-US" sz="1400" b="1" dirty="0">
                      <a:solidFill>
                        <a:srgbClr val="000000"/>
                      </a:solidFill>
                      <a:latin typeface="Arial" panose="020B0604020202020204" pitchFamily="34" charset="0"/>
                      <a:cs typeface="Arial" panose="020B0604020202020204" pitchFamily="34" charset="0"/>
                    </a:endParaRPr>
                  </a:p>
                </p:txBody>
              </p:sp>
              <p:sp>
                <p:nvSpPr>
                  <p:cNvPr id="72" name="Freeform 133">
                    <a:extLst>
                      <a:ext uri="{FF2B5EF4-FFF2-40B4-BE49-F238E27FC236}">
                        <a16:creationId xmlns:a16="http://schemas.microsoft.com/office/drawing/2014/main" id="{6220FB50-8D2C-4BE9-A569-BEF90C30D7E0}"/>
                      </a:ext>
                    </a:extLst>
                  </p:cNvPr>
                  <p:cNvSpPr/>
                  <p:nvPr/>
                </p:nvSpPr>
                <p:spPr bwMode="auto">
                  <a:xfrm flipH="1">
                    <a:off x="7034344" y="6372612"/>
                    <a:ext cx="36136" cy="137262"/>
                  </a:xfrm>
                  <a:custGeom>
                    <a:avLst/>
                    <a:gdLst>
                      <a:gd name="connsiteX0" fmla="*/ 0 w 36576"/>
                      <a:gd name="connsiteY0" fmla="*/ 0 h 260476"/>
                      <a:gd name="connsiteX1" fmla="*/ 18288 w 36576"/>
                      <a:gd name="connsiteY1" fmla="*/ 30486 h 260476"/>
                      <a:gd name="connsiteX2" fmla="*/ 36576 w 36576"/>
                      <a:gd name="connsiteY2" fmla="*/ 0 h 260476"/>
                      <a:gd name="connsiteX3" fmla="*/ 36576 w 36576"/>
                      <a:gd name="connsiteY3" fmla="*/ 41020 h 260476"/>
                      <a:gd name="connsiteX4" fmla="*/ 36576 w 36576"/>
                      <a:gd name="connsiteY4" fmla="*/ 152394 h 260476"/>
                      <a:gd name="connsiteX5" fmla="*/ 36576 w 36576"/>
                      <a:gd name="connsiteY5" fmla="*/ 260476 h 260476"/>
                      <a:gd name="connsiteX6" fmla="*/ 0 w 36576"/>
                      <a:gd name="connsiteY6" fmla="*/ 260476 h 260476"/>
                      <a:gd name="connsiteX7" fmla="*/ 0 w 36576"/>
                      <a:gd name="connsiteY7" fmla="*/ 152394 h 260476"/>
                      <a:gd name="connsiteX8" fmla="*/ 0 w 36576"/>
                      <a:gd name="connsiteY8" fmla="*/ 41020 h 260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76" h="260476">
                        <a:moveTo>
                          <a:pt x="0" y="0"/>
                        </a:moveTo>
                        <a:cubicBezTo>
                          <a:pt x="0" y="16843"/>
                          <a:pt x="8190" y="30486"/>
                          <a:pt x="18288" y="30486"/>
                        </a:cubicBezTo>
                        <a:cubicBezTo>
                          <a:pt x="28387" y="30486"/>
                          <a:pt x="36576" y="16843"/>
                          <a:pt x="36576" y="0"/>
                        </a:cubicBezTo>
                        <a:lnTo>
                          <a:pt x="36576" y="41020"/>
                        </a:lnTo>
                        <a:lnTo>
                          <a:pt x="36576" y="152394"/>
                        </a:lnTo>
                        <a:lnTo>
                          <a:pt x="36576" y="260476"/>
                        </a:lnTo>
                        <a:lnTo>
                          <a:pt x="0" y="260476"/>
                        </a:lnTo>
                        <a:lnTo>
                          <a:pt x="0" y="152394"/>
                        </a:lnTo>
                        <a:lnTo>
                          <a:pt x="0" y="41020"/>
                        </a:lnTo>
                        <a:close/>
                      </a:path>
                    </a:pathLst>
                  </a:custGeom>
                  <a:solidFill>
                    <a:schemeClr val="accent3">
                      <a:lumMod val="60000"/>
                      <a:lumOff val="40000"/>
                    </a:schemeClr>
                  </a:solidFill>
                  <a:ln w="3175" cap="flat" cmpd="sng" algn="ctr">
                    <a:solidFill>
                      <a:schemeClr val="bg1"/>
                    </a:solidFill>
                    <a:prstDash val="solid"/>
                    <a:round/>
                    <a:headEnd type="none" w="med" len="med"/>
                    <a:tailEnd type="none" w="med" len="med"/>
                  </a:ln>
                  <a:effectLst/>
                </p:spPr>
                <p:txBody>
                  <a:bodyPr/>
                  <a:lstStyle/>
                  <a:p>
                    <a:pPr defTabSz="771571" fontAlgn="base">
                      <a:lnSpc>
                        <a:spcPct val="90000"/>
                      </a:lnSpc>
                      <a:spcBef>
                        <a:spcPct val="35000"/>
                      </a:spcBef>
                      <a:spcAft>
                        <a:spcPct val="25000"/>
                      </a:spcAft>
                      <a:buClr>
                        <a:srgbClr val="8B3D9A"/>
                      </a:buClr>
                      <a:buFont typeface="Arial" charset="0"/>
                      <a:buChar char="•"/>
                      <a:defRPr/>
                    </a:pPr>
                    <a:endParaRPr lang="en-US" sz="1400" b="1" dirty="0">
                      <a:solidFill>
                        <a:srgbClr val="000000"/>
                      </a:solidFill>
                      <a:latin typeface="Arial" panose="020B0604020202020204" pitchFamily="34" charset="0"/>
                      <a:cs typeface="Arial" panose="020B0604020202020204" pitchFamily="34" charset="0"/>
                    </a:endParaRPr>
                  </a:p>
                </p:txBody>
              </p:sp>
              <p:sp>
                <p:nvSpPr>
                  <p:cNvPr id="73" name="Flowchart: Stored Data 72">
                    <a:extLst>
                      <a:ext uri="{FF2B5EF4-FFF2-40B4-BE49-F238E27FC236}">
                        <a16:creationId xmlns:a16="http://schemas.microsoft.com/office/drawing/2014/main" id="{9AE864FA-18E0-49AF-917D-6C9625FC1BC0}"/>
                      </a:ext>
                    </a:extLst>
                  </p:cNvPr>
                  <p:cNvSpPr/>
                  <p:nvPr/>
                </p:nvSpPr>
                <p:spPr bwMode="auto">
                  <a:xfrm rot="5400000">
                    <a:off x="6678564" y="6410468"/>
                    <a:ext cx="96251" cy="36137"/>
                  </a:xfrm>
                  <a:prstGeom prst="flowChartOnlineStorage">
                    <a:avLst/>
                  </a:prstGeom>
                  <a:solidFill>
                    <a:schemeClr val="accent2"/>
                  </a:solidFill>
                  <a:ln w="3175" cap="flat" cmpd="sng" algn="ctr">
                    <a:solidFill>
                      <a:schemeClr val="bg1"/>
                    </a:solidFill>
                    <a:prstDash val="solid"/>
                    <a:round/>
                    <a:headEnd type="none" w="med" len="med"/>
                    <a:tailEnd type="none" w="med" len="med"/>
                  </a:ln>
                  <a:effectLst/>
                </p:spPr>
                <p:txBody>
                  <a:bodyPr/>
                  <a:lstStyle/>
                  <a:p>
                    <a:pPr defTabSz="771571" fontAlgn="base">
                      <a:lnSpc>
                        <a:spcPct val="90000"/>
                      </a:lnSpc>
                      <a:spcBef>
                        <a:spcPct val="35000"/>
                      </a:spcBef>
                      <a:spcAft>
                        <a:spcPct val="25000"/>
                      </a:spcAft>
                      <a:buClr>
                        <a:srgbClr val="8B3D9A"/>
                      </a:buClr>
                      <a:buFont typeface="Arial" charset="0"/>
                      <a:buChar char="•"/>
                      <a:defRPr/>
                    </a:pPr>
                    <a:endParaRPr lang="en-US" sz="1400" b="1" dirty="0">
                      <a:solidFill>
                        <a:srgbClr val="000000"/>
                      </a:solidFill>
                      <a:latin typeface="Arial" panose="020B0604020202020204" pitchFamily="34" charset="0"/>
                      <a:cs typeface="Arial" panose="020B0604020202020204" pitchFamily="34" charset="0"/>
                    </a:endParaRPr>
                  </a:p>
                </p:txBody>
              </p:sp>
              <p:sp>
                <p:nvSpPr>
                  <p:cNvPr id="74" name="Freeform 134">
                    <a:extLst>
                      <a:ext uri="{FF2B5EF4-FFF2-40B4-BE49-F238E27FC236}">
                        <a16:creationId xmlns:a16="http://schemas.microsoft.com/office/drawing/2014/main" id="{BD22B414-2767-4644-8176-6C787E068C76}"/>
                      </a:ext>
                    </a:extLst>
                  </p:cNvPr>
                  <p:cNvSpPr/>
                  <p:nvPr/>
                </p:nvSpPr>
                <p:spPr bwMode="auto">
                  <a:xfrm>
                    <a:off x="6867503" y="6386269"/>
                    <a:ext cx="36200" cy="137450"/>
                  </a:xfrm>
                  <a:custGeom>
                    <a:avLst/>
                    <a:gdLst>
                      <a:gd name="connsiteX0" fmla="*/ 18288 w 36576"/>
                      <a:gd name="connsiteY0" fmla="*/ 0 h 260857"/>
                      <a:gd name="connsiteX1" fmla="*/ 36576 w 36576"/>
                      <a:gd name="connsiteY1" fmla="*/ 37393 h 260857"/>
                      <a:gd name="connsiteX2" fmla="*/ 36576 w 36576"/>
                      <a:gd name="connsiteY2" fmla="*/ 50545 h 260857"/>
                      <a:gd name="connsiteX3" fmla="*/ 36576 w 36576"/>
                      <a:gd name="connsiteY3" fmla="*/ 224314 h 260857"/>
                      <a:gd name="connsiteX4" fmla="*/ 36576 w 36576"/>
                      <a:gd name="connsiteY4" fmla="*/ 260857 h 260857"/>
                      <a:gd name="connsiteX5" fmla="*/ 0 w 36576"/>
                      <a:gd name="connsiteY5" fmla="*/ 260857 h 260857"/>
                      <a:gd name="connsiteX6" fmla="*/ 0 w 36576"/>
                      <a:gd name="connsiteY6" fmla="*/ 224314 h 260857"/>
                      <a:gd name="connsiteX7" fmla="*/ 0 w 36576"/>
                      <a:gd name="connsiteY7" fmla="*/ 50545 h 260857"/>
                      <a:gd name="connsiteX8" fmla="*/ 0 w 36576"/>
                      <a:gd name="connsiteY8" fmla="*/ 37393 h 260857"/>
                      <a:gd name="connsiteX9" fmla="*/ 18288 w 36576"/>
                      <a:gd name="connsiteY9" fmla="*/ 0 h 260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 h="260857">
                        <a:moveTo>
                          <a:pt x="18288" y="0"/>
                        </a:moveTo>
                        <a:cubicBezTo>
                          <a:pt x="28387" y="0"/>
                          <a:pt x="36576" y="16734"/>
                          <a:pt x="36576" y="37393"/>
                        </a:cubicBezTo>
                        <a:lnTo>
                          <a:pt x="36576" y="50545"/>
                        </a:lnTo>
                        <a:lnTo>
                          <a:pt x="36576" y="224314"/>
                        </a:lnTo>
                        <a:lnTo>
                          <a:pt x="36576" y="260857"/>
                        </a:lnTo>
                        <a:lnTo>
                          <a:pt x="0" y="260857"/>
                        </a:lnTo>
                        <a:lnTo>
                          <a:pt x="0" y="224314"/>
                        </a:lnTo>
                        <a:lnTo>
                          <a:pt x="0" y="50545"/>
                        </a:lnTo>
                        <a:lnTo>
                          <a:pt x="0" y="37393"/>
                        </a:lnTo>
                        <a:cubicBezTo>
                          <a:pt x="0" y="16734"/>
                          <a:pt x="8190" y="0"/>
                          <a:pt x="18288" y="0"/>
                        </a:cubicBezTo>
                        <a:close/>
                      </a:path>
                    </a:pathLst>
                  </a:custGeom>
                  <a:solidFill>
                    <a:schemeClr val="accent5">
                      <a:lumMod val="60000"/>
                      <a:lumOff val="40000"/>
                    </a:schemeClr>
                  </a:solidFill>
                  <a:ln w="3175" cap="flat" cmpd="sng" algn="ctr">
                    <a:solidFill>
                      <a:schemeClr val="bg1"/>
                    </a:solidFill>
                    <a:prstDash val="solid"/>
                    <a:round/>
                    <a:headEnd type="none" w="med" len="med"/>
                    <a:tailEnd type="none" w="med" len="med"/>
                  </a:ln>
                  <a:effectLst/>
                </p:spPr>
                <p:txBody>
                  <a:bodyPr/>
                  <a:lstStyle/>
                  <a:p>
                    <a:pPr defTabSz="771571" fontAlgn="base">
                      <a:lnSpc>
                        <a:spcPct val="90000"/>
                      </a:lnSpc>
                      <a:spcBef>
                        <a:spcPct val="35000"/>
                      </a:spcBef>
                      <a:spcAft>
                        <a:spcPct val="25000"/>
                      </a:spcAft>
                      <a:buClr>
                        <a:srgbClr val="8B3D9A"/>
                      </a:buClr>
                      <a:buFont typeface="Arial" charset="0"/>
                      <a:buChar char="•"/>
                      <a:defRPr/>
                    </a:pPr>
                    <a:endParaRPr lang="en-US" sz="1400" b="1" dirty="0">
                      <a:solidFill>
                        <a:srgbClr val="000000"/>
                      </a:solidFill>
                      <a:latin typeface="Arial" panose="020B0604020202020204" pitchFamily="34" charset="0"/>
                      <a:cs typeface="Arial" panose="020B0604020202020204" pitchFamily="34" charset="0"/>
                    </a:endParaRPr>
                  </a:p>
                </p:txBody>
              </p:sp>
              <p:sp>
                <p:nvSpPr>
                  <p:cNvPr id="75" name="Freeform 133">
                    <a:extLst>
                      <a:ext uri="{FF2B5EF4-FFF2-40B4-BE49-F238E27FC236}">
                        <a16:creationId xmlns:a16="http://schemas.microsoft.com/office/drawing/2014/main" id="{7833F258-18D1-427F-BEC7-D81D241A3FC1}"/>
                      </a:ext>
                    </a:extLst>
                  </p:cNvPr>
                  <p:cNvSpPr/>
                  <p:nvPr/>
                </p:nvSpPr>
                <p:spPr bwMode="auto">
                  <a:xfrm>
                    <a:off x="6788751" y="6364586"/>
                    <a:ext cx="36136" cy="137262"/>
                  </a:xfrm>
                  <a:custGeom>
                    <a:avLst/>
                    <a:gdLst>
                      <a:gd name="connsiteX0" fmla="*/ 0 w 36576"/>
                      <a:gd name="connsiteY0" fmla="*/ 0 h 260476"/>
                      <a:gd name="connsiteX1" fmla="*/ 18288 w 36576"/>
                      <a:gd name="connsiteY1" fmla="*/ 30486 h 260476"/>
                      <a:gd name="connsiteX2" fmla="*/ 36576 w 36576"/>
                      <a:gd name="connsiteY2" fmla="*/ 0 h 260476"/>
                      <a:gd name="connsiteX3" fmla="*/ 36576 w 36576"/>
                      <a:gd name="connsiteY3" fmla="*/ 41020 h 260476"/>
                      <a:gd name="connsiteX4" fmla="*/ 36576 w 36576"/>
                      <a:gd name="connsiteY4" fmla="*/ 152394 h 260476"/>
                      <a:gd name="connsiteX5" fmla="*/ 36576 w 36576"/>
                      <a:gd name="connsiteY5" fmla="*/ 260476 h 260476"/>
                      <a:gd name="connsiteX6" fmla="*/ 0 w 36576"/>
                      <a:gd name="connsiteY6" fmla="*/ 260476 h 260476"/>
                      <a:gd name="connsiteX7" fmla="*/ 0 w 36576"/>
                      <a:gd name="connsiteY7" fmla="*/ 152394 h 260476"/>
                      <a:gd name="connsiteX8" fmla="*/ 0 w 36576"/>
                      <a:gd name="connsiteY8" fmla="*/ 41020 h 260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76" h="260476">
                        <a:moveTo>
                          <a:pt x="0" y="0"/>
                        </a:moveTo>
                        <a:cubicBezTo>
                          <a:pt x="0" y="16843"/>
                          <a:pt x="8190" y="30486"/>
                          <a:pt x="18288" y="30486"/>
                        </a:cubicBezTo>
                        <a:cubicBezTo>
                          <a:pt x="28387" y="30486"/>
                          <a:pt x="36576" y="16843"/>
                          <a:pt x="36576" y="0"/>
                        </a:cubicBezTo>
                        <a:lnTo>
                          <a:pt x="36576" y="41020"/>
                        </a:lnTo>
                        <a:lnTo>
                          <a:pt x="36576" y="152394"/>
                        </a:lnTo>
                        <a:lnTo>
                          <a:pt x="36576" y="260476"/>
                        </a:lnTo>
                        <a:lnTo>
                          <a:pt x="0" y="260476"/>
                        </a:lnTo>
                        <a:lnTo>
                          <a:pt x="0" y="152394"/>
                        </a:lnTo>
                        <a:lnTo>
                          <a:pt x="0" y="41020"/>
                        </a:lnTo>
                        <a:close/>
                      </a:path>
                    </a:pathLst>
                  </a:custGeom>
                  <a:solidFill>
                    <a:schemeClr val="accent3">
                      <a:lumMod val="60000"/>
                      <a:lumOff val="40000"/>
                    </a:schemeClr>
                  </a:solidFill>
                  <a:ln w="3175" cap="flat" cmpd="sng" algn="ctr">
                    <a:solidFill>
                      <a:schemeClr val="bg1"/>
                    </a:solidFill>
                    <a:prstDash val="solid"/>
                    <a:round/>
                    <a:headEnd type="none" w="med" len="med"/>
                    <a:tailEnd type="none" w="med" len="med"/>
                  </a:ln>
                  <a:effectLst/>
                </p:spPr>
                <p:txBody>
                  <a:bodyPr/>
                  <a:lstStyle/>
                  <a:p>
                    <a:pPr defTabSz="771571" fontAlgn="base">
                      <a:lnSpc>
                        <a:spcPct val="90000"/>
                      </a:lnSpc>
                      <a:spcBef>
                        <a:spcPct val="35000"/>
                      </a:spcBef>
                      <a:spcAft>
                        <a:spcPct val="25000"/>
                      </a:spcAft>
                      <a:buClr>
                        <a:srgbClr val="8B3D9A"/>
                      </a:buClr>
                      <a:buFont typeface="Arial" charset="0"/>
                      <a:buChar char="•"/>
                      <a:defRPr/>
                    </a:pPr>
                    <a:endParaRPr lang="en-US" sz="1400" b="1" dirty="0">
                      <a:solidFill>
                        <a:srgbClr val="000000"/>
                      </a:solidFill>
                      <a:latin typeface="Arial" panose="020B0604020202020204" pitchFamily="34" charset="0"/>
                      <a:cs typeface="Arial" panose="020B0604020202020204" pitchFamily="34" charset="0"/>
                    </a:endParaRPr>
                  </a:p>
                </p:txBody>
              </p:sp>
            </p:grpSp>
          </p:grpSp>
          <p:grpSp>
            <p:nvGrpSpPr>
              <p:cNvPr id="78" name="Group 77">
                <a:extLst>
                  <a:ext uri="{FF2B5EF4-FFF2-40B4-BE49-F238E27FC236}">
                    <a16:creationId xmlns:a16="http://schemas.microsoft.com/office/drawing/2014/main" id="{69903D19-72F3-4B7A-9B14-794BAE72F84A}"/>
                  </a:ext>
                </a:extLst>
              </p:cNvPr>
              <p:cNvGrpSpPr/>
              <p:nvPr/>
            </p:nvGrpSpPr>
            <p:grpSpPr>
              <a:xfrm>
                <a:off x="7934560" y="6295106"/>
                <a:ext cx="440342" cy="233804"/>
                <a:chOff x="7312555" y="6271866"/>
                <a:chExt cx="440342" cy="273203"/>
              </a:xfrm>
            </p:grpSpPr>
            <p:grpSp>
              <p:nvGrpSpPr>
                <p:cNvPr id="79" name="Group 78">
                  <a:extLst>
                    <a:ext uri="{FF2B5EF4-FFF2-40B4-BE49-F238E27FC236}">
                      <a16:creationId xmlns:a16="http://schemas.microsoft.com/office/drawing/2014/main" id="{A788DFA0-F229-41BC-A247-060F87EE9124}"/>
                    </a:ext>
                  </a:extLst>
                </p:cNvPr>
                <p:cNvGrpSpPr/>
                <p:nvPr/>
              </p:nvGrpSpPr>
              <p:grpSpPr>
                <a:xfrm>
                  <a:off x="7312555" y="6326044"/>
                  <a:ext cx="440342" cy="219025"/>
                  <a:chOff x="6710268" y="6337619"/>
                  <a:chExt cx="440342" cy="219025"/>
                </a:xfrm>
              </p:grpSpPr>
              <p:sp>
                <p:nvSpPr>
                  <p:cNvPr id="87" name="Flowchart: Stored Data 86">
                    <a:extLst>
                      <a:ext uri="{FF2B5EF4-FFF2-40B4-BE49-F238E27FC236}">
                        <a16:creationId xmlns:a16="http://schemas.microsoft.com/office/drawing/2014/main" id="{375144FB-C194-4CAF-8515-1225539436A8}"/>
                      </a:ext>
                    </a:extLst>
                  </p:cNvPr>
                  <p:cNvSpPr/>
                  <p:nvPr/>
                </p:nvSpPr>
                <p:spPr bwMode="auto">
                  <a:xfrm rot="16200000" flipH="1">
                    <a:off x="7084416" y="6411875"/>
                    <a:ext cx="96251" cy="36137"/>
                  </a:xfrm>
                  <a:prstGeom prst="flowChartOnlineStorage">
                    <a:avLst/>
                  </a:prstGeom>
                  <a:solidFill>
                    <a:schemeClr val="accent5">
                      <a:lumMod val="60000"/>
                      <a:lumOff val="40000"/>
                    </a:schemeClr>
                  </a:solidFill>
                  <a:ln w="3175" cap="flat" cmpd="sng" algn="ctr">
                    <a:solidFill>
                      <a:schemeClr val="bg1"/>
                    </a:solidFill>
                    <a:prstDash val="solid"/>
                    <a:round/>
                    <a:headEnd type="none" w="med" len="med"/>
                    <a:tailEnd type="none" w="med" len="med"/>
                  </a:ln>
                  <a:effectLst/>
                </p:spPr>
                <p:txBody>
                  <a:bodyPr/>
                  <a:lstStyle/>
                  <a:p>
                    <a:pPr defTabSz="771571" fontAlgn="base">
                      <a:lnSpc>
                        <a:spcPct val="90000"/>
                      </a:lnSpc>
                      <a:spcBef>
                        <a:spcPct val="35000"/>
                      </a:spcBef>
                      <a:spcAft>
                        <a:spcPct val="25000"/>
                      </a:spcAft>
                      <a:buClr>
                        <a:srgbClr val="8B3D9A"/>
                      </a:buClr>
                      <a:buFont typeface="Arial" charset="0"/>
                      <a:buChar char="•"/>
                      <a:defRPr/>
                    </a:pPr>
                    <a:endParaRPr lang="en-US" sz="1400" b="1" dirty="0">
                      <a:solidFill>
                        <a:srgbClr val="000000"/>
                      </a:solidFill>
                      <a:latin typeface="Arial" panose="020B0604020202020204" pitchFamily="34" charset="0"/>
                      <a:cs typeface="Arial" panose="020B0604020202020204" pitchFamily="34" charset="0"/>
                    </a:endParaRPr>
                  </a:p>
                </p:txBody>
              </p:sp>
              <p:sp>
                <p:nvSpPr>
                  <p:cNvPr id="88" name="Freeform 134">
                    <a:extLst>
                      <a:ext uri="{FF2B5EF4-FFF2-40B4-BE49-F238E27FC236}">
                        <a16:creationId xmlns:a16="http://schemas.microsoft.com/office/drawing/2014/main" id="{D204B716-097A-414A-B378-2D03C7F545D5}"/>
                      </a:ext>
                    </a:extLst>
                  </p:cNvPr>
                  <p:cNvSpPr/>
                  <p:nvPr/>
                </p:nvSpPr>
                <p:spPr bwMode="auto">
                  <a:xfrm flipH="1">
                    <a:off x="6955528" y="6413918"/>
                    <a:ext cx="36200" cy="137450"/>
                  </a:xfrm>
                  <a:custGeom>
                    <a:avLst/>
                    <a:gdLst>
                      <a:gd name="connsiteX0" fmla="*/ 18288 w 36576"/>
                      <a:gd name="connsiteY0" fmla="*/ 0 h 260857"/>
                      <a:gd name="connsiteX1" fmla="*/ 36576 w 36576"/>
                      <a:gd name="connsiteY1" fmla="*/ 37393 h 260857"/>
                      <a:gd name="connsiteX2" fmla="*/ 36576 w 36576"/>
                      <a:gd name="connsiteY2" fmla="*/ 50545 h 260857"/>
                      <a:gd name="connsiteX3" fmla="*/ 36576 w 36576"/>
                      <a:gd name="connsiteY3" fmla="*/ 224314 h 260857"/>
                      <a:gd name="connsiteX4" fmla="*/ 36576 w 36576"/>
                      <a:gd name="connsiteY4" fmla="*/ 260857 h 260857"/>
                      <a:gd name="connsiteX5" fmla="*/ 0 w 36576"/>
                      <a:gd name="connsiteY5" fmla="*/ 260857 h 260857"/>
                      <a:gd name="connsiteX6" fmla="*/ 0 w 36576"/>
                      <a:gd name="connsiteY6" fmla="*/ 224314 h 260857"/>
                      <a:gd name="connsiteX7" fmla="*/ 0 w 36576"/>
                      <a:gd name="connsiteY7" fmla="*/ 50545 h 260857"/>
                      <a:gd name="connsiteX8" fmla="*/ 0 w 36576"/>
                      <a:gd name="connsiteY8" fmla="*/ 37393 h 260857"/>
                      <a:gd name="connsiteX9" fmla="*/ 18288 w 36576"/>
                      <a:gd name="connsiteY9" fmla="*/ 0 h 260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 h="260857">
                        <a:moveTo>
                          <a:pt x="18288" y="0"/>
                        </a:moveTo>
                        <a:cubicBezTo>
                          <a:pt x="28387" y="0"/>
                          <a:pt x="36576" y="16734"/>
                          <a:pt x="36576" y="37393"/>
                        </a:cubicBezTo>
                        <a:lnTo>
                          <a:pt x="36576" y="50545"/>
                        </a:lnTo>
                        <a:lnTo>
                          <a:pt x="36576" y="224314"/>
                        </a:lnTo>
                        <a:lnTo>
                          <a:pt x="36576" y="260857"/>
                        </a:lnTo>
                        <a:lnTo>
                          <a:pt x="0" y="260857"/>
                        </a:lnTo>
                        <a:lnTo>
                          <a:pt x="0" y="224314"/>
                        </a:lnTo>
                        <a:lnTo>
                          <a:pt x="0" y="50545"/>
                        </a:lnTo>
                        <a:lnTo>
                          <a:pt x="0" y="37393"/>
                        </a:lnTo>
                        <a:cubicBezTo>
                          <a:pt x="0" y="16734"/>
                          <a:pt x="8190" y="0"/>
                          <a:pt x="18288" y="0"/>
                        </a:cubicBezTo>
                        <a:close/>
                      </a:path>
                    </a:pathLst>
                  </a:custGeom>
                  <a:solidFill>
                    <a:schemeClr val="accent3">
                      <a:lumMod val="60000"/>
                      <a:lumOff val="40000"/>
                    </a:schemeClr>
                  </a:solidFill>
                  <a:ln w="3175" cap="flat" cmpd="sng" algn="ctr">
                    <a:solidFill>
                      <a:schemeClr val="bg1"/>
                    </a:solidFill>
                    <a:prstDash val="solid"/>
                    <a:round/>
                    <a:headEnd type="none" w="med" len="med"/>
                    <a:tailEnd type="none" w="med" len="med"/>
                  </a:ln>
                  <a:effectLst/>
                </p:spPr>
                <p:txBody>
                  <a:bodyPr/>
                  <a:lstStyle/>
                  <a:p>
                    <a:pPr defTabSz="771571" fontAlgn="base">
                      <a:lnSpc>
                        <a:spcPct val="90000"/>
                      </a:lnSpc>
                      <a:spcBef>
                        <a:spcPct val="35000"/>
                      </a:spcBef>
                      <a:spcAft>
                        <a:spcPct val="25000"/>
                      </a:spcAft>
                      <a:buClr>
                        <a:srgbClr val="8B3D9A"/>
                      </a:buClr>
                      <a:buFont typeface="Arial" charset="0"/>
                      <a:buChar char="•"/>
                      <a:defRPr/>
                    </a:pPr>
                    <a:endParaRPr lang="en-US" sz="1400" b="1" dirty="0">
                      <a:solidFill>
                        <a:srgbClr val="000000"/>
                      </a:solidFill>
                      <a:latin typeface="Arial" panose="020B0604020202020204" pitchFamily="34" charset="0"/>
                      <a:cs typeface="Arial" panose="020B0604020202020204" pitchFamily="34" charset="0"/>
                    </a:endParaRPr>
                  </a:p>
                </p:txBody>
              </p:sp>
              <p:sp>
                <p:nvSpPr>
                  <p:cNvPr id="89" name="Freeform 133">
                    <a:extLst>
                      <a:ext uri="{FF2B5EF4-FFF2-40B4-BE49-F238E27FC236}">
                        <a16:creationId xmlns:a16="http://schemas.microsoft.com/office/drawing/2014/main" id="{CDD79921-4A7C-4967-A5DF-83A9CEF2AAE7}"/>
                      </a:ext>
                    </a:extLst>
                  </p:cNvPr>
                  <p:cNvSpPr/>
                  <p:nvPr/>
                </p:nvSpPr>
                <p:spPr bwMode="auto">
                  <a:xfrm flipH="1">
                    <a:off x="7034344" y="6401805"/>
                    <a:ext cx="36136" cy="137262"/>
                  </a:xfrm>
                  <a:custGeom>
                    <a:avLst/>
                    <a:gdLst>
                      <a:gd name="connsiteX0" fmla="*/ 0 w 36576"/>
                      <a:gd name="connsiteY0" fmla="*/ 0 h 260476"/>
                      <a:gd name="connsiteX1" fmla="*/ 18288 w 36576"/>
                      <a:gd name="connsiteY1" fmla="*/ 30486 h 260476"/>
                      <a:gd name="connsiteX2" fmla="*/ 36576 w 36576"/>
                      <a:gd name="connsiteY2" fmla="*/ 0 h 260476"/>
                      <a:gd name="connsiteX3" fmla="*/ 36576 w 36576"/>
                      <a:gd name="connsiteY3" fmla="*/ 41020 h 260476"/>
                      <a:gd name="connsiteX4" fmla="*/ 36576 w 36576"/>
                      <a:gd name="connsiteY4" fmla="*/ 152394 h 260476"/>
                      <a:gd name="connsiteX5" fmla="*/ 36576 w 36576"/>
                      <a:gd name="connsiteY5" fmla="*/ 260476 h 260476"/>
                      <a:gd name="connsiteX6" fmla="*/ 0 w 36576"/>
                      <a:gd name="connsiteY6" fmla="*/ 260476 h 260476"/>
                      <a:gd name="connsiteX7" fmla="*/ 0 w 36576"/>
                      <a:gd name="connsiteY7" fmla="*/ 152394 h 260476"/>
                      <a:gd name="connsiteX8" fmla="*/ 0 w 36576"/>
                      <a:gd name="connsiteY8" fmla="*/ 41020 h 260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76" h="260476">
                        <a:moveTo>
                          <a:pt x="0" y="0"/>
                        </a:moveTo>
                        <a:cubicBezTo>
                          <a:pt x="0" y="16843"/>
                          <a:pt x="8190" y="30486"/>
                          <a:pt x="18288" y="30486"/>
                        </a:cubicBezTo>
                        <a:cubicBezTo>
                          <a:pt x="28387" y="30486"/>
                          <a:pt x="36576" y="16843"/>
                          <a:pt x="36576" y="0"/>
                        </a:cubicBezTo>
                        <a:lnTo>
                          <a:pt x="36576" y="41020"/>
                        </a:lnTo>
                        <a:lnTo>
                          <a:pt x="36576" y="152394"/>
                        </a:lnTo>
                        <a:lnTo>
                          <a:pt x="36576" y="260476"/>
                        </a:lnTo>
                        <a:lnTo>
                          <a:pt x="0" y="260476"/>
                        </a:lnTo>
                        <a:lnTo>
                          <a:pt x="0" y="152394"/>
                        </a:lnTo>
                        <a:lnTo>
                          <a:pt x="0" y="41020"/>
                        </a:lnTo>
                        <a:close/>
                      </a:path>
                    </a:pathLst>
                  </a:custGeom>
                  <a:solidFill>
                    <a:schemeClr val="accent2"/>
                  </a:solidFill>
                  <a:ln w="3175" cap="flat" cmpd="sng" algn="ctr">
                    <a:solidFill>
                      <a:schemeClr val="bg1"/>
                    </a:solidFill>
                    <a:prstDash val="solid"/>
                    <a:round/>
                    <a:headEnd type="none" w="med" len="med"/>
                    <a:tailEnd type="none" w="med" len="med"/>
                  </a:ln>
                  <a:effectLst/>
                </p:spPr>
                <p:txBody>
                  <a:bodyPr/>
                  <a:lstStyle/>
                  <a:p>
                    <a:pPr defTabSz="771571" fontAlgn="base">
                      <a:lnSpc>
                        <a:spcPct val="90000"/>
                      </a:lnSpc>
                      <a:spcBef>
                        <a:spcPct val="35000"/>
                      </a:spcBef>
                      <a:spcAft>
                        <a:spcPct val="25000"/>
                      </a:spcAft>
                      <a:buClr>
                        <a:srgbClr val="8B3D9A"/>
                      </a:buClr>
                      <a:buFont typeface="Arial" charset="0"/>
                      <a:buChar char="•"/>
                      <a:defRPr/>
                    </a:pPr>
                    <a:endParaRPr lang="en-US" sz="1400" b="1" dirty="0">
                      <a:solidFill>
                        <a:srgbClr val="000000"/>
                      </a:solidFill>
                      <a:latin typeface="Arial" panose="020B0604020202020204" pitchFamily="34" charset="0"/>
                      <a:cs typeface="Arial" panose="020B0604020202020204" pitchFamily="34" charset="0"/>
                    </a:endParaRPr>
                  </a:p>
                </p:txBody>
              </p:sp>
              <p:sp>
                <p:nvSpPr>
                  <p:cNvPr id="90" name="Flowchart: Stored Data 89">
                    <a:extLst>
                      <a:ext uri="{FF2B5EF4-FFF2-40B4-BE49-F238E27FC236}">
                        <a16:creationId xmlns:a16="http://schemas.microsoft.com/office/drawing/2014/main" id="{B1145622-C875-4D28-AA54-F3A20B31C5C4}"/>
                      </a:ext>
                    </a:extLst>
                  </p:cNvPr>
                  <p:cNvSpPr/>
                  <p:nvPr/>
                </p:nvSpPr>
                <p:spPr bwMode="auto">
                  <a:xfrm rot="5400000">
                    <a:off x="6652336" y="6395551"/>
                    <a:ext cx="152439" cy="36576"/>
                  </a:xfrm>
                  <a:prstGeom prst="flowChartOnlineStorage">
                    <a:avLst/>
                  </a:prstGeom>
                  <a:solidFill>
                    <a:schemeClr val="accent3">
                      <a:lumMod val="60000"/>
                      <a:lumOff val="40000"/>
                    </a:schemeClr>
                  </a:solidFill>
                  <a:ln w="3175" cap="flat" cmpd="sng" algn="ctr">
                    <a:solidFill>
                      <a:schemeClr val="bg1"/>
                    </a:solidFill>
                    <a:prstDash val="solid"/>
                    <a:round/>
                    <a:headEnd type="none" w="med" len="med"/>
                    <a:tailEnd type="none" w="med" len="med"/>
                  </a:ln>
                  <a:effectLst/>
                </p:spPr>
                <p:txBody>
                  <a:bodyPr/>
                  <a:lstStyle/>
                  <a:p>
                    <a:pPr defTabSz="771571" fontAlgn="base">
                      <a:lnSpc>
                        <a:spcPct val="90000"/>
                      </a:lnSpc>
                      <a:spcBef>
                        <a:spcPct val="35000"/>
                      </a:spcBef>
                      <a:spcAft>
                        <a:spcPct val="25000"/>
                      </a:spcAft>
                      <a:buClr>
                        <a:srgbClr val="8B3D9A"/>
                      </a:buClr>
                      <a:buFont typeface="Arial" charset="0"/>
                      <a:buChar char="•"/>
                      <a:defRPr/>
                    </a:pPr>
                    <a:endParaRPr lang="en-US" sz="1400" b="1" dirty="0">
                      <a:solidFill>
                        <a:srgbClr val="000000"/>
                      </a:solidFill>
                      <a:latin typeface="Arial" panose="020B0604020202020204" pitchFamily="34" charset="0"/>
                      <a:cs typeface="Arial" panose="020B0604020202020204" pitchFamily="34" charset="0"/>
                    </a:endParaRPr>
                  </a:p>
                </p:txBody>
              </p:sp>
              <p:sp>
                <p:nvSpPr>
                  <p:cNvPr id="91" name="Freeform 134">
                    <a:extLst>
                      <a:ext uri="{FF2B5EF4-FFF2-40B4-BE49-F238E27FC236}">
                        <a16:creationId xmlns:a16="http://schemas.microsoft.com/office/drawing/2014/main" id="{06BAF61F-B4FA-43FA-B0AC-3DDD0653D211}"/>
                      </a:ext>
                    </a:extLst>
                  </p:cNvPr>
                  <p:cNvSpPr/>
                  <p:nvPr/>
                </p:nvSpPr>
                <p:spPr bwMode="auto">
                  <a:xfrm>
                    <a:off x="6867503" y="6419194"/>
                    <a:ext cx="36200" cy="137450"/>
                  </a:xfrm>
                  <a:custGeom>
                    <a:avLst/>
                    <a:gdLst>
                      <a:gd name="connsiteX0" fmla="*/ 18288 w 36576"/>
                      <a:gd name="connsiteY0" fmla="*/ 0 h 260857"/>
                      <a:gd name="connsiteX1" fmla="*/ 36576 w 36576"/>
                      <a:gd name="connsiteY1" fmla="*/ 37393 h 260857"/>
                      <a:gd name="connsiteX2" fmla="*/ 36576 w 36576"/>
                      <a:gd name="connsiteY2" fmla="*/ 50545 h 260857"/>
                      <a:gd name="connsiteX3" fmla="*/ 36576 w 36576"/>
                      <a:gd name="connsiteY3" fmla="*/ 224314 h 260857"/>
                      <a:gd name="connsiteX4" fmla="*/ 36576 w 36576"/>
                      <a:gd name="connsiteY4" fmla="*/ 260857 h 260857"/>
                      <a:gd name="connsiteX5" fmla="*/ 0 w 36576"/>
                      <a:gd name="connsiteY5" fmla="*/ 260857 h 260857"/>
                      <a:gd name="connsiteX6" fmla="*/ 0 w 36576"/>
                      <a:gd name="connsiteY6" fmla="*/ 224314 h 260857"/>
                      <a:gd name="connsiteX7" fmla="*/ 0 w 36576"/>
                      <a:gd name="connsiteY7" fmla="*/ 50545 h 260857"/>
                      <a:gd name="connsiteX8" fmla="*/ 0 w 36576"/>
                      <a:gd name="connsiteY8" fmla="*/ 37393 h 260857"/>
                      <a:gd name="connsiteX9" fmla="*/ 18288 w 36576"/>
                      <a:gd name="connsiteY9" fmla="*/ 0 h 260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 h="260857">
                        <a:moveTo>
                          <a:pt x="18288" y="0"/>
                        </a:moveTo>
                        <a:cubicBezTo>
                          <a:pt x="28387" y="0"/>
                          <a:pt x="36576" y="16734"/>
                          <a:pt x="36576" y="37393"/>
                        </a:cubicBezTo>
                        <a:lnTo>
                          <a:pt x="36576" y="50545"/>
                        </a:lnTo>
                        <a:lnTo>
                          <a:pt x="36576" y="224314"/>
                        </a:lnTo>
                        <a:lnTo>
                          <a:pt x="36576" y="260857"/>
                        </a:lnTo>
                        <a:lnTo>
                          <a:pt x="0" y="260857"/>
                        </a:lnTo>
                        <a:lnTo>
                          <a:pt x="0" y="224314"/>
                        </a:lnTo>
                        <a:lnTo>
                          <a:pt x="0" y="50545"/>
                        </a:lnTo>
                        <a:lnTo>
                          <a:pt x="0" y="37393"/>
                        </a:lnTo>
                        <a:cubicBezTo>
                          <a:pt x="0" y="16734"/>
                          <a:pt x="8190" y="0"/>
                          <a:pt x="18288" y="0"/>
                        </a:cubicBezTo>
                        <a:close/>
                      </a:path>
                    </a:pathLst>
                  </a:custGeom>
                  <a:solidFill>
                    <a:schemeClr val="accent5">
                      <a:lumMod val="60000"/>
                      <a:lumOff val="40000"/>
                    </a:schemeClr>
                  </a:solidFill>
                  <a:ln w="3175" cap="flat" cmpd="sng" algn="ctr">
                    <a:solidFill>
                      <a:schemeClr val="bg1"/>
                    </a:solidFill>
                    <a:prstDash val="solid"/>
                    <a:round/>
                    <a:headEnd type="none" w="med" len="med"/>
                    <a:tailEnd type="none" w="med" len="med"/>
                  </a:ln>
                  <a:effectLst/>
                </p:spPr>
                <p:txBody>
                  <a:bodyPr/>
                  <a:lstStyle/>
                  <a:p>
                    <a:pPr defTabSz="771571" fontAlgn="base">
                      <a:lnSpc>
                        <a:spcPct val="90000"/>
                      </a:lnSpc>
                      <a:spcBef>
                        <a:spcPct val="35000"/>
                      </a:spcBef>
                      <a:spcAft>
                        <a:spcPct val="25000"/>
                      </a:spcAft>
                      <a:buClr>
                        <a:srgbClr val="8B3D9A"/>
                      </a:buClr>
                      <a:buFont typeface="Arial" charset="0"/>
                      <a:buChar char="•"/>
                      <a:defRPr/>
                    </a:pPr>
                    <a:endParaRPr lang="en-US" sz="1400" b="1" dirty="0">
                      <a:solidFill>
                        <a:srgbClr val="000000"/>
                      </a:solidFill>
                      <a:latin typeface="Arial" panose="020B0604020202020204" pitchFamily="34" charset="0"/>
                      <a:cs typeface="Arial" panose="020B0604020202020204" pitchFamily="34" charset="0"/>
                    </a:endParaRPr>
                  </a:p>
                </p:txBody>
              </p:sp>
              <p:sp>
                <p:nvSpPr>
                  <p:cNvPr id="92" name="Freeform 133">
                    <a:extLst>
                      <a:ext uri="{FF2B5EF4-FFF2-40B4-BE49-F238E27FC236}">
                        <a16:creationId xmlns:a16="http://schemas.microsoft.com/office/drawing/2014/main" id="{36160EDE-D606-4260-AF85-0AC5334CB64F}"/>
                      </a:ext>
                    </a:extLst>
                  </p:cNvPr>
                  <p:cNvSpPr/>
                  <p:nvPr/>
                </p:nvSpPr>
                <p:spPr bwMode="auto">
                  <a:xfrm>
                    <a:off x="6788751" y="6398325"/>
                    <a:ext cx="36136" cy="137262"/>
                  </a:xfrm>
                  <a:custGeom>
                    <a:avLst/>
                    <a:gdLst>
                      <a:gd name="connsiteX0" fmla="*/ 0 w 36576"/>
                      <a:gd name="connsiteY0" fmla="*/ 0 h 260476"/>
                      <a:gd name="connsiteX1" fmla="*/ 18288 w 36576"/>
                      <a:gd name="connsiteY1" fmla="*/ 30486 h 260476"/>
                      <a:gd name="connsiteX2" fmla="*/ 36576 w 36576"/>
                      <a:gd name="connsiteY2" fmla="*/ 0 h 260476"/>
                      <a:gd name="connsiteX3" fmla="*/ 36576 w 36576"/>
                      <a:gd name="connsiteY3" fmla="*/ 41020 h 260476"/>
                      <a:gd name="connsiteX4" fmla="*/ 36576 w 36576"/>
                      <a:gd name="connsiteY4" fmla="*/ 152394 h 260476"/>
                      <a:gd name="connsiteX5" fmla="*/ 36576 w 36576"/>
                      <a:gd name="connsiteY5" fmla="*/ 260476 h 260476"/>
                      <a:gd name="connsiteX6" fmla="*/ 0 w 36576"/>
                      <a:gd name="connsiteY6" fmla="*/ 260476 h 260476"/>
                      <a:gd name="connsiteX7" fmla="*/ 0 w 36576"/>
                      <a:gd name="connsiteY7" fmla="*/ 152394 h 260476"/>
                      <a:gd name="connsiteX8" fmla="*/ 0 w 36576"/>
                      <a:gd name="connsiteY8" fmla="*/ 41020 h 260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76" h="260476">
                        <a:moveTo>
                          <a:pt x="0" y="0"/>
                        </a:moveTo>
                        <a:cubicBezTo>
                          <a:pt x="0" y="16843"/>
                          <a:pt x="8190" y="30486"/>
                          <a:pt x="18288" y="30486"/>
                        </a:cubicBezTo>
                        <a:cubicBezTo>
                          <a:pt x="28387" y="30486"/>
                          <a:pt x="36576" y="16843"/>
                          <a:pt x="36576" y="0"/>
                        </a:cubicBezTo>
                        <a:lnTo>
                          <a:pt x="36576" y="41020"/>
                        </a:lnTo>
                        <a:lnTo>
                          <a:pt x="36576" y="152394"/>
                        </a:lnTo>
                        <a:lnTo>
                          <a:pt x="36576" y="260476"/>
                        </a:lnTo>
                        <a:lnTo>
                          <a:pt x="0" y="260476"/>
                        </a:lnTo>
                        <a:lnTo>
                          <a:pt x="0" y="152394"/>
                        </a:lnTo>
                        <a:lnTo>
                          <a:pt x="0" y="41020"/>
                        </a:lnTo>
                        <a:close/>
                      </a:path>
                    </a:pathLst>
                  </a:custGeom>
                  <a:solidFill>
                    <a:schemeClr val="accent2"/>
                  </a:solidFill>
                  <a:ln w="3175" cap="flat" cmpd="sng" algn="ctr">
                    <a:solidFill>
                      <a:schemeClr val="bg1"/>
                    </a:solidFill>
                    <a:prstDash val="solid"/>
                    <a:round/>
                    <a:headEnd type="none" w="med" len="med"/>
                    <a:tailEnd type="none" w="med" len="med"/>
                  </a:ln>
                  <a:effectLst/>
                </p:spPr>
                <p:txBody>
                  <a:bodyPr/>
                  <a:lstStyle/>
                  <a:p>
                    <a:pPr defTabSz="771571" fontAlgn="base">
                      <a:lnSpc>
                        <a:spcPct val="90000"/>
                      </a:lnSpc>
                      <a:spcBef>
                        <a:spcPct val="35000"/>
                      </a:spcBef>
                      <a:spcAft>
                        <a:spcPct val="25000"/>
                      </a:spcAft>
                      <a:buClr>
                        <a:srgbClr val="8B3D9A"/>
                      </a:buClr>
                      <a:buFont typeface="Arial" charset="0"/>
                      <a:buChar char="•"/>
                      <a:defRPr/>
                    </a:pPr>
                    <a:endParaRPr lang="en-US" sz="1400" b="1" dirty="0">
                      <a:solidFill>
                        <a:srgbClr val="000000"/>
                      </a:solidFill>
                      <a:latin typeface="Arial" panose="020B0604020202020204" pitchFamily="34" charset="0"/>
                      <a:cs typeface="Arial" panose="020B0604020202020204" pitchFamily="34" charset="0"/>
                    </a:endParaRPr>
                  </a:p>
                </p:txBody>
              </p:sp>
            </p:grpSp>
            <p:grpSp>
              <p:nvGrpSpPr>
                <p:cNvPr id="80" name="Group 79">
                  <a:extLst>
                    <a:ext uri="{FF2B5EF4-FFF2-40B4-BE49-F238E27FC236}">
                      <a16:creationId xmlns:a16="http://schemas.microsoft.com/office/drawing/2014/main" id="{1D853C8C-621D-4544-B664-E65CF676EC60}"/>
                    </a:ext>
                  </a:extLst>
                </p:cNvPr>
                <p:cNvGrpSpPr/>
                <p:nvPr/>
              </p:nvGrpSpPr>
              <p:grpSpPr>
                <a:xfrm rot="10800000">
                  <a:off x="7313364" y="6271866"/>
                  <a:ext cx="439533" cy="174044"/>
                  <a:chOff x="6708621" y="6362724"/>
                  <a:chExt cx="439533" cy="174044"/>
                </a:xfrm>
              </p:grpSpPr>
              <p:sp>
                <p:nvSpPr>
                  <p:cNvPr id="81" name="Flowchart: Stored Data 80">
                    <a:extLst>
                      <a:ext uri="{FF2B5EF4-FFF2-40B4-BE49-F238E27FC236}">
                        <a16:creationId xmlns:a16="http://schemas.microsoft.com/office/drawing/2014/main" id="{CB77FE44-DC54-48CA-B0A2-CB6E1331FE00}"/>
                      </a:ext>
                    </a:extLst>
                  </p:cNvPr>
                  <p:cNvSpPr/>
                  <p:nvPr/>
                </p:nvSpPr>
                <p:spPr bwMode="auto">
                  <a:xfrm rot="16200000" flipH="1">
                    <a:off x="7081960" y="6418462"/>
                    <a:ext cx="96251" cy="36137"/>
                  </a:xfrm>
                  <a:prstGeom prst="flowChartOnlineStorage">
                    <a:avLst/>
                  </a:prstGeom>
                  <a:solidFill>
                    <a:schemeClr val="accent5">
                      <a:lumMod val="60000"/>
                      <a:lumOff val="40000"/>
                    </a:schemeClr>
                  </a:solidFill>
                  <a:ln w="3175" cap="flat" cmpd="sng" algn="ctr">
                    <a:solidFill>
                      <a:schemeClr val="bg1"/>
                    </a:solidFill>
                    <a:prstDash val="solid"/>
                    <a:round/>
                    <a:headEnd type="none" w="med" len="med"/>
                    <a:tailEnd type="none" w="med" len="med"/>
                  </a:ln>
                  <a:effectLst/>
                </p:spPr>
                <p:txBody>
                  <a:bodyPr/>
                  <a:lstStyle/>
                  <a:p>
                    <a:pPr defTabSz="771571" fontAlgn="base">
                      <a:lnSpc>
                        <a:spcPct val="90000"/>
                      </a:lnSpc>
                      <a:spcBef>
                        <a:spcPct val="35000"/>
                      </a:spcBef>
                      <a:spcAft>
                        <a:spcPct val="25000"/>
                      </a:spcAft>
                      <a:buClr>
                        <a:srgbClr val="8B3D9A"/>
                      </a:buClr>
                      <a:buFont typeface="Arial" charset="0"/>
                      <a:buChar char="•"/>
                      <a:defRPr/>
                    </a:pPr>
                    <a:endParaRPr lang="en-US" sz="1400" b="1" dirty="0">
                      <a:solidFill>
                        <a:srgbClr val="000000"/>
                      </a:solidFill>
                      <a:latin typeface="Arial" panose="020B0604020202020204" pitchFamily="34" charset="0"/>
                      <a:cs typeface="Arial" panose="020B0604020202020204" pitchFamily="34" charset="0"/>
                    </a:endParaRPr>
                  </a:p>
                </p:txBody>
              </p:sp>
              <p:sp>
                <p:nvSpPr>
                  <p:cNvPr id="82" name="Freeform 134">
                    <a:extLst>
                      <a:ext uri="{FF2B5EF4-FFF2-40B4-BE49-F238E27FC236}">
                        <a16:creationId xmlns:a16="http://schemas.microsoft.com/office/drawing/2014/main" id="{2A06F415-37BB-458D-96D6-DB9F6AD7AE8B}"/>
                      </a:ext>
                    </a:extLst>
                  </p:cNvPr>
                  <p:cNvSpPr/>
                  <p:nvPr/>
                </p:nvSpPr>
                <p:spPr bwMode="auto">
                  <a:xfrm flipH="1">
                    <a:off x="6955843" y="6362724"/>
                    <a:ext cx="36576" cy="174044"/>
                  </a:xfrm>
                  <a:custGeom>
                    <a:avLst/>
                    <a:gdLst>
                      <a:gd name="connsiteX0" fmla="*/ 18288 w 36576"/>
                      <a:gd name="connsiteY0" fmla="*/ 0 h 260857"/>
                      <a:gd name="connsiteX1" fmla="*/ 36576 w 36576"/>
                      <a:gd name="connsiteY1" fmla="*/ 37393 h 260857"/>
                      <a:gd name="connsiteX2" fmla="*/ 36576 w 36576"/>
                      <a:gd name="connsiteY2" fmla="*/ 50545 h 260857"/>
                      <a:gd name="connsiteX3" fmla="*/ 36576 w 36576"/>
                      <a:gd name="connsiteY3" fmla="*/ 224314 h 260857"/>
                      <a:gd name="connsiteX4" fmla="*/ 36576 w 36576"/>
                      <a:gd name="connsiteY4" fmla="*/ 260857 h 260857"/>
                      <a:gd name="connsiteX5" fmla="*/ 0 w 36576"/>
                      <a:gd name="connsiteY5" fmla="*/ 260857 h 260857"/>
                      <a:gd name="connsiteX6" fmla="*/ 0 w 36576"/>
                      <a:gd name="connsiteY6" fmla="*/ 224314 h 260857"/>
                      <a:gd name="connsiteX7" fmla="*/ 0 w 36576"/>
                      <a:gd name="connsiteY7" fmla="*/ 50545 h 260857"/>
                      <a:gd name="connsiteX8" fmla="*/ 0 w 36576"/>
                      <a:gd name="connsiteY8" fmla="*/ 37393 h 260857"/>
                      <a:gd name="connsiteX9" fmla="*/ 18288 w 36576"/>
                      <a:gd name="connsiteY9" fmla="*/ 0 h 260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 h="260857">
                        <a:moveTo>
                          <a:pt x="18288" y="0"/>
                        </a:moveTo>
                        <a:cubicBezTo>
                          <a:pt x="28387" y="0"/>
                          <a:pt x="36576" y="16734"/>
                          <a:pt x="36576" y="37393"/>
                        </a:cubicBezTo>
                        <a:lnTo>
                          <a:pt x="36576" y="50545"/>
                        </a:lnTo>
                        <a:lnTo>
                          <a:pt x="36576" y="224314"/>
                        </a:lnTo>
                        <a:lnTo>
                          <a:pt x="36576" y="260857"/>
                        </a:lnTo>
                        <a:lnTo>
                          <a:pt x="0" y="260857"/>
                        </a:lnTo>
                        <a:lnTo>
                          <a:pt x="0" y="224314"/>
                        </a:lnTo>
                        <a:lnTo>
                          <a:pt x="0" y="50545"/>
                        </a:lnTo>
                        <a:lnTo>
                          <a:pt x="0" y="37393"/>
                        </a:lnTo>
                        <a:cubicBezTo>
                          <a:pt x="0" y="16734"/>
                          <a:pt x="8190" y="0"/>
                          <a:pt x="18288" y="0"/>
                        </a:cubicBezTo>
                        <a:close/>
                      </a:path>
                    </a:pathLst>
                  </a:custGeom>
                  <a:solidFill>
                    <a:schemeClr val="accent2"/>
                  </a:solidFill>
                  <a:ln w="3175" cap="flat" cmpd="sng" algn="ctr">
                    <a:solidFill>
                      <a:schemeClr val="bg1"/>
                    </a:solidFill>
                    <a:prstDash val="solid"/>
                    <a:round/>
                    <a:headEnd type="none" w="med" len="med"/>
                    <a:tailEnd type="none" w="med" len="med"/>
                  </a:ln>
                  <a:effectLst/>
                </p:spPr>
                <p:txBody>
                  <a:bodyPr/>
                  <a:lstStyle/>
                  <a:p>
                    <a:pPr defTabSz="771571" fontAlgn="base">
                      <a:lnSpc>
                        <a:spcPct val="90000"/>
                      </a:lnSpc>
                      <a:spcBef>
                        <a:spcPct val="35000"/>
                      </a:spcBef>
                      <a:spcAft>
                        <a:spcPct val="25000"/>
                      </a:spcAft>
                      <a:buClr>
                        <a:srgbClr val="8B3D9A"/>
                      </a:buClr>
                      <a:buFont typeface="Arial" charset="0"/>
                      <a:buChar char="•"/>
                      <a:defRPr/>
                    </a:pPr>
                    <a:endParaRPr lang="en-US" sz="1400" b="1" dirty="0">
                      <a:solidFill>
                        <a:srgbClr val="000000"/>
                      </a:solidFill>
                      <a:latin typeface="Arial" panose="020B0604020202020204" pitchFamily="34" charset="0"/>
                      <a:cs typeface="Arial" panose="020B0604020202020204" pitchFamily="34" charset="0"/>
                    </a:endParaRPr>
                  </a:p>
                </p:txBody>
              </p:sp>
              <p:sp>
                <p:nvSpPr>
                  <p:cNvPr id="83" name="Freeform 133">
                    <a:extLst>
                      <a:ext uri="{FF2B5EF4-FFF2-40B4-BE49-F238E27FC236}">
                        <a16:creationId xmlns:a16="http://schemas.microsoft.com/office/drawing/2014/main" id="{AB485697-A091-4C80-ABEF-713A8E4D8455}"/>
                      </a:ext>
                    </a:extLst>
                  </p:cNvPr>
                  <p:cNvSpPr/>
                  <p:nvPr/>
                </p:nvSpPr>
                <p:spPr bwMode="auto">
                  <a:xfrm flipH="1">
                    <a:off x="7034344" y="6372612"/>
                    <a:ext cx="36136" cy="137262"/>
                  </a:xfrm>
                  <a:custGeom>
                    <a:avLst/>
                    <a:gdLst>
                      <a:gd name="connsiteX0" fmla="*/ 0 w 36576"/>
                      <a:gd name="connsiteY0" fmla="*/ 0 h 260476"/>
                      <a:gd name="connsiteX1" fmla="*/ 18288 w 36576"/>
                      <a:gd name="connsiteY1" fmla="*/ 30486 h 260476"/>
                      <a:gd name="connsiteX2" fmla="*/ 36576 w 36576"/>
                      <a:gd name="connsiteY2" fmla="*/ 0 h 260476"/>
                      <a:gd name="connsiteX3" fmla="*/ 36576 w 36576"/>
                      <a:gd name="connsiteY3" fmla="*/ 41020 h 260476"/>
                      <a:gd name="connsiteX4" fmla="*/ 36576 w 36576"/>
                      <a:gd name="connsiteY4" fmla="*/ 152394 h 260476"/>
                      <a:gd name="connsiteX5" fmla="*/ 36576 w 36576"/>
                      <a:gd name="connsiteY5" fmla="*/ 260476 h 260476"/>
                      <a:gd name="connsiteX6" fmla="*/ 0 w 36576"/>
                      <a:gd name="connsiteY6" fmla="*/ 260476 h 260476"/>
                      <a:gd name="connsiteX7" fmla="*/ 0 w 36576"/>
                      <a:gd name="connsiteY7" fmla="*/ 152394 h 260476"/>
                      <a:gd name="connsiteX8" fmla="*/ 0 w 36576"/>
                      <a:gd name="connsiteY8" fmla="*/ 41020 h 260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76" h="260476">
                        <a:moveTo>
                          <a:pt x="0" y="0"/>
                        </a:moveTo>
                        <a:cubicBezTo>
                          <a:pt x="0" y="16843"/>
                          <a:pt x="8190" y="30486"/>
                          <a:pt x="18288" y="30486"/>
                        </a:cubicBezTo>
                        <a:cubicBezTo>
                          <a:pt x="28387" y="30486"/>
                          <a:pt x="36576" y="16843"/>
                          <a:pt x="36576" y="0"/>
                        </a:cubicBezTo>
                        <a:lnTo>
                          <a:pt x="36576" y="41020"/>
                        </a:lnTo>
                        <a:lnTo>
                          <a:pt x="36576" y="152394"/>
                        </a:lnTo>
                        <a:lnTo>
                          <a:pt x="36576" y="260476"/>
                        </a:lnTo>
                        <a:lnTo>
                          <a:pt x="0" y="260476"/>
                        </a:lnTo>
                        <a:lnTo>
                          <a:pt x="0" y="152394"/>
                        </a:lnTo>
                        <a:lnTo>
                          <a:pt x="0" y="41020"/>
                        </a:lnTo>
                        <a:close/>
                      </a:path>
                    </a:pathLst>
                  </a:custGeom>
                  <a:solidFill>
                    <a:schemeClr val="accent3">
                      <a:lumMod val="60000"/>
                      <a:lumOff val="40000"/>
                    </a:schemeClr>
                  </a:solidFill>
                  <a:ln w="3175" cap="flat" cmpd="sng" algn="ctr">
                    <a:solidFill>
                      <a:schemeClr val="bg1"/>
                    </a:solidFill>
                    <a:prstDash val="solid"/>
                    <a:round/>
                    <a:headEnd type="none" w="med" len="med"/>
                    <a:tailEnd type="none" w="med" len="med"/>
                  </a:ln>
                  <a:effectLst/>
                </p:spPr>
                <p:txBody>
                  <a:bodyPr/>
                  <a:lstStyle/>
                  <a:p>
                    <a:pPr defTabSz="771571" fontAlgn="base">
                      <a:lnSpc>
                        <a:spcPct val="90000"/>
                      </a:lnSpc>
                      <a:spcBef>
                        <a:spcPct val="35000"/>
                      </a:spcBef>
                      <a:spcAft>
                        <a:spcPct val="25000"/>
                      </a:spcAft>
                      <a:buClr>
                        <a:srgbClr val="8B3D9A"/>
                      </a:buClr>
                      <a:buFont typeface="Arial" charset="0"/>
                      <a:buChar char="•"/>
                      <a:defRPr/>
                    </a:pPr>
                    <a:endParaRPr lang="en-US" sz="1400" b="1" dirty="0">
                      <a:solidFill>
                        <a:srgbClr val="000000"/>
                      </a:solidFill>
                      <a:latin typeface="Arial" panose="020B0604020202020204" pitchFamily="34" charset="0"/>
                      <a:cs typeface="Arial" panose="020B0604020202020204" pitchFamily="34" charset="0"/>
                    </a:endParaRPr>
                  </a:p>
                </p:txBody>
              </p:sp>
              <p:sp>
                <p:nvSpPr>
                  <p:cNvPr id="84" name="Flowchart: Stored Data 83">
                    <a:extLst>
                      <a:ext uri="{FF2B5EF4-FFF2-40B4-BE49-F238E27FC236}">
                        <a16:creationId xmlns:a16="http://schemas.microsoft.com/office/drawing/2014/main" id="{A2D9B142-9ED6-4D52-B4FD-9F4FB889B3B0}"/>
                      </a:ext>
                    </a:extLst>
                  </p:cNvPr>
                  <p:cNvSpPr/>
                  <p:nvPr/>
                </p:nvSpPr>
                <p:spPr bwMode="auto">
                  <a:xfrm rot="5400000">
                    <a:off x="6678564" y="6410468"/>
                    <a:ext cx="96251" cy="36137"/>
                  </a:xfrm>
                  <a:prstGeom prst="flowChartOnlineStorage">
                    <a:avLst/>
                  </a:prstGeom>
                  <a:solidFill>
                    <a:schemeClr val="accent2"/>
                  </a:solidFill>
                  <a:ln w="3175" cap="flat" cmpd="sng" algn="ctr">
                    <a:solidFill>
                      <a:schemeClr val="bg1"/>
                    </a:solidFill>
                    <a:prstDash val="solid"/>
                    <a:round/>
                    <a:headEnd type="none" w="med" len="med"/>
                    <a:tailEnd type="none" w="med" len="med"/>
                  </a:ln>
                  <a:effectLst/>
                </p:spPr>
                <p:txBody>
                  <a:bodyPr/>
                  <a:lstStyle/>
                  <a:p>
                    <a:pPr defTabSz="771571" fontAlgn="base">
                      <a:lnSpc>
                        <a:spcPct val="90000"/>
                      </a:lnSpc>
                      <a:spcBef>
                        <a:spcPct val="35000"/>
                      </a:spcBef>
                      <a:spcAft>
                        <a:spcPct val="25000"/>
                      </a:spcAft>
                      <a:buClr>
                        <a:srgbClr val="8B3D9A"/>
                      </a:buClr>
                      <a:buFont typeface="Arial" charset="0"/>
                      <a:buChar char="•"/>
                      <a:defRPr/>
                    </a:pPr>
                    <a:endParaRPr lang="en-US" sz="1400" b="1" dirty="0">
                      <a:solidFill>
                        <a:srgbClr val="000000"/>
                      </a:solidFill>
                      <a:latin typeface="Arial" panose="020B0604020202020204" pitchFamily="34" charset="0"/>
                      <a:cs typeface="Arial" panose="020B0604020202020204" pitchFamily="34" charset="0"/>
                    </a:endParaRPr>
                  </a:p>
                </p:txBody>
              </p:sp>
              <p:sp>
                <p:nvSpPr>
                  <p:cNvPr id="85" name="Freeform 134">
                    <a:extLst>
                      <a:ext uri="{FF2B5EF4-FFF2-40B4-BE49-F238E27FC236}">
                        <a16:creationId xmlns:a16="http://schemas.microsoft.com/office/drawing/2014/main" id="{AEE97B95-0009-4A39-B26B-34066B7EE402}"/>
                      </a:ext>
                    </a:extLst>
                  </p:cNvPr>
                  <p:cNvSpPr/>
                  <p:nvPr/>
                </p:nvSpPr>
                <p:spPr bwMode="auto">
                  <a:xfrm>
                    <a:off x="6867818" y="6372612"/>
                    <a:ext cx="36576" cy="162782"/>
                  </a:xfrm>
                  <a:custGeom>
                    <a:avLst/>
                    <a:gdLst>
                      <a:gd name="connsiteX0" fmla="*/ 18288 w 36576"/>
                      <a:gd name="connsiteY0" fmla="*/ 0 h 260857"/>
                      <a:gd name="connsiteX1" fmla="*/ 36576 w 36576"/>
                      <a:gd name="connsiteY1" fmla="*/ 37393 h 260857"/>
                      <a:gd name="connsiteX2" fmla="*/ 36576 w 36576"/>
                      <a:gd name="connsiteY2" fmla="*/ 50545 h 260857"/>
                      <a:gd name="connsiteX3" fmla="*/ 36576 w 36576"/>
                      <a:gd name="connsiteY3" fmla="*/ 224314 h 260857"/>
                      <a:gd name="connsiteX4" fmla="*/ 36576 w 36576"/>
                      <a:gd name="connsiteY4" fmla="*/ 260857 h 260857"/>
                      <a:gd name="connsiteX5" fmla="*/ 0 w 36576"/>
                      <a:gd name="connsiteY5" fmla="*/ 260857 h 260857"/>
                      <a:gd name="connsiteX6" fmla="*/ 0 w 36576"/>
                      <a:gd name="connsiteY6" fmla="*/ 224314 h 260857"/>
                      <a:gd name="connsiteX7" fmla="*/ 0 w 36576"/>
                      <a:gd name="connsiteY7" fmla="*/ 50545 h 260857"/>
                      <a:gd name="connsiteX8" fmla="*/ 0 w 36576"/>
                      <a:gd name="connsiteY8" fmla="*/ 37393 h 260857"/>
                      <a:gd name="connsiteX9" fmla="*/ 18288 w 36576"/>
                      <a:gd name="connsiteY9" fmla="*/ 0 h 260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 h="260857">
                        <a:moveTo>
                          <a:pt x="18288" y="0"/>
                        </a:moveTo>
                        <a:cubicBezTo>
                          <a:pt x="28387" y="0"/>
                          <a:pt x="36576" y="16734"/>
                          <a:pt x="36576" y="37393"/>
                        </a:cubicBezTo>
                        <a:lnTo>
                          <a:pt x="36576" y="50545"/>
                        </a:lnTo>
                        <a:lnTo>
                          <a:pt x="36576" y="224314"/>
                        </a:lnTo>
                        <a:lnTo>
                          <a:pt x="36576" y="260857"/>
                        </a:lnTo>
                        <a:lnTo>
                          <a:pt x="0" y="260857"/>
                        </a:lnTo>
                        <a:lnTo>
                          <a:pt x="0" y="224314"/>
                        </a:lnTo>
                        <a:lnTo>
                          <a:pt x="0" y="50545"/>
                        </a:lnTo>
                        <a:lnTo>
                          <a:pt x="0" y="37393"/>
                        </a:lnTo>
                        <a:cubicBezTo>
                          <a:pt x="0" y="16734"/>
                          <a:pt x="8190" y="0"/>
                          <a:pt x="18288" y="0"/>
                        </a:cubicBezTo>
                        <a:close/>
                      </a:path>
                    </a:pathLst>
                  </a:custGeom>
                  <a:solidFill>
                    <a:schemeClr val="accent5">
                      <a:lumMod val="60000"/>
                      <a:lumOff val="40000"/>
                    </a:schemeClr>
                  </a:solidFill>
                  <a:ln w="3175" cap="flat" cmpd="sng" algn="ctr">
                    <a:solidFill>
                      <a:schemeClr val="bg1"/>
                    </a:solidFill>
                    <a:prstDash val="solid"/>
                    <a:round/>
                    <a:headEnd type="none" w="med" len="med"/>
                    <a:tailEnd type="none" w="med" len="med"/>
                  </a:ln>
                  <a:effectLst/>
                </p:spPr>
                <p:txBody>
                  <a:bodyPr/>
                  <a:lstStyle/>
                  <a:p>
                    <a:pPr defTabSz="771571" fontAlgn="base">
                      <a:lnSpc>
                        <a:spcPct val="90000"/>
                      </a:lnSpc>
                      <a:spcBef>
                        <a:spcPct val="35000"/>
                      </a:spcBef>
                      <a:spcAft>
                        <a:spcPct val="25000"/>
                      </a:spcAft>
                      <a:buClr>
                        <a:srgbClr val="8B3D9A"/>
                      </a:buClr>
                      <a:buFont typeface="Arial" charset="0"/>
                      <a:buChar char="•"/>
                      <a:defRPr/>
                    </a:pPr>
                    <a:endParaRPr lang="en-US" sz="1400" b="1" dirty="0">
                      <a:solidFill>
                        <a:srgbClr val="000000"/>
                      </a:solidFill>
                      <a:latin typeface="Arial" panose="020B0604020202020204" pitchFamily="34" charset="0"/>
                      <a:cs typeface="Arial" panose="020B0604020202020204" pitchFamily="34" charset="0"/>
                    </a:endParaRPr>
                  </a:p>
                </p:txBody>
              </p:sp>
              <p:sp>
                <p:nvSpPr>
                  <p:cNvPr id="86" name="Freeform 133">
                    <a:extLst>
                      <a:ext uri="{FF2B5EF4-FFF2-40B4-BE49-F238E27FC236}">
                        <a16:creationId xmlns:a16="http://schemas.microsoft.com/office/drawing/2014/main" id="{BC24F055-87A4-4FD2-AEC9-02A4FC667D5A}"/>
                      </a:ext>
                    </a:extLst>
                  </p:cNvPr>
                  <p:cNvSpPr/>
                  <p:nvPr/>
                </p:nvSpPr>
                <p:spPr bwMode="auto">
                  <a:xfrm>
                    <a:off x="6788751" y="6373343"/>
                    <a:ext cx="36136" cy="137262"/>
                  </a:xfrm>
                  <a:custGeom>
                    <a:avLst/>
                    <a:gdLst>
                      <a:gd name="connsiteX0" fmla="*/ 0 w 36576"/>
                      <a:gd name="connsiteY0" fmla="*/ 0 h 260476"/>
                      <a:gd name="connsiteX1" fmla="*/ 18288 w 36576"/>
                      <a:gd name="connsiteY1" fmla="*/ 30486 h 260476"/>
                      <a:gd name="connsiteX2" fmla="*/ 36576 w 36576"/>
                      <a:gd name="connsiteY2" fmla="*/ 0 h 260476"/>
                      <a:gd name="connsiteX3" fmla="*/ 36576 w 36576"/>
                      <a:gd name="connsiteY3" fmla="*/ 41020 h 260476"/>
                      <a:gd name="connsiteX4" fmla="*/ 36576 w 36576"/>
                      <a:gd name="connsiteY4" fmla="*/ 152394 h 260476"/>
                      <a:gd name="connsiteX5" fmla="*/ 36576 w 36576"/>
                      <a:gd name="connsiteY5" fmla="*/ 260476 h 260476"/>
                      <a:gd name="connsiteX6" fmla="*/ 0 w 36576"/>
                      <a:gd name="connsiteY6" fmla="*/ 260476 h 260476"/>
                      <a:gd name="connsiteX7" fmla="*/ 0 w 36576"/>
                      <a:gd name="connsiteY7" fmla="*/ 152394 h 260476"/>
                      <a:gd name="connsiteX8" fmla="*/ 0 w 36576"/>
                      <a:gd name="connsiteY8" fmla="*/ 41020 h 260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76" h="260476">
                        <a:moveTo>
                          <a:pt x="0" y="0"/>
                        </a:moveTo>
                        <a:cubicBezTo>
                          <a:pt x="0" y="16843"/>
                          <a:pt x="8190" y="30486"/>
                          <a:pt x="18288" y="30486"/>
                        </a:cubicBezTo>
                        <a:cubicBezTo>
                          <a:pt x="28387" y="30486"/>
                          <a:pt x="36576" y="16843"/>
                          <a:pt x="36576" y="0"/>
                        </a:cubicBezTo>
                        <a:lnTo>
                          <a:pt x="36576" y="41020"/>
                        </a:lnTo>
                        <a:lnTo>
                          <a:pt x="36576" y="152394"/>
                        </a:lnTo>
                        <a:lnTo>
                          <a:pt x="36576" y="260476"/>
                        </a:lnTo>
                        <a:lnTo>
                          <a:pt x="0" y="260476"/>
                        </a:lnTo>
                        <a:lnTo>
                          <a:pt x="0" y="152394"/>
                        </a:lnTo>
                        <a:lnTo>
                          <a:pt x="0" y="41020"/>
                        </a:lnTo>
                        <a:close/>
                      </a:path>
                    </a:pathLst>
                  </a:custGeom>
                  <a:solidFill>
                    <a:schemeClr val="accent3">
                      <a:lumMod val="60000"/>
                      <a:lumOff val="40000"/>
                    </a:schemeClr>
                  </a:solidFill>
                  <a:ln w="3175" cap="flat" cmpd="sng" algn="ctr">
                    <a:solidFill>
                      <a:schemeClr val="bg1"/>
                    </a:solidFill>
                    <a:prstDash val="solid"/>
                    <a:round/>
                    <a:headEnd type="none" w="med" len="med"/>
                    <a:tailEnd type="none" w="med" len="med"/>
                  </a:ln>
                  <a:effectLst/>
                </p:spPr>
                <p:txBody>
                  <a:bodyPr/>
                  <a:lstStyle/>
                  <a:p>
                    <a:pPr defTabSz="771571" fontAlgn="base">
                      <a:lnSpc>
                        <a:spcPct val="90000"/>
                      </a:lnSpc>
                      <a:spcBef>
                        <a:spcPct val="35000"/>
                      </a:spcBef>
                      <a:spcAft>
                        <a:spcPct val="25000"/>
                      </a:spcAft>
                      <a:buClr>
                        <a:srgbClr val="8B3D9A"/>
                      </a:buClr>
                      <a:buFont typeface="Arial" charset="0"/>
                      <a:buChar char="•"/>
                      <a:defRPr/>
                    </a:pPr>
                    <a:endParaRPr lang="en-US" sz="1400" b="1" dirty="0">
                      <a:solidFill>
                        <a:srgbClr val="000000"/>
                      </a:solidFill>
                      <a:latin typeface="Arial" panose="020B0604020202020204" pitchFamily="34" charset="0"/>
                      <a:cs typeface="Arial" panose="020B0604020202020204" pitchFamily="34" charset="0"/>
                    </a:endParaRPr>
                  </a:p>
                </p:txBody>
              </p:sp>
            </p:grpSp>
          </p:grpSp>
          <p:grpSp>
            <p:nvGrpSpPr>
              <p:cNvPr id="93" name="Group 92">
                <a:extLst>
                  <a:ext uri="{FF2B5EF4-FFF2-40B4-BE49-F238E27FC236}">
                    <a16:creationId xmlns:a16="http://schemas.microsoft.com/office/drawing/2014/main" id="{E479066C-E5B9-4FD6-A3A3-E213F9420CC9}"/>
                  </a:ext>
                </a:extLst>
              </p:cNvPr>
              <p:cNvGrpSpPr/>
              <p:nvPr/>
            </p:nvGrpSpPr>
            <p:grpSpPr>
              <a:xfrm>
                <a:off x="8556502" y="6313601"/>
                <a:ext cx="440347" cy="187809"/>
                <a:chOff x="7312555" y="6265932"/>
                <a:chExt cx="440347" cy="279137"/>
              </a:xfrm>
            </p:grpSpPr>
            <p:grpSp>
              <p:nvGrpSpPr>
                <p:cNvPr id="94" name="Group 93">
                  <a:extLst>
                    <a:ext uri="{FF2B5EF4-FFF2-40B4-BE49-F238E27FC236}">
                      <a16:creationId xmlns:a16="http://schemas.microsoft.com/office/drawing/2014/main" id="{EDDC18F9-D6A9-44C8-8431-19F84FE3333C}"/>
                    </a:ext>
                  </a:extLst>
                </p:cNvPr>
                <p:cNvGrpSpPr/>
                <p:nvPr/>
              </p:nvGrpSpPr>
              <p:grpSpPr>
                <a:xfrm>
                  <a:off x="7312555" y="6331789"/>
                  <a:ext cx="440342" cy="213280"/>
                  <a:chOff x="6710268" y="6343364"/>
                  <a:chExt cx="440342" cy="213280"/>
                </a:xfrm>
              </p:grpSpPr>
              <p:sp>
                <p:nvSpPr>
                  <p:cNvPr id="102" name="Flowchart: Stored Data 101">
                    <a:extLst>
                      <a:ext uri="{FF2B5EF4-FFF2-40B4-BE49-F238E27FC236}">
                        <a16:creationId xmlns:a16="http://schemas.microsoft.com/office/drawing/2014/main" id="{56A50F3E-FDC2-489D-9DE1-298DF8E8ABA1}"/>
                      </a:ext>
                    </a:extLst>
                  </p:cNvPr>
                  <p:cNvSpPr/>
                  <p:nvPr/>
                </p:nvSpPr>
                <p:spPr bwMode="auto">
                  <a:xfrm rot="16200000" flipH="1">
                    <a:off x="7084416" y="6441101"/>
                    <a:ext cx="96252" cy="36137"/>
                  </a:xfrm>
                  <a:prstGeom prst="flowChartOnlineStorage">
                    <a:avLst/>
                  </a:prstGeom>
                  <a:solidFill>
                    <a:schemeClr val="accent5">
                      <a:lumMod val="60000"/>
                      <a:lumOff val="40000"/>
                    </a:schemeClr>
                  </a:solidFill>
                  <a:ln w="3175" cap="flat" cmpd="sng" algn="ctr">
                    <a:solidFill>
                      <a:schemeClr val="bg1"/>
                    </a:solidFill>
                    <a:prstDash val="solid"/>
                    <a:round/>
                    <a:headEnd type="none" w="med" len="med"/>
                    <a:tailEnd type="none" w="med" len="med"/>
                  </a:ln>
                  <a:effectLst/>
                </p:spPr>
                <p:txBody>
                  <a:bodyPr/>
                  <a:lstStyle/>
                  <a:p>
                    <a:pPr defTabSz="771571" fontAlgn="base">
                      <a:lnSpc>
                        <a:spcPct val="90000"/>
                      </a:lnSpc>
                      <a:spcBef>
                        <a:spcPct val="35000"/>
                      </a:spcBef>
                      <a:spcAft>
                        <a:spcPct val="25000"/>
                      </a:spcAft>
                      <a:buClr>
                        <a:srgbClr val="8B3D9A"/>
                      </a:buClr>
                      <a:buFont typeface="Arial" charset="0"/>
                      <a:buChar char="•"/>
                      <a:defRPr/>
                    </a:pPr>
                    <a:endParaRPr lang="en-US" sz="1400" b="1" dirty="0">
                      <a:solidFill>
                        <a:srgbClr val="000000"/>
                      </a:solidFill>
                      <a:latin typeface="Arial" panose="020B0604020202020204" pitchFamily="34" charset="0"/>
                      <a:cs typeface="Arial" panose="020B0604020202020204" pitchFamily="34" charset="0"/>
                    </a:endParaRPr>
                  </a:p>
                </p:txBody>
              </p:sp>
              <p:sp>
                <p:nvSpPr>
                  <p:cNvPr id="103" name="Freeform 134">
                    <a:extLst>
                      <a:ext uri="{FF2B5EF4-FFF2-40B4-BE49-F238E27FC236}">
                        <a16:creationId xmlns:a16="http://schemas.microsoft.com/office/drawing/2014/main" id="{1D25EBD9-B66F-48D2-8054-7864AF7D5957}"/>
                      </a:ext>
                    </a:extLst>
                  </p:cNvPr>
                  <p:cNvSpPr/>
                  <p:nvPr/>
                </p:nvSpPr>
                <p:spPr bwMode="auto">
                  <a:xfrm flipH="1">
                    <a:off x="6955528" y="6413918"/>
                    <a:ext cx="36200" cy="137450"/>
                  </a:xfrm>
                  <a:custGeom>
                    <a:avLst/>
                    <a:gdLst>
                      <a:gd name="connsiteX0" fmla="*/ 18288 w 36576"/>
                      <a:gd name="connsiteY0" fmla="*/ 0 h 260857"/>
                      <a:gd name="connsiteX1" fmla="*/ 36576 w 36576"/>
                      <a:gd name="connsiteY1" fmla="*/ 37393 h 260857"/>
                      <a:gd name="connsiteX2" fmla="*/ 36576 w 36576"/>
                      <a:gd name="connsiteY2" fmla="*/ 50545 h 260857"/>
                      <a:gd name="connsiteX3" fmla="*/ 36576 w 36576"/>
                      <a:gd name="connsiteY3" fmla="*/ 224314 h 260857"/>
                      <a:gd name="connsiteX4" fmla="*/ 36576 w 36576"/>
                      <a:gd name="connsiteY4" fmla="*/ 260857 h 260857"/>
                      <a:gd name="connsiteX5" fmla="*/ 0 w 36576"/>
                      <a:gd name="connsiteY5" fmla="*/ 260857 h 260857"/>
                      <a:gd name="connsiteX6" fmla="*/ 0 w 36576"/>
                      <a:gd name="connsiteY6" fmla="*/ 224314 h 260857"/>
                      <a:gd name="connsiteX7" fmla="*/ 0 w 36576"/>
                      <a:gd name="connsiteY7" fmla="*/ 50545 h 260857"/>
                      <a:gd name="connsiteX8" fmla="*/ 0 w 36576"/>
                      <a:gd name="connsiteY8" fmla="*/ 37393 h 260857"/>
                      <a:gd name="connsiteX9" fmla="*/ 18288 w 36576"/>
                      <a:gd name="connsiteY9" fmla="*/ 0 h 260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 h="260857">
                        <a:moveTo>
                          <a:pt x="18288" y="0"/>
                        </a:moveTo>
                        <a:cubicBezTo>
                          <a:pt x="28387" y="0"/>
                          <a:pt x="36576" y="16734"/>
                          <a:pt x="36576" y="37393"/>
                        </a:cubicBezTo>
                        <a:lnTo>
                          <a:pt x="36576" y="50545"/>
                        </a:lnTo>
                        <a:lnTo>
                          <a:pt x="36576" y="224314"/>
                        </a:lnTo>
                        <a:lnTo>
                          <a:pt x="36576" y="260857"/>
                        </a:lnTo>
                        <a:lnTo>
                          <a:pt x="0" y="260857"/>
                        </a:lnTo>
                        <a:lnTo>
                          <a:pt x="0" y="224314"/>
                        </a:lnTo>
                        <a:lnTo>
                          <a:pt x="0" y="50545"/>
                        </a:lnTo>
                        <a:lnTo>
                          <a:pt x="0" y="37393"/>
                        </a:lnTo>
                        <a:cubicBezTo>
                          <a:pt x="0" y="16734"/>
                          <a:pt x="8190" y="0"/>
                          <a:pt x="18288" y="0"/>
                        </a:cubicBezTo>
                        <a:close/>
                      </a:path>
                    </a:pathLst>
                  </a:custGeom>
                  <a:solidFill>
                    <a:schemeClr val="accent3">
                      <a:lumMod val="60000"/>
                      <a:lumOff val="40000"/>
                    </a:schemeClr>
                  </a:solidFill>
                  <a:ln w="3175" cap="flat" cmpd="sng" algn="ctr">
                    <a:solidFill>
                      <a:schemeClr val="bg1"/>
                    </a:solidFill>
                    <a:prstDash val="solid"/>
                    <a:round/>
                    <a:headEnd type="none" w="med" len="med"/>
                    <a:tailEnd type="none" w="med" len="med"/>
                  </a:ln>
                  <a:effectLst/>
                </p:spPr>
                <p:txBody>
                  <a:bodyPr/>
                  <a:lstStyle/>
                  <a:p>
                    <a:pPr defTabSz="771571" fontAlgn="base">
                      <a:lnSpc>
                        <a:spcPct val="90000"/>
                      </a:lnSpc>
                      <a:spcBef>
                        <a:spcPct val="35000"/>
                      </a:spcBef>
                      <a:spcAft>
                        <a:spcPct val="25000"/>
                      </a:spcAft>
                      <a:buClr>
                        <a:srgbClr val="8B3D9A"/>
                      </a:buClr>
                      <a:buFont typeface="Arial" charset="0"/>
                      <a:buChar char="•"/>
                      <a:defRPr/>
                    </a:pPr>
                    <a:endParaRPr lang="en-US" sz="1400" b="1" dirty="0">
                      <a:solidFill>
                        <a:srgbClr val="000000"/>
                      </a:solidFill>
                      <a:latin typeface="Arial" panose="020B0604020202020204" pitchFamily="34" charset="0"/>
                      <a:cs typeface="Arial" panose="020B0604020202020204" pitchFamily="34" charset="0"/>
                    </a:endParaRPr>
                  </a:p>
                </p:txBody>
              </p:sp>
              <p:sp>
                <p:nvSpPr>
                  <p:cNvPr id="104" name="Freeform 133">
                    <a:extLst>
                      <a:ext uri="{FF2B5EF4-FFF2-40B4-BE49-F238E27FC236}">
                        <a16:creationId xmlns:a16="http://schemas.microsoft.com/office/drawing/2014/main" id="{C520C318-4A7F-4CF8-9367-CCAB7844C062}"/>
                      </a:ext>
                    </a:extLst>
                  </p:cNvPr>
                  <p:cNvSpPr/>
                  <p:nvPr/>
                </p:nvSpPr>
                <p:spPr bwMode="auto">
                  <a:xfrm flipH="1">
                    <a:off x="7034344" y="6401805"/>
                    <a:ext cx="36136" cy="137262"/>
                  </a:xfrm>
                  <a:custGeom>
                    <a:avLst/>
                    <a:gdLst>
                      <a:gd name="connsiteX0" fmla="*/ 0 w 36576"/>
                      <a:gd name="connsiteY0" fmla="*/ 0 h 260476"/>
                      <a:gd name="connsiteX1" fmla="*/ 18288 w 36576"/>
                      <a:gd name="connsiteY1" fmla="*/ 30486 h 260476"/>
                      <a:gd name="connsiteX2" fmla="*/ 36576 w 36576"/>
                      <a:gd name="connsiteY2" fmla="*/ 0 h 260476"/>
                      <a:gd name="connsiteX3" fmla="*/ 36576 w 36576"/>
                      <a:gd name="connsiteY3" fmla="*/ 41020 h 260476"/>
                      <a:gd name="connsiteX4" fmla="*/ 36576 w 36576"/>
                      <a:gd name="connsiteY4" fmla="*/ 152394 h 260476"/>
                      <a:gd name="connsiteX5" fmla="*/ 36576 w 36576"/>
                      <a:gd name="connsiteY5" fmla="*/ 260476 h 260476"/>
                      <a:gd name="connsiteX6" fmla="*/ 0 w 36576"/>
                      <a:gd name="connsiteY6" fmla="*/ 260476 h 260476"/>
                      <a:gd name="connsiteX7" fmla="*/ 0 w 36576"/>
                      <a:gd name="connsiteY7" fmla="*/ 152394 h 260476"/>
                      <a:gd name="connsiteX8" fmla="*/ 0 w 36576"/>
                      <a:gd name="connsiteY8" fmla="*/ 41020 h 260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76" h="260476">
                        <a:moveTo>
                          <a:pt x="0" y="0"/>
                        </a:moveTo>
                        <a:cubicBezTo>
                          <a:pt x="0" y="16843"/>
                          <a:pt x="8190" y="30486"/>
                          <a:pt x="18288" y="30486"/>
                        </a:cubicBezTo>
                        <a:cubicBezTo>
                          <a:pt x="28387" y="30486"/>
                          <a:pt x="36576" y="16843"/>
                          <a:pt x="36576" y="0"/>
                        </a:cubicBezTo>
                        <a:lnTo>
                          <a:pt x="36576" y="41020"/>
                        </a:lnTo>
                        <a:lnTo>
                          <a:pt x="36576" y="152394"/>
                        </a:lnTo>
                        <a:lnTo>
                          <a:pt x="36576" y="260476"/>
                        </a:lnTo>
                        <a:lnTo>
                          <a:pt x="0" y="260476"/>
                        </a:lnTo>
                        <a:lnTo>
                          <a:pt x="0" y="152394"/>
                        </a:lnTo>
                        <a:lnTo>
                          <a:pt x="0" y="41020"/>
                        </a:lnTo>
                        <a:close/>
                      </a:path>
                    </a:pathLst>
                  </a:custGeom>
                  <a:solidFill>
                    <a:schemeClr val="accent2"/>
                  </a:solidFill>
                  <a:ln w="3175" cap="flat" cmpd="sng" algn="ctr">
                    <a:solidFill>
                      <a:schemeClr val="bg1"/>
                    </a:solidFill>
                    <a:prstDash val="solid"/>
                    <a:round/>
                    <a:headEnd type="none" w="med" len="med"/>
                    <a:tailEnd type="none" w="med" len="med"/>
                  </a:ln>
                  <a:effectLst/>
                </p:spPr>
                <p:txBody>
                  <a:bodyPr/>
                  <a:lstStyle/>
                  <a:p>
                    <a:pPr defTabSz="771571" fontAlgn="base">
                      <a:lnSpc>
                        <a:spcPct val="90000"/>
                      </a:lnSpc>
                      <a:spcBef>
                        <a:spcPct val="35000"/>
                      </a:spcBef>
                      <a:spcAft>
                        <a:spcPct val="25000"/>
                      </a:spcAft>
                      <a:buClr>
                        <a:srgbClr val="8B3D9A"/>
                      </a:buClr>
                      <a:buFont typeface="Arial" charset="0"/>
                      <a:buChar char="•"/>
                      <a:defRPr/>
                    </a:pPr>
                    <a:endParaRPr lang="en-US" sz="1400" b="1" dirty="0">
                      <a:solidFill>
                        <a:srgbClr val="000000"/>
                      </a:solidFill>
                      <a:latin typeface="Arial" panose="020B0604020202020204" pitchFamily="34" charset="0"/>
                      <a:cs typeface="Arial" panose="020B0604020202020204" pitchFamily="34" charset="0"/>
                    </a:endParaRPr>
                  </a:p>
                </p:txBody>
              </p:sp>
              <p:sp>
                <p:nvSpPr>
                  <p:cNvPr id="105" name="Flowchart: Stored Data 104">
                    <a:extLst>
                      <a:ext uri="{FF2B5EF4-FFF2-40B4-BE49-F238E27FC236}">
                        <a16:creationId xmlns:a16="http://schemas.microsoft.com/office/drawing/2014/main" id="{F3DA9A06-F17B-4CBB-85FB-C8EFAEA87F10}"/>
                      </a:ext>
                    </a:extLst>
                  </p:cNvPr>
                  <p:cNvSpPr/>
                  <p:nvPr/>
                </p:nvSpPr>
                <p:spPr bwMode="auto">
                  <a:xfrm rot="5400000">
                    <a:off x="6652336" y="6401296"/>
                    <a:ext cx="152439" cy="36576"/>
                  </a:xfrm>
                  <a:prstGeom prst="flowChartOnlineStorage">
                    <a:avLst/>
                  </a:prstGeom>
                  <a:solidFill>
                    <a:schemeClr val="accent3">
                      <a:lumMod val="60000"/>
                      <a:lumOff val="40000"/>
                    </a:schemeClr>
                  </a:solidFill>
                  <a:ln w="3175" cap="flat" cmpd="sng" algn="ctr">
                    <a:solidFill>
                      <a:schemeClr val="bg1"/>
                    </a:solidFill>
                    <a:prstDash val="solid"/>
                    <a:round/>
                    <a:headEnd type="none" w="med" len="med"/>
                    <a:tailEnd type="none" w="med" len="med"/>
                  </a:ln>
                  <a:effectLst/>
                </p:spPr>
                <p:txBody>
                  <a:bodyPr/>
                  <a:lstStyle/>
                  <a:p>
                    <a:pPr defTabSz="771571" fontAlgn="base">
                      <a:lnSpc>
                        <a:spcPct val="90000"/>
                      </a:lnSpc>
                      <a:spcBef>
                        <a:spcPct val="35000"/>
                      </a:spcBef>
                      <a:spcAft>
                        <a:spcPct val="25000"/>
                      </a:spcAft>
                      <a:buClr>
                        <a:srgbClr val="8B3D9A"/>
                      </a:buClr>
                      <a:buFont typeface="Arial" charset="0"/>
                      <a:buChar char="•"/>
                      <a:defRPr/>
                    </a:pPr>
                    <a:endParaRPr lang="en-US" sz="1400" b="1" dirty="0">
                      <a:solidFill>
                        <a:srgbClr val="000000"/>
                      </a:solidFill>
                      <a:latin typeface="Arial" panose="020B0604020202020204" pitchFamily="34" charset="0"/>
                      <a:cs typeface="Arial" panose="020B0604020202020204" pitchFamily="34" charset="0"/>
                    </a:endParaRPr>
                  </a:p>
                </p:txBody>
              </p:sp>
              <p:sp>
                <p:nvSpPr>
                  <p:cNvPr id="106" name="Freeform 134">
                    <a:extLst>
                      <a:ext uri="{FF2B5EF4-FFF2-40B4-BE49-F238E27FC236}">
                        <a16:creationId xmlns:a16="http://schemas.microsoft.com/office/drawing/2014/main" id="{51FA8F15-4A9F-4AF3-A695-4D50EA043373}"/>
                      </a:ext>
                    </a:extLst>
                  </p:cNvPr>
                  <p:cNvSpPr/>
                  <p:nvPr/>
                </p:nvSpPr>
                <p:spPr bwMode="auto">
                  <a:xfrm>
                    <a:off x="6867503" y="6419194"/>
                    <a:ext cx="36200" cy="137450"/>
                  </a:xfrm>
                  <a:custGeom>
                    <a:avLst/>
                    <a:gdLst>
                      <a:gd name="connsiteX0" fmla="*/ 18288 w 36576"/>
                      <a:gd name="connsiteY0" fmla="*/ 0 h 260857"/>
                      <a:gd name="connsiteX1" fmla="*/ 36576 w 36576"/>
                      <a:gd name="connsiteY1" fmla="*/ 37393 h 260857"/>
                      <a:gd name="connsiteX2" fmla="*/ 36576 w 36576"/>
                      <a:gd name="connsiteY2" fmla="*/ 50545 h 260857"/>
                      <a:gd name="connsiteX3" fmla="*/ 36576 w 36576"/>
                      <a:gd name="connsiteY3" fmla="*/ 224314 h 260857"/>
                      <a:gd name="connsiteX4" fmla="*/ 36576 w 36576"/>
                      <a:gd name="connsiteY4" fmla="*/ 260857 h 260857"/>
                      <a:gd name="connsiteX5" fmla="*/ 0 w 36576"/>
                      <a:gd name="connsiteY5" fmla="*/ 260857 h 260857"/>
                      <a:gd name="connsiteX6" fmla="*/ 0 w 36576"/>
                      <a:gd name="connsiteY6" fmla="*/ 224314 h 260857"/>
                      <a:gd name="connsiteX7" fmla="*/ 0 w 36576"/>
                      <a:gd name="connsiteY7" fmla="*/ 50545 h 260857"/>
                      <a:gd name="connsiteX8" fmla="*/ 0 w 36576"/>
                      <a:gd name="connsiteY8" fmla="*/ 37393 h 260857"/>
                      <a:gd name="connsiteX9" fmla="*/ 18288 w 36576"/>
                      <a:gd name="connsiteY9" fmla="*/ 0 h 260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 h="260857">
                        <a:moveTo>
                          <a:pt x="18288" y="0"/>
                        </a:moveTo>
                        <a:cubicBezTo>
                          <a:pt x="28387" y="0"/>
                          <a:pt x="36576" y="16734"/>
                          <a:pt x="36576" y="37393"/>
                        </a:cubicBezTo>
                        <a:lnTo>
                          <a:pt x="36576" y="50545"/>
                        </a:lnTo>
                        <a:lnTo>
                          <a:pt x="36576" y="224314"/>
                        </a:lnTo>
                        <a:lnTo>
                          <a:pt x="36576" y="260857"/>
                        </a:lnTo>
                        <a:lnTo>
                          <a:pt x="0" y="260857"/>
                        </a:lnTo>
                        <a:lnTo>
                          <a:pt x="0" y="224314"/>
                        </a:lnTo>
                        <a:lnTo>
                          <a:pt x="0" y="50545"/>
                        </a:lnTo>
                        <a:lnTo>
                          <a:pt x="0" y="37393"/>
                        </a:lnTo>
                        <a:cubicBezTo>
                          <a:pt x="0" y="16734"/>
                          <a:pt x="8190" y="0"/>
                          <a:pt x="18288" y="0"/>
                        </a:cubicBezTo>
                        <a:close/>
                      </a:path>
                    </a:pathLst>
                  </a:custGeom>
                  <a:solidFill>
                    <a:schemeClr val="accent5">
                      <a:lumMod val="60000"/>
                      <a:lumOff val="40000"/>
                    </a:schemeClr>
                  </a:solidFill>
                  <a:ln w="3175" cap="flat" cmpd="sng" algn="ctr">
                    <a:solidFill>
                      <a:schemeClr val="bg1"/>
                    </a:solidFill>
                    <a:prstDash val="solid"/>
                    <a:round/>
                    <a:headEnd type="none" w="med" len="med"/>
                    <a:tailEnd type="none" w="med" len="med"/>
                  </a:ln>
                  <a:effectLst/>
                </p:spPr>
                <p:txBody>
                  <a:bodyPr/>
                  <a:lstStyle/>
                  <a:p>
                    <a:pPr defTabSz="771571" fontAlgn="base">
                      <a:lnSpc>
                        <a:spcPct val="90000"/>
                      </a:lnSpc>
                      <a:spcBef>
                        <a:spcPct val="35000"/>
                      </a:spcBef>
                      <a:spcAft>
                        <a:spcPct val="25000"/>
                      </a:spcAft>
                      <a:buClr>
                        <a:srgbClr val="8B3D9A"/>
                      </a:buClr>
                      <a:buFont typeface="Arial" charset="0"/>
                      <a:buChar char="•"/>
                      <a:defRPr/>
                    </a:pPr>
                    <a:endParaRPr lang="en-US" sz="1400" b="1" dirty="0">
                      <a:solidFill>
                        <a:srgbClr val="000000"/>
                      </a:solidFill>
                      <a:latin typeface="Arial" panose="020B0604020202020204" pitchFamily="34" charset="0"/>
                      <a:cs typeface="Arial" panose="020B0604020202020204" pitchFamily="34" charset="0"/>
                    </a:endParaRPr>
                  </a:p>
                </p:txBody>
              </p:sp>
              <p:sp>
                <p:nvSpPr>
                  <p:cNvPr id="107" name="Freeform 133">
                    <a:extLst>
                      <a:ext uri="{FF2B5EF4-FFF2-40B4-BE49-F238E27FC236}">
                        <a16:creationId xmlns:a16="http://schemas.microsoft.com/office/drawing/2014/main" id="{74CD2048-A2C5-4794-983B-144B1DFEEDB2}"/>
                      </a:ext>
                    </a:extLst>
                  </p:cNvPr>
                  <p:cNvSpPr/>
                  <p:nvPr/>
                </p:nvSpPr>
                <p:spPr bwMode="auto">
                  <a:xfrm>
                    <a:off x="6788751" y="6398325"/>
                    <a:ext cx="36136" cy="137262"/>
                  </a:xfrm>
                  <a:custGeom>
                    <a:avLst/>
                    <a:gdLst>
                      <a:gd name="connsiteX0" fmla="*/ 0 w 36576"/>
                      <a:gd name="connsiteY0" fmla="*/ 0 h 260476"/>
                      <a:gd name="connsiteX1" fmla="*/ 18288 w 36576"/>
                      <a:gd name="connsiteY1" fmla="*/ 30486 h 260476"/>
                      <a:gd name="connsiteX2" fmla="*/ 36576 w 36576"/>
                      <a:gd name="connsiteY2" fmla="*/ 0 h 260476"/>
                      <a:gd name="connsiteX3" fmla="*/ 36576 w 36576"/>
                      <a:gd name="connsiteY3" fmla="*/ 41020 h 260476"/>
                      <a:gd name="connsiteX4" fmla="*/ 36576 w 36576"/>
                      <a:gd name="connsiteY4" fmla="*/ 152394 h 260476"/>
                      <a:gd name="connsiteX5" fmla="*/ 36576 w 36576"/>
                      <a:gd name="connsiteY5" fmla="*/ 260476 h 260476"/>
                      <a:gd name="connsiteX6" fmla="*/ 0 w 36576"/>
                      <a:gd name="connsiteY6" fmla="*/ 260476 h 260476"/>
                      <a:gd name="connsiteX7" fmla="*/ 0 w 36576"/>
                      <a:gd name="connsiteY7" fmla="*/ 152394 h 260476"/>
                      <a:gd name="connsiteX8" fmla="*/ 0 w 36576"/>
                      <a:gd name="connsiteY8" fmla="*/ 41020 h 260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76" h="260476">
                        <a:moveTo>
                          <a:pt x="0" y="0"/>
                        </a:moveTo>
                        <a:cubicBezTo>
                          <a:pt x="0" y="16843"/>
                          <a:pt x="8190" y="30486"/>
                          <a:pt x="18288" y="30486"/>
                        </a:cubicBezTo>
                        <a:cubicBezTo>
                          <a:pt x="28387" y="30486"/>
                          <a:pt x="36576" y="16843"/>
                          <a:pt x="36576" y="0"/>
                        </a:cubicBezTo>
                        <a:lnTo>
                          <a:pt x="36576" y="41020"/>
                        </a:lnTo>
                        <a:lnTo>
                          <a:pt x="36576" y="152394"/>
                        </a:lnTo>
                        <a:lnTo>
                          <a:pt x="36576" y="260476"/>
                        </a:lnTo>
                        <a:lnTo>
                          <a:pt x="0" y="260476"/>
                        </a:lnTo>
                        <a:lnTo>
                          <a:pt x="0" y="152394"/>
                        </a:lnTo>
                        <a:lnTo>
                          <a:pt x="0" y="41020"/>
                        </a:lnTo>
                        <a:close/>
                      </a:path>
                    </a:pathLst>
                  </a:custGeom>
                  <a:solidFill>
                    <a:schemeClr val="accent2"/>
                  </a:solidFill>
                  <a:ln w="3175" cap="flat" cmpd="sng" algn="ctr">
                    <a:solidFill>
                      <a:schemeClr val="bg1"/>
                    </a:solidFill>
                    <a:prstDash val="solid"/>
                    <a:round/>
                    <a:headEnd type="none" w="med" len="med"/>
                    <a:tailEnd type="none" w="med" len="med"/>
                  </a:ln>
                  <a:effectLst/>
                </p:spPr>
                <p:txBody>
                  <a:bodyPr/>
                  <a:lstStyle/>
                  <a:p>
                    <a:pPr defTabSz="771571" fontAlgn="base">
                      <a:lnSpc>
                        <a:spcPct val="90000"/>
                      </a:lnSpc>
                      <a:spcBef>
                        <a:spcPct val="35000"/>
                      </a:spcBef>
                      <a:spcAft>
                        <a:spcPct val="25000"/>
                      </a:spcAft>
                      <a:buClr>
                        <a:srgbClr val="8B3D9A"/>
                      </a:buClr>
                      <a:buFont typeface="Arial" charset="0"/>
                      <a:buChar char="•"/>
                      <a:defRPr/>
                    </a:pPr>
                    <a:endParaRPr lang="en-US" sz="1400" b="1" dirty="0">
                      <a:solidFill>
                        <a:srgbClr val="000000"/>
                      </a:solidFill>
                      <a:latin typeface="Arial" panose="020B0604020202020204" pitchFamily="34" charset="0"/>
                      <a:cs typeface="Arial" panose="020B0604020202020204" pitchFamily="34" charset="0"/>
                    </a:endParaRPr>
                  </a:p>
                </p:txBody>
              </p:sp>
            </p:grpSp>
            <p:grpSp>
              <p:nvGrpSpPr>
                <p:cNvPr id="95" name="Group 94">
                  <a:extLst>
                    <a:ext uri="{FF2B5EF4-FFF2-40B4-BE49-F238E27FC236}">
                      <a16:creationId xmlns:a16="http://schemas.microsoft.com/office/drawing/2014/main" id="{35824AC6-B7E2-492D-8824-853A205B29DA}"/>
                    </a:ext>
                  </a:extLst>
                </p:cNvPr>
                <p:cNvGrpSpPr/>
                <p:nvPr/>
              </p:nvGrpSpPr>
              <p:grpSpPr>
                <a:xfrm rot="10800000">
                  <a:off x="7313365" y="6265932"/>
                  <a:ext cx="439537" cy="179978"/>
                  <a:chOff x="6708616" y="6362724"/>
                  <a:chExt cx="439537" cy="179978"/>
                </a:xfrm>
              </p:grpSpPr>
              <p:sp>
                <p:nvSpPr>
                  <p:cNvPr id="96" name="Flowchart: Stored Data 95">
                    <a:extLst>
                      <a:ext uri="{FF2B5EF4-FFF2-40B4-BE49-F238E27FC236}">
                        <a16:creationId xmlns:a16="http://schemas.microsoft.com/office/drawing/2014/main" id="{33327972-0BE6-4093-81CB-2E05AC842E96}"/>
                      </a:ext>
                    </a:extLst>
                  </p:cNvPr>
                  <p:cNvSpPr/>
                  <p:nvPr/>
                </p:nvSpPr>
                <p:spPr bwMode="auto">
                  <a:xfrm rot="16200000" flipH="1">
                    <a:off x="7081959" y="6412717"/>
                    <a:ext cx="96251" cy="36137"/>
                  </a:xfrm>
                  <a:prstGeom prst="flowChartOnlineStorage">
                    <a:avLst/>
                  </a:prstGeom>
                  <a:solidFill>
                    <a:schemeClr val="accent5">
                      <a:lumMod val="60000"/>
                      <a:lumOff val="40000"/>
                    </a:schemeClr>
                  </a:solidFill>
                  <a:ln w="3175" cap="flat" cmpd="sng" algn="ctr">
                    <a:solidFill>
                      <a:schemeClr val="bg1"/>
                    </a:solidFill>
                    <a:prstDash val="solid"/>
                    <a:round/>
                    <a:headEnd type="none" w="med" len="med"/>
                    <a:tailEnd type="none" w="med" len="med"/>
                  </a:ln>
                  <a:effectLst/>
                </p:spPr>
                <p:txBody>
                  <a:bodyPr/>
                  <a:lstStyle/>
                  <a:p>
                    <a:pPr defTabSz="771571" fontAlgn="base">
                      <a:lnSpc>
                        <a:spcPct val="90000"/>
                      </a:lnSpc>
                      <a:spcBef>
                        <a:spcPct val="35000"/>
                      </a:spcBef>
                      <a:spcAft>
                        <a:spcPct val="25000"/>
                      </a:spcAft>
                      <a:buClr>
                        <a:srgbClr val="8B3D9A"/>
                      </a:buClr>
                      <a:buFont typeface="Arial" charset="0"/>
                      <a:buChar char="•"/>
                      <a:defRPr/>
                    </a:pPr>
                    <a:endParaRPr lang="en-US" sz="1400" b="1" dirty="0">
                      <a:solidFill>
                        <a:srgbClr val="000000"/>
                      </a:solidFill>
                      <a:latin typeface="Arial" panose="020B0604020202020204" pitchFamily="34" charset="0"/>
                      <a:cs typeface="Arial" panose="020B0604020202020204" pitchFamily="34" charset="0"/>
                    </a:endParaRPr>
                  </a:p>
                </p:txBody>
              </p:sp>
              <p:sp>
                <p:nvSpPr>
                  <p:cNvPr id="97" name="Freeform 134">
                    <a:extLst>
                      <a:ext uri="{FF2B5EF4-FFF2-40B4-BE49-F238E27FC236}">
                        <a16:creationId xmlns:a16="http://schemas.microsoft.com/office/drawing/2014/main" id="{B77581EB-DC27-48FE-939F-586ECE318762}"/>
                      </a:ext>
                    </a:extLst>
                  </p:cNvPr>
                  <p:cNvSpPr/>
                  <p:nvPr/>
                </p:nvSpPr>
                <p:spPr bwMode="auto">
                  <a:xfrm flipH="1">
                    <a:off x="6955843" y="6362724"/>
                    <a:ext cx="36576" cy="174044"/>
                  </a:xfrm>
                  <a:custGeom>
                    <a:avLst/>
                    <a:gdLst>
                      <a:gd name="connsiteX0" fmla="*/ 18288 w 36576"/>
                      <a:gd name="connsiteY0" fmla="*/ 0 h 260857"/>
                      <a:gd name="connsiteX1" fmla="*/ 36576 w 36576"/>
                      <a:gd name="connsiteY1" fmla="*/ 37393 h 260857"/>
                      <a:gd name="connsiteX2" fmla="*/ 36576 w 36576"/>
                      <a:gd name="connsiteY2" fmla="*/ 50545 h 260857"/>
                      <a:gd name="connsiteX3" fmla="*/ 36576 w 36576"/>
                      <a:gd name="connsiteY3" fmla="*/ 224314 h 260857"/>
                      <a:gd name="connsiteX4" fmla="*/ 36576 w 36576"/>
                      <a:gd name="connsiteY4" fmla="*/ 260857 h 260857"/>
                      <a:gd name="connsiteX5" fmla="*/ 0 w 36576"/>
                      <a:gd name="connsiteY5" fmla="*/ 260857 h 260857"/>
                      <a:gd name="connsiteX6" fmla="*/ 0 w 36576"/>
                      <a:gd name="connsiteY6" fmla="*/ 224314 h 260857"/>
                      <a:gd name="connsiteX7" fmla="*/ 0 w 36576"/>
                      <a:gd name="connsiteY7" fmla="*/ 50545 h 260857"/>
                      <a:gd name="connsiteX8" fmla="*/ 0 w 36576"/>
                      <a:gd name="connsiteY8" fmla="*/ 37393 h 260857"/>
                      <a:gd name="connsiteX9" fmla="*/ 18288 w 36576"/>
                      <a:gd name="connsiteY9" fmla="*/ 0 h 260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 h="260857">
                        <a:moveTo>
                          <a:pt x="18288" y="0"/>
                        </a:moveTo>
                        <a:cubicBezTo>
                          <a:pt x="28387" y="0"/>
                          <a:pt x="36576" y="16734"/>
                          <a:pt x="36576" y="37393"/>
                        </a:cubicBezTo>
                        <a:lnTo>
                          <a:pt x="36576" y="50545"/>
                        </a:lnTo>
                        <a:lnTo>
                          <a:pt x="36576" y="224314"/>
                        </a:lnTo>
                        <a:lnTo>
                          <a:pt x="36576" y="260857"/>
                        </a:lnTo>
                        <a:lnTo>
                          <a:pt x="0" y="260857"/>
                        </a:lnTo>
                        <a:lnTo>
                          <a:pt x="0" y="224314"/>
                        </a:lnTo>
                        <a:lnTo>
                          <a:pt x="0" y="50545"/>
                        </a:lnTo>
                        <a:lnTo>
                          <a:pt x="0" y="37393"/>
                        </a:lnTo>
                        <a:cubicBezTo>
                          <a:pt x="0" y="16734"/>
                          <a:pt x="8190" y="0"/>
                          <a:pt x="18288" y="0"/>
                        </a:cubicBezTo>
                        <a:close/>
                      </a:path>
                    </a:pathLst>
                  </a:custGeom>
                  <a:solidFill>
                    <a:schemeClr val="accent2"/>
                  </a:solidFill>
                  <a:ln w="3175" cap="flat" cmpd="sng" algn="ctr">
                    <a:solidFill>
                      <a:schemeClr val="bg1"/>
                    </a:solidFill>
                    <a:prstDash val="solid"/>
                    <a:round/>
                    <a:headEnd type="none" w="med" len="med"/>
                    <a:tailEnd type="none" w="med" len="med"/>
                  </a:ln>
                  <a:effectLst/>
                </p:spPr>
                <p:txBody>
                  <a:bodyPr/>
                  <a:lstStyle/>
                  <a:p>
                    <a:pPr defTabSz="771571" fontAlgn="base">
                      <a:lnSpc>
                        <a:spcPct val="90000"/>
                      </a:lnSpc>
                      <a:spcBef>
                        <a:spcPct val="35000"/>
                      </a:spcBef>
                      <a:spcAft>
                        <a:spcPct val="25000"/>
                      </a:spcAft>
                      <a:buClr>
                        <a:srgbClr val="8B3D9A"/>
                      </a:buClr>
                      <a:buFont typeface="Arial" charset="0"/>
                      <a:buChar char="•"/>
                      <a:defRPr/>
                    </a:pPr>
                    <a:endParaRPr lang="en-US" sz="1400" b="1" dirty="0">
                      <a:solidFill>
                        <a:srgbClr val="000000"/>
                      </a:solidFill>
                      <a:latin typeface="Arial" panose="020B0604020202020204" pitchFamily="34" charset="0"/>
                      <a:cs typeface="Arial" panose="020B0604020202020204" pitchFamily="34" charset="0"/>
                    </a:endParaRPr>
                  </a:p>
                </p:txBody>
              </p:sp>
              <p:sp>
                <p:nvSpPr>
                  <p:cNvPr id="98" name="Freeform 133">
                    <a:extLst>
                      <a:ext uri="{FF2B5EF4-FFF2-40B4-BE49-F238E27FC236}">
                        <a16:creationId xmlns:a16="http://schemas.microsoft.com/office/drawing/2014/main" id="{A3E5D9AB-40D3-4F64-A524-00205B58B72C}"/>
                      </a:ext>
                    </a:extLst>
                  </p:cNvPr>
                  <p:cNvSpPr/>
                  <p:nvPr/>
                </p:nvSpPr>
                <p:spPr bwMode="auto">
                  <a:xfrm flipH="1">
                    <a:off x="7034344" y="6372612"/>
                    <a:ext cx="36136" cy="137262"/>
                  </a:xfrm>
                  <a:custGeom>
                    <a:avLst/>
                    <a:gdLst>
                      <a:gd name="connsiteX0" fmla="*/ 0 w 36576"/>
                      <a:gd name="connsiteY0" fmla="*/ 0 h 260476"/>
                      <a:gd name="connsiteX1" fmla="*/ 18288 w 36576"/>
                      <a:gd name="connsiteY1" fmla="*/ 30486 h 260476"/>
                      <a:gd name="connsiteX2" fmla="*/ 36576 w 36576"/>
                      <a:gd name="connsiteY2" fmla="*/ 0 h 260476"/>
                      <a:gd name="connsiteX3" fmla="*/ 36576 w 36576"/>
                      <a:gd name="connsiteY3" fmla="*/ 41020 h 260476"/>
                      <a:gd name="connsiteX4" fmla="*/ 36576 w 36576"/>
                      <a:gd name="connsiteY4" fmla="*/ 152394 h 260476"/>
                      <a:gd name="connsiteX5" fmla="*/ 36576 w 36576"/>
                      <a:gd name="connsiteY5" fmla="*/ 260476 h 260476"/>
                      <a:gd name="connsiteX6" fmla="*/ 0 w 36576"/>
                      <a:gd name="connsiteY6" fmla="*/ 260476 h 260476"/>
                      <a:gd name="connsiteX7" fmla="*/ 0 w 36576"/>
                      <a:gd name="connsiteY7" fmla="*/ 152394 h 260476"/>
                      <a:gd name="connsiteX8" fmla="*/ 0 w 36576"/>
                      <a:gd name="connsiteY8" fmla="*/ 41020 h 260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76" h="260476">
                        <a:moveTo>
                          <a:pt x="0" y="0"/>
                        </a:moveTo>
                        <a:cubicBezTo>
                          <a:pt x="0" y="16843"/>
                          <a:pt x="8190" y="30486"/>
                          <a:pt x="18288" y="30486"/>
                        </a:cubicBezTo>
                        <a:cubicBezTo>
                          <a:pt x="28387" y="30486"/>
                          <a:pt x="36576" y="16843"/>
                          <a:pt x="36576" y="0"/>
                        </a:cubicBezTo>
                        <a:lnTo>
                          <a:pt x="36576" y="41020"/>
                        </a:lnTo>
                        <a:lnTo>
                          <a:pt x="36576" y="152394"/>
                        </a:lnTo>
                        <a:lnTo>
                          <a:pt x="36576" y="260476"/>
                        </a:lnTo>
                        <a:lnTo>
                          <a:pt x="0" y="260476"/>
                        </a:lnTo>
                        <a:lnTo>
                          <a:pt x="0" y="152394"/>
                        </a:lnTo>
                        <a:lnTo>
                          <a:pt x="0" y="41020"/>
                        </a:lnTo>
                        <a:close/>
                      </a:path>
                    </a:pathLst>
                  </a:custGeom>
                  <a:solidFill>
                    <a:schemeClr val="accent3">
                      <a:lumMod val="60000"/>
                      <a:lumOff val="40000"/>
                    </a:schemeClr>
                  </a:solidFill>
                  <a:ln w="3175" cap="flat" cmpd="sng" algn="ctr">
                    <a:solidFill>
                      <a:schemeClr val="bg1"/>
                    </a:solidFill>
                    <a:prstDash val="solid"/>
                    <a:round/>
                    <a:headEnd type="none" w="med" len="med"/>
                    <a:tailEnd type="none" w="med" len="med"/>
                  </a:ln>
                  <a:effectLst/>
                </p:spPr>
                <p:txBody>
                  <a:bodyPr/>
                  <a:lstStyle/>
                  <a:p>
                    <a:pPr defTabSz="771571" fontAlgn="base">
                      <a:lnSpc>
                        <a:spcPct val="90000"/>
                      </a:lnSpc>
                      <a:spcBef>
                        <a:spcPct val="35000"/>
                      </a:spcBef>
                      <a:spcAft>
                        <a:spcPct val="25000"/>
                      </a:spcAft>
                      <a:buClr>
                        <a:srgbClr val="8B3D9A"/>
                      </a:buClr>
                      <a:buFont typeface="Arial" charset="0"/>
                      <a:buChar char="•"/>
                      <a:defRPr/>
                    </a:pPr>
                    <a:endParaRPr lang="en-US" sz="1400" b="1" dirty="0">
                      <a:solidFill>
                        <a:srgbClr val="000000"/>
                      </a:solidFill>
                      <a:latin typeface="Arial" panose="020B0604020202020204" pitchFamily="34" charset="0"/>
                      <a:cs typeface="Arial" panose="020B0604020202020204" pitchFamily="34" charset="0"/>
                    </a:endParaRPr>
                  </a:p>
                </p:txBody>
              </p:sp>
              <p:sp>
                <p:nvSpPr>
                  <p:cNvPr id="99" name="Flowchart: Stored Data 98">
                    <a:extLst>
                      <a:ext uri="{FF2B5EF4-FFF2-40B4-BE49-F238E27FC236}">
                        <a16:creationId xmlns:a16="http://schemas.microsoft.com/office/drawing/2014/main" id="{C5F5B78F-9D23-4F28-8979-5F9C42B899F9}"/>
                      </a:ext>
                    </a:extLst>
                  </p:cNvPr>
                  <p:cNvSpPr/>
                  <p:nvPr/>
                </p:nvSpPr>
                <p:spPr bwMode="auto">
                  <a:xfrm rot="5400000">
                    <a:off x="6678559" y="6428735"/>
                    <a:ext cx="96251" cy="36137"/>
                  </a:xfrm>
                  <a:prstGeom prst="flowChartOnlineStorage">
                    <a:avLst/>
                  </a:prstGeom>
                  <a:solidFill>
                    <a:schemeClr val="accent2"/>
                  </a:solidFill>
                  <a:ln w="3175" cap="flat" cmpd="sng" algn="ctr">
                    <a:solidFill>
                      <a:schemeClr val="bg1"/>
                    </a:solidFill>
                    <a:prstDash val="solid"/>
                    <a:round/>
                    <a:headEnd type="none" w="med" len="med"/>
                    <a:tailEnd type="none" w="med" len="med"/>
                  </a:ln>
                  <a:effectLst/>
                </p:spPr>
                <p:txBody>
                  <a:bodyPr/>
                  <a:lstStyle/>
                  <a:p>
                    <a:pPr defTabSz="771571" fontAlgn="base">
                      <a:lnSpc>
                        <a:spcPct val="90000"/>
                      </a:lnSpc>
                      <a:spcBef>
                        <a:spcPct val="35000"/>
                      </a:spcBef>
                      <a:spcAft>
                        <a:spcPct val="25000"/>
                      </a:spcAft>
                      <a:buClr>
                        <a:srgbClr val="8B3D9A"/>
                      </a:buClr>
                      <a:buFont typeface="Arial" charset="0"/>
                      <a:buChar char="•"/>
                      <a:defRPr/>
                    </a:pPr>
                    <a:endParaRPr lang="en-US" sz="1400" b="1" dirty="0">
                      <a:solidFill>
                        <a:srgbClr val="000000"/>
                      </a:solidFill>
                      <a:latin typeface="Arial" panose="020B0604020202020204" pitchFamily="34" charset="0"/>
                      <a:cs typeface="Arial" panose="020B0604020202020204" pitchFamily="34" charset="0"/>
                    </a:endParaRPr>
                  </a:p>
                </p:txBody>
              </p:sp>
              <p:sp>
                <p:nvSpPr>
                  <p:cNvPr id="100" name="Freeform 134">
                    <a:extLst>
                      <a:ext uri="{FF2B5EF4-FFF2-40B4-BE49-F238E27FC236}">
                        <a16:creationId xmlns:a16="http://schemas.microsoft.com/office/drawing/2014/main" id="{2790819E-BECD-4873-90E4-07F263448215}"/>
                      </a:ext>
                    </a:extLst>
                  </p:cNvPr>
                  <p:cNvSpPr/>
                  <p:nvPr/>
                </p:nvSpPr>
                <p:spPr bwMode="auto">
                  <a:xfrm>
                    <a:off x="6867818" y="6379919"/>
                    <a:ext cx="36576" cy="162783"/>
                  </a:xfrm>
                  <a:custGeom>
                    <a:avLst/>
                    <a:gdLst>
                      <a:gd name="connsiteX0" fmla="*/ 18288 w 36576"/>
                      <a:gd name="connsiteY0" fmla="*/ 0 h 260857"/>
                      <a:gd name="connsiteX1" fmla="*/ 36576 w 36576"/>
                      <a:gd name="connsiteY1" fmla="*/ 37393 h 260857"/>
                      <a:gd name="connsiteX2" fmla="*/ 36576 w 36576"/>
                      <a:gd name="connsiteY2" fmla="*/ 50545 h 260857"/>
                      <a:gd name="connsiteX3" fmla="*/ 36576 w 36576"/>
                      <a:gd name="connsiteY3" fmla="*/ 224314 h 260857"/>
                      <a:gd name="connsiteX4" fmla="*/ 36576 w 36576"/>
                      <a:gd name="connsiteY4" fmla="*/ 260857 h 260857"/>
                      <a:gd name="connsiteX5" fmla="*/ 0 w 36576"/>
                      <a:gd name="connsiteY5" fmla="*/ 260857 h 260857"/>
                      <a:gd name="connsiteX6" fmla="*/ 0 w 36576"/>
                      <a:gd name="connsiteY6" fmla="*/ 224314 h 260857"/>
                      <a:gd name="connsiteX7" fmla="*/ 0 w 36576"/>
                      <a:gd name="connsiteY7" fmla="*/ 50545 h 260857"/>
                      <a:gd name="connsiteX8" fmla="*/ 0 w 36576"/>
                      <a:gd name="connsiteY8" fmla="*/ 37393 h 260857"/>
                      <a:gd name="connsiteX9" fmla="*/ 18288 w 36576"/>
                      <a:gd name="connsiteY9" fmla="*/ 0 h 260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 h="260857">
                        <a:moveTo>
                          <a:pt x="18288" y="0"/>
                        </a:moveTo>
                        <a:cubicBezTo>
                          <a:pt x="28387" y="0"/>
                          <a:pt x="36576" y="16734"/>
                          <a:pt x="36576" y="37393"/>
                        </a:cubicBezTo>
                        <a:lnTo>
                          <a:pt x="36576" y="50545"/>
                        </a:lnTo>
                        <a:lnTo>
                          <a:pt x="36576" y="224314"/>
                        </a:lnTo>
                        <a:lnTo>
                          <a:pt x="36576" y="260857"/>
                        </a:lnTo>
                        <a:lnTo>
                          <a:pt x="0" y="260857"/>
                        </a:lnTo>
                        <a:lnTo>
                          <a:pt x="0" y="224314"/>
                        </a:lnTo>
                        <a:lnTo>
                          <a:pt x="0" y="50545"/>
                        </a:lnTo>
                        <a:lnTo>
                          <a:pt x="0" y="37393"/>
                        </a:lnTo>
                        <a:cubicBezTo>
                          <a:pt x="0" y="16734"/>
                          <a:pt x="8190" y="0"/>
                          <a:pt x="18288" y="0"/>
                        </a:cubicBezTo>
                        <a:close/>
                      </a:path>
                    </a:pathLst>
                  </a:custGeom>
                  <a:solidFill>
                    <a:schemeClr val="accent5">
                      <a:lumMod val="60000"/>
                      <a:lumOff val="40000"/>
                    </a:schemeClr>
                  </a:solidFill>
                  <a:ln w="3175" cap="flat" cmpd="sng" algn="ctr">
                    <a:solidFill>
                      <a:schemeClr val="bg1"/>
                    </a:solidFill>
                    <a:prstDash val="solid"/>
                    <a:round/>
                    <a:headEnd type="none" w="med" len="med"/>
                    <a:tailEnd type="none" w="med" len="med"/>
                  </a:ln>
                  <a:effectLst/>
                </p:spPr>
                <p:txBody>
                  <a:bodyPr/>
                  <a:lstStyle/>
                  <a:p>
                    <a:pPr defTabSz="771571" fontAlgn="base">
                      <a:lnSpc>
                        <a:spcPct val="90000"/>
                      </a:lnSpc>
                      <a:spcBef>
                        <a:spcPct val="35000"/>
                      </a:spcBef>
                      <a:spcAft>
                        <a:spcPct val="25000"/>
                      </a:spcAft>
                      <a:buClr>
                        <a:srgbClr val="8B3D9A"/>
                      </a:buClr>
                      <a:buFont typeface="Arial" charset="0"/>
                      <a:buChar char="•"/>
                      <a:defRPr/>
                    </a:pPr>
                    <a:endParaRPr lang="en-US" sz="1400" b="1" dirty="0">
                      <a:solidFill>
                        <a:srgbClr val="000000"/>
                      </a:solidFill>
                      <a:latin typeface="Arial" panose="020B0604020202020204" pitchFamily="34" charset="0"/>
                      <a:cs typeface="Arial" panose="020B0604020202020204" pitchFamily="34" charset="0"/>
                    </a:endParaRPr>
                  </a:p>
                </p:txBody>
              </p:sp>
              <p:sp>
                <p:nvSpPr>
                  <p:cNvPr id="101" name="Freeform 133">
                    <a:extLst>
                      <a:ext uri="{FF2B5EF4-FFF2-40B4-BE49-F238E27FC236}">
                        <a16:creationId xmlns:a16="http://schemas.microsoft.com/office/drawing/2014/main" id="{B4EA1304-96FF-4E60-9B72-EDD61B839BDF}"/>
                      </a:ext>
                    </a:extLst>
                  </p:cNvPr>
                  <p:cNvSpPr/>
                  <p:nvPr/>
                </p:nvSpPr>
                <p:spPr bwMode="auto">
                  <a:xfrm>
                    <a:off x="6788751" y="6380650"/>
                    <a:ext cx="36136" cy="137262"/>
                  </a:xfrm>
                  <a:custGeom>
                    <a:avLst/>
                    <a:gdLst>
                      <a:gd name="connsiteX0" fmla="*/ 0 w 36576"/>
                      <a:gd name="connsiteY0" fmla="*/ 0 h 260476"/>
                      <a:gd name="connsiteX1" fmla="*/ 18288 w 36576"/>
                      <a:gd name="connsiteY1" fmla="*/ 30486 h 260476"/>
                      <a:gd name="connsiteX2" fmla="*/ 36576 w 36576"/>
                      <a:gd name="connsiteY2" fmla="*/ 0 h 260476"/>
                      <a:gd name="connsiteX3" fmla="*/ 36576 w 36576"/>
                      <a:gd name="connsiteY3" fmla="*/ 41020 h 260476"/>
                      <a:gd name="connsiteX4" fmla="*/ 36576 w 36576"/>
                      <a:gd name="connsiteY4" fmla="*/ 152394 h 260476"/>
                      <a:gd name="connsiteX5" fmla="*/ 36576 w 36576"/>
                      <a:gd name="connsiteY5" fmla="*/ 260476 h 260476"/>
                      <a:gd name="connsiteX6" fmla="*/ 0 w 36576"/>
                      <a:gd name="connsiteY6" fmla="*/ 260476 h 260476"/>
                      <a:gd name="connsiteX7" fmla="*/ 0 w 36576"/>
                      <a:gd name="connsiteY7" fmla="*/ 152394 h 260476"/>
                      <a:gd name="connsiteX8" fmla="*/ 0 w 36576"/>
                      <a:gd name="connsiteY8" fmla="*/ 41020 h 260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76" h="260476">
                        <a:moveTo>
                          <a:pt x="0" y="0"/>
                        </a:moveTo>
                        <a:cubicBezTo>
                          <a:pt x="0" y="16843"/>
                          <a:pt x="8190" y="30486"/>
                          <a:pt x="18288" y="30486"/>
                        </a:cubicBezTo>
                        <a:cubicBezTo>
                          <a:pt x="28387" y="30486"/>
                          <a:pt x="36576" y="16843"/>
                          <a:pt x="36576" y="0"/>
                        </a:cubicBezTo>
                        <a:lnTo>
                          <a:pt x="36576" y="41020"/>
                        </a:lnTo>
                        <a:lnTo>
                          <a:pt x="36576" y="152394"/>
                        </a:lnTo>
                        <a:lnTo>
                          <a:pt x="36576" y="260476"/>
                        </a:lnTo>
                        <a:lnTo>
                          <a:pt x="0" y="260476"/>
                        </a:lnTo>
                        <a:lnTo>
                          <a:pt x="0" y="152394"/>
                        </a:lnTo>
                        <a:lnTo>
                          <a:pt x="0" y="41020"/>
                        </a:lnTo>
                        <a:close/>
                      </a:path>
                    </a:pathLst>
                  </a:custGeom>
                  <a:solidFill>
                    <a:schemeClr val="accent3">
                      <a:lumMod val="60000"/>
                      <a:lumOff val="40000"/>
                    </a:schemeClr>
                  </a:solidFill>
                  <a:ln w="3175" cap="flat" cmpd="sng" algn="ctr">
                    <a:solidFill>
                      <a:schemeClr val="bg1"/>
                    </a:solidFill>
                    <a:prstDash val="solid"/>
                    <a:round/>
                    <a:headEnd type="none" w="med" len="med"/>
                    <a:tailEnd type="none" w="med" len="med"/>
                  </a:ln>
                  <a:effectLst/>
                </p:spPr>
                <p:txBody>
                  <a:bodyPr/>
                  <a:lstStyle/>
                  <a:p>
                    <a:pPr defTabSz="771571" fontAlgn="base">
                      <a:lnSpc>
                        <a:spcPct val="90000"/>
                      </a:lnSpc>
                      <a:spcBef>
                        <a:spcPct val="35000"/>
                      </a:spcBef>
                      <a:spcAft>
                        <a:spcPct val="25000"/>
                      </a:spcAft>
                      <a:buClr>
                        <a:srgbClr val="8B3D9A"/>
                      </a:buClr>
                      <a:buFont typeface="Arial" charset="0"/>
                      <a:buChar char="•"/>
                      <a:defRPr/>
                    </a:pPr>
                    <a:endParaRPr lang="en-US" sz="1400" b="1" dirty="0">
                      <a:solidFill>
                        <a:srgbClr val="000000"/>
                      </a:solidFill>
                      <a:latin typeface="Arial" panose="020B0604020202020204" pitchFamily="34" charset="0"/>
                      <a:cs typeface="Arial" panose="020B0604020202020204" pitchFamily="34" charset="0"/>
                    </a:endParaRPr>
                  </a:p>
                </p:txBody>
              </p:sp>
            </p:grpSp>
          </p:grpSp>
          <p:grpSp>
            <p:nvGrpSpPr>
              <p:cNvPr id="48" name="Group 47">
                <a:extLst>
                  <a:ext uri="{FF2B5EF4-FFF2-40B4-BE49-F238E27FC236}">
                    <a16:creationId xmlns:a16="http://schemas.microsoft.com/office/drawing/2014/main" id="{E7C969B8-DD57-49E2-96E4-FBAC5ECA12C5}"/>
                  </a:ext>
                </a:extLst>
              </p:cNvPr>
              <p:cNvGrpSpPr/>
              <p:nvPr/>
            </p:nvGrpSpPr>
            <p:grpSpPr>
              <a:xfrm>
                <a:off x="6707401" y="6279840"/>
                <a:ext cx="2342272" cy="259159"/>
                <a:chOff x="6673159" y="6279642"/>
                <a:chExt cx="2342272" cy="259159"/>
              </a:xfrm>
            </p:grpSpPr>
            <p:sp>
              <p:nvSpPr>
                <p:cNvPr id="46" name="Freeform: Shape 45">
                  <a:extLst>
                    <a:ext uri="{FF2B5EF4-FFF2-40B4-BE49-F238E27FC236}">
                      <a16:creationId xmlns:a16="http://schemas.microsoft.com/office/drawing/2014/main" id="{6B882D1C-ECBE-4D33-93FF-5385AF161A5A}"/>
                    </a:ext>
                  </a:extLst>
                </p:cNvPr>
                <p:cNvSpPr/>
                <p:nvPr/>
              </p:nvSpPr>
              <p:spPr bwMode="auto">
                <a:xfrm>
                  <a:off x="6673159" y="6279642"/>
                  <a:ext cx="2335427" cy="250319"/>
                </a:xfrm>
                <a:custGeom>
                  <a:avLst/>
                  <a:gdLst>
                    <a:gd name="connsiteX0" fmla="*/ 0 w 2335427"/>
                    <a:gd name="connsiteY0" fmla="*/ 49442 h 268411"/>
                    <a:gd name="connsiteX1" fmla="*/ 193589 w 2335427"/>
                    <a:gd name="connsiteY1" fmla="*/ 20610 h 268411"/>
                    <a:gd name="connsiteX2" fmla="*/ 440724 w 2335427"/>
                    <a:gd name="connsiteY2" fmla="*/ 78275 h 268411"/>
                    <a:gd name="connsiteX3" fmla="*/ 803189 w 2335427"/>
                    <a:gd name="connsiteY3" fmla="*/ 267745 h 268411"/>
                    <a:gd name="connsiteX4" fmla="*/ 1153297 w 2335427"/>
                    <a:gd name="connsiteY4" fmla="*/ 135939 h 268411"/>
                    <a:gd name="connsiteX5" fmla="*/ 1449859 w 2335427"/>
                    <a:gd name="connsiteY5" fmla="*/ 15 h 268411"/>
                    <a:gd name="connsiteX6" fmla="*/ 1717589 w 2335427"/>
                    <a:gd name="connsiteY6" fmla="*/ 127702 h 268411"/>
                    <a:gd name="connsiteX7" fmla="*/ 2034746 w 2335427"/>
                    <a:gd name="connsiteY7" fmla="*/ 247150 h 268411"/>
                    <a:gd name="connsiteX8" fmla="*/ 2335427 w 2335427"/>
                    <a:gd name="connsiteY8" fmla="*/ 177129 h 268411"/>
                    <a:gd name="connsiteX0" fmla="*/ 0 w 2335427"/>
                    <a:gd name="connsiteY0" fmla="*/ 49442 h 268411"/>
                    <a:gd name="connsiteX1" fmla="*/ 193589 w 2335427"/>
                    <a:gd name="connsiteY1" fmla="*/ 20610 h 268411"/>
                    <a:gd name="connsiteX2" fmla="*/ 440724 w 2335427"/>
                    <a:gd name="connsiteY2" fmla="*/ 78275 h 268411"/>
                    <a:gd name="connsiteX3" fmla="*/ 803189 w 2335427"/>
                    <a:gd name="connsiteY3" fmla="*/ 267745 h 268411"/>
                    <a:gd name="connsiteX4" fmla="*/ 1153297 w 2335427"/>
                    <a:gd name="connsiteY4" fmla="*/ 135939 h 268411"/>
                    <a:gd name="connsiteX5" fmla="*/ 1449859 w 2335427"/>
                    <a:gd name="connsiteY5" fmla="*/ 15 h 268411"/>
                    <a:gd name="connsiteX6" fmla="*/ 1717589 w 2335427"/>
                    <a:gd name="connsiteY6" fmla="*/ 127702 h 268411"/>
                    <a:gd name="connsiteX7" fmla="*/ 2034746 w 2335427"/>
                    <a:gd name="connsiteY7" fmla="*/ 247150 h 268411"/>
                    <a:gd name="connsiteX8" fmla="*/ 2335427 w 2335427"/>
                    <a:gd name="connsiteY8" fmla="*/ 177129 h 268411"/>
                    <a:gd name="connsiteX0" fmla="*/ 0 w 2335427"/>
                    <a:gd name="connsiteY0" fmla="*/ 49442 h 268532"/>
                    <a:gd name="connsiteX1" fmla="*/ 193589 w 2335427"/>
                    <a:gd name="connsiteY1" fmla="*/ 20610 h 268532"/>
                    <a:gd name="connsiteX2" fmla="*/ 440724 w 2335427"/>
                    <a:gd name="connsiteY2" fmla="*/ 78275 h 268532"/>
                    <a:gd name="connsiteX3" fmla="*/ 803189 w 2335427"/>
                    <a:gd name="connsiteY3" fmla="*/ 267745 h 268532"/>
                    <a:gd name="connsiteX4" fmla="*/ 1153297 w 2335427"/>
                    <a:gd name="connsiteY4" fmla="*/ 135939 h 268532"/>
                    <a:gd name="connsiteX5" fmla="*/ 1449859 w 2335427"/>
                    <a:gd name="connsiteY5" fmla="*/ 15 h 268532"/>
                    <a:gd name="connsiteX6" fmla="*/ 1717589 w 2335427"/>
                    <a:gd name="connsiteY6" fmla="*/ 127702 h 268532"/>
                    <a:gd name="connsiteX7" fmla="*/ 2034746 w 2335427"/>
                    <a:gd name="connsiteY7" fmla="*/ 247150 h 268532"/>
                    <a:gd name="connsiteX8" fmla="*/ 2335427 w 2335427"/>
                    <a:gd name="connsiteY8" fmla="*/ 177129 h 268532"/>
                    <a:gd name="connsiteX0" fmla="*/ 0 w 2335427"/>
                    <a:gd name="connsiteY0" fmla="*/ 49445 h 268535"/>
                    <a:gd name="connsiteX1" fmla="*/ 193589 w 2335427"/>
                    <a:gd name="connsiteY1" fmla="*/ 20613 h 268535"/>
                    <a:gd name="connsiteX2" fmla="*/ 440724 w 2335427"/>
                    <a:gd name="connsiteY2" fmla="*/ 78278 h 268535"/>
                    <a:gd name="connsiteX3" fmla="*/ 803189 w 2335427"/>
                    <a:gd name="connsiteY3" fmla="*/ 267748 h 268535"/>
                    <a:gd name="connsiteX4" fmla="*/ 1153297 w 2335427"/>
                    <a:gd name="connsiteY4" fmla="*/ 135942 h 268535"/>
                    <a:gd name="connsiteX5" fmla="*/ 1449859 w 2335427"/>
                    <a:gd name="connsiteY5" fmla="*/ 18 h 268535"/>
                    <a:gd name="connsiteX6" fmla="*/ 1717589 w 2335427"/>
                    <a:gd name="connsiteY6" fmla="*/ 127705 h 268535"/>
                    <a:gd name="connsiteX7" fmla="*/ 2034746 w 2335427"/>
                    <a:gd name="connsiteY7" fmla="*/ 247153 h 268535"/>
                    <a:gd name="connsiteX8" fmla="*/ 2335427 w 2335427"/>
                    <a:gd name="connsiteY8" fmla="*/ 177132 h 268535"/>
                    <a:gd name="connsiteX0" fmla="*/ 0 w 2335427"/>
                    <a:gd name="connsiteY0" fmla="*/ 49432 h 268522"/>
                    <a:gd name="connsiteX1" fmla="*/ 193589 w 2335427"/>
                    <a:gd name="connsiteY1" fmla="*/ 20600 h 268522"/>
                    <a:gd name="connsiteX2" fmla="*/ 440724 w 2335427"/>
                    <a:gd name="connsiteY2" fmla="*/ 78265 h 268522"/>
                    <a:gd name="connsiteX3" fmla="*/ 803189 w 2335427"/>
                    <a:gd name="connsiteY3" fmla="*/ 267735 h 268522"/>
                    <a:gd name="connsiteX4" fmla="*/ 1153297 w 2335427"/>
                    <a:gd name="connsiteY4" fmla="*/ 135929 h 268522"/>
                    <a:gd name="connsiteX5" fmla="*/ 1449859 w 2335427"/>
                    <a:gd name="connsiteY5" fmla="*/ 5 h 268522"/>
                    <a:gd name="connsiteX6" fmla="*/ 1725827 w 2335427"/>
                    <a:gd name="connsiteY6" fmla="*/ 131811 h 268522"/>
                    <a:gd name="connsiteX7" fmla="*/ 2034746 w 2335427"/>
                    <a:gd name="connsiteY7" fmla="*/ 247140 h 268522"/>
                    <a:gd name="connsiteX8" fmla="*/ 2335427 w 2335427"/>
                    <a:gd name="connsiteY8" fmla="*/ 177119 h 268522"/>
                    <a:gd name="connsiteX0" fmla="*/ 0 w 2335427"/>
                    <a:gd name="connsiteY0" fmla="*/ 49432 h 268522"/>
                    <a:gd name="connsiteX1" fmla="*/ 193589 w 2335427"/>
                    <a:gd name="connsiteY1" fmla="*/ 20600 h 268522"/>
                    <a:gd name="connsiteX2" fmla="*/ 440724 w 2335427"/>
                    <a:gd name="connsiteY2" fmla="*/ 78265 h 268522"/>
                    <a:gd name="connsiteX3" fmla="*/ 803189 w 2335427"/>
                    <a:gd name="connsiteY3" fmla="*/ 267735 h 268522"/>
                    <a:gd name="connsiteX4" fmla="*/ 1153297 w 2335427"/>
                    <a:gd name="connsiteY4" fmla="*/ 135929 h 268522"/>
                    <a:gd name="connsiteX5" fmla="*/ 1449859 w 2335427"/>
                    <a:gd name="connsiteY5" fmla="*/ 5 h 268522"/>
                    <a:gd name="connsiteX6" fmla="*/ 1725827 w 2335427"/>
                    <a:gd name="connsiteY6" fmla="*/ 131811 h 268522"/>
                    <a:gd name="connsiteX7" fmla="*/ 2034746 w 2335427"/>
                    <a:gd name="connsiteY7" fmla="*/ 247140 h 268522"/>
                    <a:gd name="connsiteX8" fmla="*/ 2335427 w 2335427"/>
                    <a:gd name="connsiteY8" fmla="*/ 177119 h 268522"/>
                    <a:gd name="connsiteX0" fmla="*/ 0 w 2335427"/>
                    <a:gd name="connsiteY0" fmla="*/ 49432 h 268522"/>
                    <a:gd name="connsiteX1" fmla="*/ 193589 w 2335427"/>
                    <a:gd name="connsiteY1" fmla="*/ 20600 h 268522"/>
                    <a:gd name="connsiteX2" fmla="*/ 440724 w 2335427"/>
                    <a:gd name="connsiteY2" fmla="*/ 78265 h 268522"/>
                    <a:gd name="connsiteX3" fmla="*/ 803189 w 2335427"/>
                    <a:gd name="connsiteY3" fmla="*/ 267735 h 268522"/>
                    <a:gd name="connsiteX4" fmla="*/ 1153297 w 2335427"/>
                    <a:gd name="connsiteY4" fmla="*/ 135929 h 268522"/>
                    <a:gd name="connsiteX5" fmla="*/ 1449859 w 2335427"/>
                    <a:gd name="connsiteY5" fmla="*/ 5 h 268522"/>
                    <a:gd name="connsiteX6" fmla="*/ 1725827 w 2335427"/>
                    <a:gd name="connsiteY6" fmla="*/ 131811 h 268522"/>
                    <a:gd name="connsiteX7" fmla="*/ 2034746 w 2335427"/>
                    <a:gd name="connsiteY7" fmla="*/ 247140 h 268522"/>
                    <a:gd name="connsiteX8" fmla="*/ 2335427 w 2335427"/>
                    <a:gd name="connsiteY8" fmla="*/ 177119 h 268522"/>
                    <a:gd name="connsiteX0" fmla="*/ 0 w 2335427"/>
                    <a:gd name="connsiteY0" fmla="*/ 49432 h 267739"/>
                    <a:gd name="connsiteX1" fmla="*/ 193589 w 2335427"/>
                    <a:gd name="connsiteY1" fmla="*/ 20600 h 267739"/>
                    <a:gd name="connsiteX2" fmla="*/ 477795 w 2335427"/>
                    <a:gd name="connsiteY2" fmla="*/ 131810 h 267739"/>
                    <a:gd name="connsiteX3" fmla="*/ 803189 w 2335427"/>
                    <a:gd name="connsiteY3" fmla="*/ 267735 h 267739"/>
                    <a:gd name="connsiteX4" fmla="*/ 1153297 w 2335427"/>
                    <a:gd name="connsiteY4" fmla="*/ 135929 h 267739"/>
                    <a:gd name="connsiteX5" fmla="*/ 1449859 w 2335427"/>
                    <a:gd name="connsiteY5" fmla="*/ 5 h 267739"/>
                    <a:gd name="connsiteX6" fmla="*/ 1725827 w 2335427"/>
                    <a:gd name="connsiteY6" fmla="*/ 131811 h 267739"/>
                    <a:gd name="connsiteX7" fmla="*/ 2034746 w 2335427"/>
                    <a:gd name="connsiteY7" fmla="*/ 247140 h 267739"/>
                    <a:gd name="connsiteX8" fmla="*/ 2335427 w 2335427"/>
                    <a:gd name="connsiteY8" fmla="*/ 177119 h 267739"/>
                    <a:gd name="connsiteX0" fmla="*/ 0 w 2335427"/>
                    <a:gd name="connsiteY0" fmla="*/ 49432 h 267809"/>
                    <a:gd name="connsiteX1" fmla="*/ 193589 w 2335427"/>
                    <a:gd name="connsiteY1" fmla="*/ 20600 h 267809"/>
                    <a:gd name="connsiteX2" fmla="*/ 477795 w 2335427"/>
                    <a:gd name="connsiteY2" fmla="*/ 119453 h 267809"/>
                    <a:gd name="connsiteX3" fmla="*/ 803189 w 2335427"/>
                    <a:gd name="connsiteY3" fmla="*/ 267735 h 267809"/>
                    <a:gd name="connsiteX4" fmla="*/ 1153297 w 2335427"/>
                    <a:gd name="connsiteY4" fmla="*/ 135929 h 267809"/>
                    <a:gd name="connsiteX5" fmla="*/ 1449859 w 2335427"/>
                    <a:gd name="connsiteY5" fmla="*/ 5 h 267809"/>
                    <a:gd name="connsiteX6" fmla="*/ 1725827 w 2335427"/>
                    <a:gd name="connsiteY6" fmla="*/ 131811 h 267809"/>
                    <a:gd name="connsiteX7" fmla="*/ 2034746 w 2335427"/>
                    <a:gd name="connsiteY7" fmla="*/ 247140 h 267809"/>
                    <a:gd name="connsiteX8" fmla="*/ 2335427 w 2335427"/>
                    <a:gd name="connsiteY8" fmla="*/ 177119 h 267809"/>
                    <a:gd name="connsiteX0" fmla="*/ 0 w 2335427"/>
                    <a:gd name="connsiteY0" fmla="*/ 49432 h 267809"/>
                    <a:gd name="connsiteX1" fmla="*/ 230660 w 2335427"/>
                    <a:gd name="connsiteY1" fmla="*/ 20600 h 267809"/>
                    <a:gd name="connsiteX2" fmla="*/ 477795 w 2335427"/>
                    <a:gd name="connsiteY2" fmla="*/ 119453 h 267809"/>
                    <a:gd name="connsiteX3" fmla="*/ 803189 w 2335427"/>
                    <a:gd name="connsiteY3" fmla="*/ 267735 h 267809"/>
                    <a:gd name="connsiteX4" fmla="*/ 1153297 w 2335427"/>
                    <a:gd name="connsiteY4" fmla="*/ 135929 h 267809"/>
                    <a:gd name="connsiteX5" fmla="*/ 1449859 w 2335427"/>
                    <a:gd name="connsiteY5" fmla="*/ 5 h 267809"/>
                    <a:gd name="connsiteX6" fmla="*/ 1725827 w 2335427"/>
                    <a:gd name="connsiteY6" fmla="*/ 131811 h 267809"/>
                    <a:gd name="connsiteX7" fmla="*/ 2034746 w 2335427"/>
                    <a:gd name="connsiteY7" fmla="*/ 247140 h 267809"/>
                    <a:gd name="connsiteX8" fmla="*/ 2335427 w 2335427"/>
                    <a:gd name="connsiteY8" fmla="*/ 177119 h 267809"/>
                    <a:gd name="connsiteX0" fmla="*/ 0 w 2335427"/>
                    <a:gd name="connsiteY0" fmla="*/ 49432 h 267809"/>
                    <a:gd name="connsiteX1" fmla="*/ 230660 w 2335427"/>
                    <a:gd name="connsiteY1" fmla="*/ 20600 h 267809"/>
                    <a:gd name="connsiteX2" fmla="*/ 477795 w 2335427"/>
                    <a:gd name="connsiteY2" fmla="*/ 119453 h 267809"/>
                    <a:gd name="connsiteX3" fmla="*/ 803189 w 2335427"/>
                    <a:gd name="connsiteY3" fmla="*/ 267735 h 267809"/>
                    <a:gd name="connsiteX4" fmla="*/ 1153297 w 2335427"/>
                    <a:gd name="connsiteY4" fmla="*/ 135929 h 267809"/>
                    <a:gd name="connsiteX5" fmla="*/ 1449859 w 2335427"/>
                    <a:gd name="connsiteY5" fmla="*/ 5 h 267809"/>
                    <a:gd name="connsiteX6" fmla="*/ 1725827 w 2335427"/>
                    <a:gd name="connsiteY6" fmla="*/ 131811 h 267809"/>
                    <a:gd name="connsiteX7" fmla="*/ 2034746 w 2335427"/>
                    <a:gd name="connsiteY7" fmla="*/ 247140 h 267809"/>
                    <a:gd name="connsiteX8" fmla="*/ 2335427 w 2335427"/>
                    <a:gd name="connsiteY8" fmla="*/ 177119 h 267809"/>
                    <a:gd name="connsiteX0" fmla="*/ 0 w 2335427"/>
                    <a:gd name="connsiteY0" fmla="*/ 49432 h 267809"/>
                    <a:gd name="connsiteX1" fmla="*/ 230660 w 2335427"/>
                    <a:gd name="connsiteY1" fmla="*/ 20600 h 267809"/>
                    <a:gd name="connsiteX2" fmla="*/ 477795 w 2335427"/>
                    <a:gd name="connsiteY2" fmla="*/ 119453 h 267809"/>
                    <a:gd name="connsiteX3" fmla="*/ 803189 w 2335427"/>
                    <a:gd name="connsiteY3" fmla="*/ 267735 h 267809"/>
                    <a:gd name="connsiteX4" fmla="*/ 1153297 w 2335427"/>
                    <a:gd name="connsiteY4" fmla="*/ 135929 h 267809"/>
                    <a:gd name="connsiteX5" fmla="*/ 1449859 w 2335427"/>
                    <a:gd name="connsiteY5" fmla="*/ 5 h 267809"/>
                    <a:gd name="connsiteX6" fmla="*/ 1725827 w 2335427"/>
                    <a:gd name="connsiteY6" fmla="*/ 131811 h 267809"/>
                    <a:gd name="connsiteX7" fmla="*/ 2034746 w 2335427"/>
                    <a:gd name="connsiteY7" fmla="*/ 247140 h 267809"/>
                    <a:gd name="connsiteX8" fmla="*/ 2335427 w 2335427"/>
                    <a:gd name="connsiteY8" fmla="*/ 177119 h 267809"/>
                    <a:gd name="connsiteX0" fmla="*/ 0 w 2335427"/>
                    <a:gd name="connsiteY0" fmla="*/ 49432 h 267809"/>
                    <a:gd name="connsiteX1" fmla="*/ 230660 w 2335427"/>
                    <a:gd name="connsiteY1" fmla="*/ 20600 h 267809"/>
                    <a:gd name="connsiteX2" fmla="*/ 477795 w 2335427"/>
                    <a:gd name="connsiteY2" fmla="*/ 119453 h 267809"/>
                    <a:gd name="connsiteX3" fmla="*/ 803189 w 2335427"/>
                    <a:gd name="connsiteY3" fmla="*/ 267735 h 267809"/>
                    <a:gd name="connsiteX4" fmla="*/ 1153297 w 2335427"/>
                    <a:gd name="connsiteY4" fmla="*/ 135929 h 267809"/>
                    <a:gd name="connsiteX5" fmla="*/ 1449859 w 2335427"/>
                    <a:gd name="connsiteY5" fmla="*/ 5 h 267809"/>
                    <a:gd name="connsiteX6" fmla="*/ 1725827 w 2335427"/>
                    <a:gd name="connsiteY6" fmla="*/ 131811 h 267809"/>
                    <a:gd name="connsiteX7" fmla="*/ 2034746 w 2335427"/>
                    <a:gd name="connsiteY7" fmla="*/ 247140 h 267809"/>
                    <a:gd name="connsiteX8" fmla="*/ 2335427 w 2335427"/>
                    <a:gd name="connsiteY8" fmla="*/ 177119 h 267809"/>
                    <a:gd name="connsiteX0" fmla="*/ 0 w 2335427"/>
                    <a:gd name="connsiteY0" fmla="*/ 37075 h 255438"/>
                    <a:gd name="connsiteX1" fmla="*/ 230660 w 2335427"/>
                    <a:gd name="connsiteY1" fmla="*/ 8243 h 255438"/>
                    <a:gd name="connsiteX2" fmla="*/ 477795 w 2335427"/>
                    <a:gd name="connsiteY2" fmla="*/ 107096 h 255438"/>
                    <a:gd name="connsiteX3" fmla="*/ 803189 w 2335427"/>
                    <a:gd name="connsiteY3" fmla="*/ 255378 h 255438"/>
                    <a:gd name="connsiteX4" fmla="*/ 1153297 w 2335427"/>
                    <a:gd name="connsiteY4" fmla="*/ 123572 h 255438"/>
                    <a:gd name="connsiteX5" fmla="*/ 1449859 w 2335427"/>
                    <a:gd name="connsiteY5" fmla="*/ 5 h 255438"/>
                    <a:gd name="connsiteX6" fmla="*/ 1725827 w 2335427"/>
                    <a:gd name="connsiteY6" fmla="*/ 119454 h 255438"/>
                    <a:gd name="connsiteX7" fmla="*/ 2034746 w 2335427"/>
                    <a:gd name="connsiteY7" fmla="*/ 234783 h 255438"/>
                    <a:gd name="connsiteX8" fmla="*/ 2335427 w 2335427"/>
                    <a:gd name="connsiteY8" fmla="*/ 164762 h 255438"/>
                    <a:gd name="connsiteX0" fmla="*/ 0 w 2335427"/>
                    <a:gd name="connsiteY0" fmla="*/ 37075 h 255438"/>
                    <a:gd name="connsiteX1" fmla="*/ 230660 w 2335427"/>
                    <a:gd name="connsiteY1" fmla="*/ 8243 h 255438"/>
                    <a:gd name="connsiteX2" fmla="*/ 477795 w 2335427"/>
                    <a:gd name="connsiteY2" fmla="*/ 107096 h 255438"/>
                    <a:gd name="connsiteX3" fmla="*/ 803189 w 2335427"/>
                    <a:gd name="connsiteY3" fmla="*/ 255378 h 255438"/>
                    <a:gd name="connsiteX4" fmla="*/ 1153297 w 2335427"/>
                    <a:gd name="connsiteY4" fmla="*/ 123572 h 255438"/>
                    <a:gd name="connsiteX5" fmla="*/ 1449859 w 2335427"/>
                    <a:gd name="connsiteY5" fmla="*/ 5 h 255438"/>
                    <a:gd name="connsiteX6" fmla="*/ 1725827 w 2335427"/>
                    <a:gd name="connsiteY6" fmla="*/ 119454 h 255438"/>
                    <a:gd name="connsiteX7" fmla="*/ 2034746 w 2335427"/>
                    <a:gd name="connsiteY7" fmla="*/ 234783 h 255438"/>
                    <a:gd name="connsiteX8" fmla="*/ 2335427 w 2335427"/>
                    <a:gd name="connsiteY8" fmla="*/ 164762 h 255438"/>
                    <a:gd name="connsiteX0" fmla="*/ 0 w 2335427"/>
                    <a:gd name="connsiteY0" fmla="*/ 37075 h 255438"/>
                    <a:gd name="connsiteX1" fmla="*/ 230660 w 2335427"/>
                    <a:gd name="connsiteY1" fmla="*/ 8243 h 255438"/>
                    <a:gd name="connsiteX2" fmla="*/ 477795 w 2335427"/>
                    <a:gd name="connsiteY2" fmla="*/ 107096 h 255438"/>
                    <a:gd name="connsiteX3" fmla="*/ 803189 w 2335427"/>
                    <a:gd name="connsiteY3" fmla="*/ 255378 h 255438"/>
                    <a:gd name="connsiteX4" fmla="*/ 1153297 w 2335427"/>
                    <a:gd name="connsiteY4" fmla="*/ 123572 h 255438"/>
                    <a:gd name="connsiteX5" fmla="*/ 1449859 w 2335427"/>
                    <a:gd name="connsiteY5" fmla="*/ 5 h 255438"/>
                    <a:gd name="connsiteX6" fmla="*/ 1725827 w 2335427"/>
                    <a:gd name="connsiteY6" fmla="*/ 119454 h 255438"/>
                    <a:gd name="connsiteX7" fmla="*/ 2034746 w 2335427"/>
                    <a:gd name="connsiteY7" fmla="*/ 234783 h 255438"/>
                    <a:gd name="connsiteX8" fmla="*/ 2335427 w 2335427"/>
                    <a:gd name="connsiteY8" fmla="*/ 164762 h 255438"/>
                    <a:gd name="connsiteX0" fmla="*/ 0 w 2335427"/>
                    <a:gd name="connsiteY0" fmla="*/ 37075 h 255438"/>
                    <a:gd name="connsiteX1" fmla="*/ 230660 w 2335427"/>
                    <a:gd name="connsiteY1" fmla="*/ 8243 h 255438"/>
                    <a:gd name="connsiteX2" fmla="*/ 477795 w 2335427"/>
                    <a:gd name="connsiteY2" fmla="*/ 107096 h 255438"/>
                    <a:gd name="connsiteX3" fmla="*/ 803189 w 2335427"/>
                    <a:gd name="connsiteY3" fmla="*/ 255378 h 255438"/>
                    <a:gd name="connsiteX4" fmla="*/ 1153297 w 2335427"/>
                    <a:gd name="connsiteY4" fmla="*/ 123572 h 255438"/>
                    <a:gd name="connsiteX5" fmla="*/ 1449859 w 2335427"/>
                    <a:gd name="connsiteY5" fmla="*/ 5 h 255438"/>
                    <a:gd name="connsiteX6" fmla="*/ 1725827 w 2335427"/>
                    <a:gd name="connsiteY6" fmla="*/ 119454 h 255438"/>
                    <a:gd name="connsiteX7" fmla="*/ 2034746 w 2335427"/>
                    <a:gd name="connsiteY7" fmla="*/ 234783 h 255438"/>
                    <a:gd name="connsiteX8" fmla="*/ 2335427 w 2335427"/>
                    <a:gd name="connsiteY8" fmla="*/ 164762 h 255438"/>
                    <a:gd name="connsiteX0" fmla="*/ 0 w 2335427"/>
                    <a:gd name="connsiteY0" fmla="*/ 37075 h 255438"/>
                    <a:gd name="connsiteX1" fmla="*/ 230660 w 2335427"/>
                    <a:gd name="connsiteY1" fmla="*/ 8243 h 255438"/>
                    <a:gd name="connsiteX2" fmla="*/ 477795 w 2335427"/>
                    <a:gd name="connsiteY2" fmla="*/ 107096 h 255438"/>
                    <a:gd name="connsiteX3" fmla="*/ 803189 w 2335427"/>
                    <a:gd name="connsiteY3" fmla="*/ 255378 h 255438"/>
                    <a:gd name="connsiteX4" fmla="*/ 1153297 w 2335427"/>
                    <a:gd name="connsiteY4" fmla="*/ 123572 h 255438"/>
                    <a:gd name="connsiteX5" fmla="*/ 1449859 w 2335427"/>
                    <a:gd name="connsiteY5" fmla="*/ 5 h 255438"/>
                    <a:gd name="connsiteX6" fmla="*/ 1725827 w 2335427"/>
                    <a:gd name="connsiteY6" fmla="*/ 119454 h 255438"/>
                    <a:gd name="connsiteX7" fmla="*/ 2034746 w 2335427"/>
                    <a:gd name="connsiteY7" fmla="*/ 234783 h 255438"/>
                    <a:gd name="connsiteX8" fmla="*/ 2335427 w 2335427"/>
                    <a:gd name="connsiteY8" fmla="*/ 164762 h 255438"/>
                    <a:gd name="connsiteX0" fmla="*/ 0 w 2335427"/>
                    <a:gd name="connsiteY0" fmla="*/ 31947 h 250308"/>
                    <a:gd name="connsiteX1" fmla="*/ 230660 w 2335427"/>
                    <a:gd name="connsiteY1" fmla="*/ 3115 h 250308"/>
                    <a:gd name="connsiteX2" fmla="*/ 477795 w 2335427"/>
                    <a:gd name="connsiteY2" fmla="*/ 101968 h 250308"/>
                    <a:gd name="connsiteX3" fmla="*/ 803189 w 2335427"/>
                    <a:gd name="connsiteY3" fmla="*/ 250250 h 250308"/>
                    <a:gd name="connsiteX4" fmla="*/ 1153297 w 2335427"/>
                    <a:gd name="connsiteY4" fmla="*/ 118444 h 250308"/>
                    <a:gd name="connsiteX5" fmla="*/ 1449859 w 2335427"/>
                    <a:gd name="connsiteY5" fmla="*/ 9625 h 250308"/>
                    <a:gd name="connsiteX6" fmla="*/ 1725827 w 2335427"/>
                    <a:gd name="connsiteY6" fmla="*/ 114326 h 250308"/>
                    <a:gd name="connsiteX7" fmla="*/ 2034746 w 2335427"/>
                    <a:gd name="connsiteY7" fmla="*/ 229655 h 250308"/>
                    <a:gd name="connsiteX8" fmla="*/ 2335427 w 2335427"/>
                    <a:gd name="connsiteY8" fmla="*/ 159634 h 250308"/>
                    <a:gd name="connsiteX0" fmla="*/ 0 w 2335427"/>
                    <a:gd name="connsiteY0" fmla="*/ 31947 h 250319"/>
                    <a:gd name="connsiteX1" fmla="*/ 230660 w 2335427"/>
                    <a:gd name="connsiteY1" fmla="*/ 3115 h 250319"/>
                    <a:gd name="connsiteX2" fmla="*/ 477795 w 2335427"/>
                    <a:gd name="connsiteY2" fmla="*/ 101968 h 250319"/>
                    <a:gd name="connsiteX3" fmla="*/ 803189 w 2335427"/>
                    <a:gd name="connsiteY3" fmla="*/ 250250 h 250319"/>
                    <a:gd name="connsiteX4" fmla="*/ 1153297 w 2335427"/>
                    <a:gd name="connsiteY4" fmla="*/ 118444 h 250319"/>
                    <a:gd name="connsiteX5" fmla="*/ 1449859 w 2335427"/>
                    <a:gd name="connsiteY5" fmla="*/ 9625 h 250319"/>
                    <a:gd name="connsiteX6" fmla="*/ 1725827 w 2335427"/>
                    <a:gd name="connsiteY6" fmla="*/ 114326 h 250319"/>
                    <a:gd name="connsiteX7" fmla="*/ 2034746 w 2335427"/>
                    <a:gd name="connsiteY7" fmla="*/ 229655 h 250319"/>
                    <a:gd name="connsiteX8" fmla="*/ 2335427 w 2335427"/>
                    <a:gd name="connsiteY8" fmla="*/ 159634 h 250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35427" h="250319">
                      <a:moveTo>
                        <a:pt x="0" y="31947"/>
                      </a:moveTo>
                      <a:cubicBezTo>
                        <a:pt x="60067" y="15128"/>
                        <a:pt x="126315" y="-8555"/>
                        <a:pt x="230660" y="3115"/>
                      </a:cubicBezTo>
                      <a:cubicBezTo>
                        <a:pt x="335005" y="14785"/>
                        <a:pt x="379915" y="34471"/>
                        <a:pt x="477795" y="101968"/>
                      </a:cubicBezTo>
                      <a:cubicBezTo>
                        <a:pt x="575675" y="169465"/>
                        <a:pt x="651276" y="247504"/>
                        <a:pt x="803189" y="250250"/>
                      </a:cubicBezTo>
                      <a:cubicBezTo>
                        <a:pt x="955102" y="252996"/>
                        <a:pt x="1052893" y="173296"/>
                        <a:pt x="1153297" y="118444"/>
                      </a:cubicBezTo>
                      <a:cubicBezTo>
                        <a:pt x="1253701" y="63592"/>
                        <a:pt x="1329724" y="10311"/>
                        <a:pt x="1449859" y="9625"/>
                      </a:cubicBezTo>
                      <a:cubicBezTo>
                        <a:pt x="1569994" y="8939"/>
                        <a:pt x="1628346" y="77654"/>
                        <a:pt x="1725827" y="114326"/>
                      </a:cubicBezTo>
                      <a:cubicBezTo>
                        <a:pt x="1823308" y="150998"/>
                        <a:pt x="1931773" y="221417"/>
                        <a:pt x="2034746" y="229655"/>
                      </a:cubicBezTo>
                      <a:cubicBezTo>
                        <a:pt x="2137719" y="237893"/>
                        <a:pt x="2236573" y="198763"/>
                        <a:pt x="2335427" y="159634"/>
                      </a:cubicBezTo>
                    </a:path>
                  </a:pathLst>
                </a:custGeom>
                <a:noFill/>
                <a:ln w="38100">
                  <a:solidFill>
                    <a:schemeClr val="accent5">
                      <a:lumMod val="60000"/>
                      <a:lumOff val="40000"/>
                    </a:schemeClr>
                  </a:solidFill>
                  <a:miter lim="800000"/>
                  <a:headEnd/>
                  <a:tailEnd/>
                </a:ln>
              </p:spPr>
              <p:txBody>
                <a:bodyPr rtlCol="0" anchor="ctr"/>
                <a:lstStyle/>
                <a:p>
                  <a:pPr algn="ctr" defTabSz="771571" eaLnBrk="0" fontAlgn="base" hangingPunct="0">
                    <a:spcBef>
                      <a:spcPct val="0"/>
                    </a:spcBef>
                    <a:spcAft>
                      <a:spcPct val="0"/>
                    </a:spcAft>
                    <a:defRPr/>
                  </a:pPr>
                  <a:endParaRPr lang="en-US" sz="1400" b="1" dirty="0">
                    <a:solidFill>
                      <a:srgbClr val="FFFFFF"/>
                    </a:solidFill>
                    <a:latin typeface="Arial" panose="020B0604020202020204" pitchFamily="34" charset="0"/>
                    <a:cs typeface="Arial" panose="020B0604020202020204" pitchFamily="34" charset="0"/>
                  </a:endParaRPr>
                </a:p>
              </p:txBody>
            </p:sp>
            <p:sp>
              <p:nvSpPr>
                <p:cNvPr id="47" name="Freeform: Shape 46">
                  <a:extLst>
                    <a:ext uri="{FF2B5EF4-FFF2-40B4-BE49-F238E27FC236}">
                      <a16:creationId xmlns:a16="http://schemas.microsoft.com/office/drawing/2014/main" id="{DB5F1467-F2AD-4F6F-8750-E683074994BA}"/>
                    </a:ext>
                  </a:extLst>
                </p:cNvPr>
                <p:cNvSpPr/>
                <p:nvPr/>
              </p:nvSpPr>
              <p:spPr bwMode="auto">
                <a:xfrm flipV="1">
                  <a:off x="6680004" y="6283345"/>
                  <a:ext cx="2335427" cy="255456"/>
                </a:xfrm>
                <a:custGeom>
                  <a:avLst/>
                  <a:gdLst>
                    <a:gd name="connsiteX0" fmla="*/ 0 w 2335427"/>
                    <a:gd name="connsiteY0" fmla="*/ 49442 h 268411"/>
                    <a:gd name="connsiteX1" fmla="*/ 193589 w 2335427"/>
                    <a:gd name="connsiteY1" fmla="*/ 20610 h 268411"/>
                    <a:gd name="connsiteX2" fmla="*/ 440724 w 2335427"/>
                    <a:gd name="connsiteY2" fmla="*/ 78275 h 268411"/>
                    <a:gd name="connsiteX3" fmla="*/ 803189 w 2335427"/>
                    <a:gd name="connsiteY3" fmla="*/ 267745 h 268411"/>
                    <a:gd name="connsiteX4" fmla="*/ 1153297 w 2335427"/>
                    <a:gd name="connsiteY4" fmla="*/ 135939 h 268411"/>
                    <a:gd name="connsiteX5" fmla="*/ 1449859 w 2335427"/>
                    <a:gd name="connsiteY5" fmla="*/ 15 h 268411"/>
                    <a:gd name="connsiteX6" fmla="*/ 1717589 w 2335427"/>
                    <a:gd name="connsiteY6" fmla="*/ 127702 h 268411"/>
                    <a:gd name="connsiteX7" fmla="*/ 2034746 w 2335427"/>
                    <a:gd name="connsiteY7" fmla="*/ 247150 h 268411"/>
                    <a:gd name="connsiteX8" fmla="*/ 2335427 w 2335427"/>
                    <a:gd name="connsiteY8" fmla="*/ 177129 h 268411"/>
                    <a:gd name="connsiteX0" fmla="*/ 0 w 2335427"/>
                    <a:gd name="connsiteY0" fmla="*/ 49442 h 268411"/>
                    <a:gd name="connsiteX1" fmla="*/ 193589 w 2335427"/>
                    <a:gd name="connsiteY1" fmla="*/ 20610 h 268411"/>
                    <a:gd name="connsiteX2" fmla="*/ 440724 w 2335427"/>
                    <a:gd name="connsiteY2" fmla="*/ 78275 h 268411"/>
                    <a:gd name="connsiteX3" fmla="*/ 803189 w 2335427"/>
                    <a:gd name="connsiteY3" fmla="*/ 267745 h 268411"/>
                    <a:gd name="connsiteX4" fmla="*/ 1153297 w 2335427"/>
                    <a:gd name="connsiteY4" fmla="*/ 135939 h 268411"/>
                    <a:gd name="connsiteX5" fmla="*/ 1449859 w 2335427"/>
                    <a:gd name="connsiteY5" fmla="*/ 15 h 268411"/>
                    <a:gd name="connsiteX6" fmla="*/ 1717589 w 2335427"/>
                    <a:gd name="connsiteY6" fmla="*/ 127702 h 268411"/>
                    <a:gd name="connsiteX7" fmla="*/ 2034746 w 2335427"/>
                    <a:gd name="connsiteY7" fmla="*/ 247150 h 268411"/>
                    <a:gd name="connsiteX8" fmla="*/ 2335427 w 2335427"/>
                    <a:gd name="connsiteY8" fmla="*/ 177129 h 268411"/>
                    <a:gd name="connsiteX0" fmla="*/ 0 w 2335427"/>
                    <a:gd name="connsiteY0" fmla="*/ 49442 h 268532"/>
                    <a:gd name="connsiteX1" fmla="*/ 193589 w 2335427"/>
                    <a:gd name="connsiteY1" fmla="*/ 20610 h 268532"/>
                    <a:gd name="connsiteX2" fmla="*/ 440724 w 2335427"/>
                    <a:gd name="connsiteY2" fmla="*/ 78275 h 268532"/>
                    <a:gd name="connsiteX3" fmla="*/ 803189 w 2335427"/>
                    <a:gd name="connsiteY3" fmla="*/ 267745 h 268532"/>
                    <a:gd name="connsiteX4" fmla="*/ 1153297 w 2335427"/>
                    <a:gd name="connsiteY4" fmla="*/ 135939 h 268532"/>
                    <a:gd name="connsiteX5" fmla="*/ 1449859 w 2335427"/>
                    <a:gd name="connsiteY5" fmla="*/ 15 h 268532"/>
                    <a:gd name="connsiteX6" fmla="*/ 1717589 w 2335427"/>
                    <a:gd name="connsiteY6" fmla="*/ 127702 h 268532"/>
                    <a:gd name="connsiteX7" fmla="*/ 2034746 w 2335427"/>
                    <a:gd name="connsiteY7" fmla="*/ 247150 h 268532"/>
                    <a:gd name="connsiteX8" fmla="*/ 2335427 w 2335427"/>
                    <a:gd name="connsiteY8" fmla="*/ 177129 h 268532"/>
                    <a:gd name="connsiteX0" fmla="*/ 0 w 2335427"/>
                    <a:gd name="connsiteY0" fmla="*/ 49445 h 268535"/>
                    <a:gd name="connsiteX1" fmla="*/ 193589 w 2335427"/>
                    <a:gd name="connsiteY1" fmla="*/ 20613 h 268535"/>
                    <a:gd name="connsiteX2" fmla="*/ 440724 w 2335427"/>
                    <a:gd name="connsiteY2" fmla="*/ 78278 h 268535"/>
                    <a:gd name="connsiteX3" fmla="*/ 803189 w 2335427"/>
                    <a:gd name="connsiteY3" fmla="*/ 267748 h 268535"/>
                    <a:gd name="connsiteX4" fmla="*/ 1153297 w 2335427"/>
                    <a:gd name="connsiteY4" fmla="*/ 135942 h 268535"/>
                    <a:gd name="connsiteX5" fmla="*/ 1449859 w 2335427"/>
                    <a:gd name="connsiteY5" fmla="*/ 18 h 268535"/>
                    <a:gd name="connsiteX6" fmla="*/ 1717589 w 2335427"/>
                    <a:gd name="connsiteY6" fmla="*/ 127705 h 268535"/>
                    <a:gd name="connsiteX7" fmla="*/ 2034746 w 2335427"/>
                    <a:gd name="connsiteY7" fmla="*/ 247153 h 268535"/>
                    <a:gd name="connsiteX8" fmla="*/ 2335427 w 2335427"/>
                    <a:gd name="connsiteY8" fmla="*/ 177132 h 268535"/>
                    <a:gd name="connsiteX0" fmla="*/ 0 w 2335427"/>
                    <a:gd name="connsiteY0" fmla="*/ 49432 h 268522"/>
                    <a:gd name="connsiteX1" fmla="*/ 193589 w 2335427"/>
                    <a:gd name="connsiteY1" fmla="*/ 20600 h 268522"/>
                    <a:gd name="connsiteX2" fmla="*/ 440724 w 2335427"/>
                    <a:gd name="connsiteY2" fmla="*/ 78265 h 268522"/>
                    <a:gd name="connsiteX3" fmla="*/ 803189 w 2335427"/>
                    <a:gd name="connsiteY3" fmla="*/ 267735 h 268522"/>
                    <a:gd name="connsiteX4" fmla="*/ 1153297 w 2335427"/>
                    <a:gd name="connsiteY4" fmla="*/ 135929 h 268522"/>
                    <a:gd name="connsiteX5" fmla="*/ 1449859 w 2335427"/>
                    <a:gd name="connsiteY5" fmla="*/ 5 h 268522"/>
                    <a:gd name="connsiteX6" fmla="*/ 1725827 w 2335427"/>
                    <a:gd name="connsiteY6" fmla="*/ 131811 h 268522"/>
                    <a:gd name="connsiteX7" fmla="*/ 2034746 w 2335427"/>
                    <a:gd name="connsiteY7" fmla="*/ 247140 h 268522"/>
                    <a:gd name="connsiteX8" fmla="*/ 2335427 w 2335427"/>
                    <a:gd name="connsiteY8" fmla="*/ 177119 h 268522"/>
                    <a:gd name="connsiteX0" fmla="*/ 0 w 2335427"/>
                    <a:gd name="connsiteY0" fmla="*/ 49432 h 268522"/>
                    <a:gd name="connsiteX1" fmla="*/ 193589 w 2335427"/>
                    <a:gd name="connsiteY1" fmla="*/ 20600 h 268522"/>
                    <a:gd name="connsiteX2" fmla="*/ 440724 w 2335427"/>
                    <a:gd name="connsiteY2" fmla="*/ 78265 h 268522"/>
                    <a:gd name="connsiteX3" fmla="*/ 803189 w 2335427"/>
                    <a:gd name="connsiteY3" fmla="*/ 267735 h 268522"/>
                    <a:gd name="connsiteX4" fmla="*/ 1153297 w 2335427"/>
                    <a:gd name="connsiteY4" fmla="*/ 135929 h 268522"/>
                    <a:gd name="connsiteX5" fmla="*/ 1449859 w 2335427"/>
                    <a:gd name="connsiteY5" fmla="*/ 5 h 268522"/>
                    <a:gd name="connsiteX6" fmla="*/ 1725827 w 2335427"/>
                    <a:gd name="connsiteY6" fmla="*/ 131811 h 268522"/>
                    <a:gd name="connsiteX7" fmla="*/ 2034746 w 2335427"/>
                    <a:gd name="connsiteY7" fmla="*/ 247140 h 268522"/>
                    <a:gd name="connsiteX8" fmla="*/ 2335427 w 2335427"/>
                    <a:gd name="connsiteY8" fmla="*/ 177119 h 268522"/>
                    <a:gd name="connsiteX0" fmla="*/ 0 w 2335427"/>
                    <a:gd name="connsiteY0" fmla="*/ 49432 h 268522"/>
                    <a:gd name="connsiteX1" fmla="*/ 193589 w 2335427"/>
                    <a:gd name="connsiteY1" fmla="*/ 20600 h 268522"/>
                    <a:gd name="connsiteX2" fmla="*/ 440724 w 2335427"/>
                    <a:gd name="connsiteY2" fmla="*/ 78265 h 268522"/>
                    <a:gd name="connsiteX3" fmla="*/ 803189 w 2335427"/>
                    <a:gd name="connsiteY3" fmla="*/ 267735 h 268522"/>
                    <a:gd name="connsiteX4" fmla="*/ 1153297 w 2335427"/>
                    <a:gd name="connsiteY4" fmla="*/ 135929 h 268522"/>
                    <a:gd name="connsiteX5" fmla="*/ 1449859 w 2335427"/>
                    <a:gd name="connsiteY5" fmla="*/ 5 h 268522"/>
                    <a:gd name="connsiteX6" fmla="*/ 1725827 w 2335427"/>
                    <a:gd name="connsiteY6" fmla="*/ 131811 h 268522"/>
                    <a:gd name="connsiteX7" fmla="*/ 2034746 w 2335427"/>
                    <a:gd name="connsiteY7" fmla="*/ 247140 h 268522"/>
                    <a:gd name="connsiteX8" fmla="*/ 2335427 w 2335427"/>
                    <a:gd name="connsiteY8" fmla="*/ 177119 h 268522"/>
                    <a:gd name="connsiteX0" fmla="*/ 0 w 2335427"/>
                    <a:gd name="connsiteY0" fmla="*/ 49432 h 267739"/>
                    <a:gd name="connsiteX1" fmla="*/ 193589 w 2335427"/>
                    <a:gd name="connsiteY1" fmla="*/ 20600 h 267739"/>
                    <a:gd name="connsiteX2" fmla="*/ 477795 w 2335427"/>
                    <a:gd name="connsiteY2" fmla="*/ 131810 h 267739"/>
                    <a:gd name="connsiteX3" fmla="*/ 803189 w 2335427"/>
                    <a:gd name="connsiteY3" fmla="*/ 267735 h 267739"/>
                    <a:gd name="connsiteX4" fmla="*/ 1153297 w 2335427"/>
                    <a:gd name="connsiteY4" fmla="*/ 135929 h 267739"/>
                    <a:gd name="connsiteX5" fmla="*/ 1449859 w 2335427"/>
                    <a:gd name="connsiteY5" fmla="*/ 5 h 267739"/>
                    <a:gd name="connsiteX6" fmla="*/ 1725827 w 2335427"/>
                    <a:gd name="connsiteY6" fmla="*/ 131811 h 267739"/>
                    <a:gd name="connsiteX7" fmla="*/ 2034746 w 2335427"/>
                    <a:gd name="connsiteY7" fmla="*/ 247140 h 267739"/>
                    <a:gd name="connsiteX8" fmla="*/ 2335427 w 2335427"/>
                    <a:gd name="connsiteY8" fmla="*/ 177119 h 267739"/>
                    <a:gd name="connsiteX0" fmla="*/ 0 w 2335427"/>
                    <a:gd name="connsiteY0" fmla="*/ 49432 h 267809"/>
                    <a:gd name="connsiteX1" fmla="*/ 193589 w 2335427"/>
                    <a:gd name="connsiteY1" fmla="*/ 20600 h 267809"/>
                    <a:gd name="connsiteX2" fmla="*/ 477795 w 2335427"/>
                    <a:gd name="connsiteY2" fmla="*/ 119453 h 267809"/>
                    <a:gd name="connsiteX3" fmla="*/ 803189 w 2335427"/>
                    <a:gd name="connsiteY3" fmla="*/ 267735 h 267809"/>
                    <a:gd name="connsiteX4" fmla="*/ 1153297 w 2335427"/>
                    <a:gd name="connsiteY4" fmla="*/ 135929 h 267809"/>
                    <a:gd name="connsiteX5" fmla="*/ 1449859 w 2335427"/>
                    <a:gd name="connsiteY5" fmla="*/ 5 h 267809"/>
                    <a:gd name="connsiteX6" fmla="*/ 1725827 w 2335427"/>
                    <a:gd name="connsiteY6" fmla="*/ 131811 h 267809"/>
                    <a:gd name="connsiteX7" fmla="*/ 2034746 w 2335427"/>
                    <a:gd name="connsiteY7" fmla="*/ 247140 h 267809"/>
                    <a:gd name="connsiteX8" fmla="*/ 2335427 w 2335427"/>
                    <a:gd name="connsiteY8" fmla="*/ 177119 h 267809"/>
                    <a:gd name="connsiteX0" fmla="*/ 0 w 2335427"/>
                    <a:gd name="connsiteY0" fmla="*/ 49432 h 267809"/>
                    <a:gd name="connsiteX1" fmla="*/ 230660 w 2335427"/>
                    <a:gd name="connsiteY1" fmla="*/ 20600 h 267809"/>
                    <a:gd name="connsiteX2" fmla="*/ 477795 w 2335427"/>
                    <a:gd name="connsiteY2" fmla="*/ 119453 h 267809"/>
                    <a:gd name="connsiteX3" fmla="*/ 803189 w 2335427"/>
                    <a:gd name="connsiteY3" fmla="*/ 267735 h 267809"/>
                    <a:gd name="connsiteX4" fmla="*/ 1153297 w 2335427"/>
                    <a:gd name="connsiteY4" fmla="*/ 135929 h 267809"/>
                    <a:gd name="connsiteX5" fmla="*/ 1449859 w 2335427"/>
                    <a:gd name="connsiteY5" fmla="*/ 5 h 267809"/>
                    <a:gd name="connsiteX6" fmla="*/ 1725827 w 2335427"/>
                    <a:gd name="connsiteY6" fmla="*/ 131811 h 267809"/>
                    <a:gd name="connsiteX7" fmla="*/ 2034746 w 2335427"/>
                    <a:gd name="connsiteY7" fmla="*/ 247140 h 267809"/>
                    <a:gd name="connsiteX8" fmla="*/ 2335427 w 2335427"/>
                    <a:gd name="connsiteY8" fmla="*/ 177119 h 267809"/>
                    <a:gd name="connsiteX0" fmla="*/ 0 w 2335427"/>
                    <a:gd name="connsiteY0" fmla="*/ 49432 h 267809"/>
                    <a:gd name="connsiteX1" fmla="*/ 230660 w 2335427"/>
                    <a:gd name="connsiteY1" fmla="*/ 20600 h 267809"/>
                    <a:gd name="connsiteX2" fmla="*/ 477795 w 2335427"/>
                    <a:gd name="connsiteY2" fmla="*/ 119453 h 267809"/>
                    <a:gd name="connsiteX3" fmla="*/ 803189 w 2335427"/>
                    <a:gd name="connsiteY3" fmla="*/ 267735 h 267809"/>
                    <a:gd name="connsiteX4" fmla="*/ 1153297 w 2335427"/>
                    <a:gd name="connsiteY4" fmla="*/ 135929 h 267809"/>
                    <a:gd name="connsiteX5" fmla="*/ 1449859 w 2335427"/>
                    <a:gd name="connsiteY5" fmla="*/ 5 h 267809"/>
                    <a:gd name="connsiteX6" fmla="*/ 1725827 w 2335427"/>
                    <a:gd name="connsiteY6" fmla="*/ 131811 h 267809"/>
                    <a:gd name="connsiteX7" fmla="*/ 2034746 w 2335427"/>
                    <a:gd name="connsiteY7" fmla="*/ 247140 h 267809"/>
                    <a:gd name="connsiteX8" fmla="*/ 2335427 w 2335427"/>
                    <a:gd name="connsiteY8" fmla="*/ 177119 h 267809"/>
                    <a:gd name="connsiteX0" fmla="*/ 0 w 2335427"/>
                    <a:gd name="connsiteY0" fmla="*/ 49432 h 267809"/>
                    <a:gd name="connsiteX1" fmla="*/ 230660 w 2335427"/>
                    <a:gd name="connsiteY1" fmla="*/ 20600 h 267809"/>
                    <a:gd name="connsiteX2" fmla="*/ 477795 w 2335427"/>
                    <a:gd name="connsiteY2" fmla="*/ 119453 h 267809"/>
                    <a:gd name="connsiteX3" fmla="*/ 803189 w 2335427"/>
                    <a:gd name="connsiteY3" fmla="*/ 267735 h 267809"/>
                    <a:gd name="connsiteX4" fmla="*/ 1153297 w 2335427"/>
                    <a:gd name="connsiteY4" fmla="*/ 135929 h 267809"/>
                    <a:gd name="connsiteX5" fmla="*/ 1449859 w 2335427"/>
                    <a:gd name="connsiteY5" fmla="*/ 5 h 267809"/>
                    <a:gd name="connsiteX6" fmla="*/ 1725827 w 2335427"/>
                    <a:gd name="connsiteY6" fmla="*/ 131811 h 267809"/>
                    <a:gd name="connsiteX7" fmla="*/ 2034746 w 2335427"/>
                    <a:gd name="connsiteY7" fmla="*/ 247140 h 267809"/>
                    <a:gd name="connsiteX8" fmla="*/ 2335427 w 2335427"/>
                    <a:gd name="connsiteY8" fmla="*/ 177119 h 267809"/>
                    <a:gd name="connsiteX0" fmla="*/ 0 w 2335427"/>
                    <a:gd name="connsiteY0" fmla="*/ 49432 h 267809"/>
                    <a:gd name="connsiteX1" fmla="*/ 230660 w 2335427"/>
                    <a:gd name="connsiteY1" fmla="*/ 20600 h 267809"/>
                    <a:gd name="connsiteX2" fmla="*/ 477795 w 2335427"/>
                    <a:gd name="connsiteY2" fmla="*/ 119453 h 267809"/>
                    <a:gd name="connsiteX3" fmla="*/ 803189 w 2335427"/>
                    <a:gd name="connsiteY3" fmla="*/ 267735 h 267809"/>
                    <a:gd name="connsiteX4" fmla="*/ 1153297 w 2335427"/>
                    <a:gd name="connsiteY4" fmla="*/ 135929 h 267809"/>
                    <a:gd name="connsiteX5" fmla="*/ 1449859 w 2335427"/>
                    <a:gd name="connsiteY5" fmla="*/ 5 h 267809"/>
                    <a:gd name="connsiteX6" fmla="*/ 1725827 w 2335427"/>
                    <a:gd name="connsiteY6" fmla="*/ 131811 h 267809"/>
                    <a:gd name="connsiteX7" fmla="*/ 2034746 w 2335427"/>
                    <a:gd name="connsiteY7" fmla="*/ 247140 h 267809"/>
                    <a:gd name="connsiteX8" fmla="*/ 2335427 w 2335427"/>
                    <a:gd name="connsiteY8" fmla="*/ 177119 h 267809"/>
                    <a:gd name="connsiteX0" fmla="*/ 0 w 2335427"/>
                    <a:gd name="connsiteY0" fmla="*/ 37075 h 255438"/>
                    <a:gd name="connsiteX1" fmla="*/ 230660 w 2335427"/>
                    <a:gd name="connsiteY1" fmla="*/ 8243 h 255438"/>
                    <a:gd name="connsiteX2" fmla="*/ 477795 w 2335427"/>
                    <a:gd name="connsiteY2" fmla="*/ 107096 h 255438"/>
                    <a:gd name="connsiteX3" fmla="*/ 803189 w 2335427"/>
                    <a:gd name="connsiteY3" fmla="*/ 255378 h 255438"/>
                    <a:gd name="connsiteX4" fmla="*/ 1153297 w 2335427"/>
                    <a:gd name="connsiteY4" fmla="*/ 123572 h 255438"/>
                    <a:gd name="connsiteX5" fmla="*/ 1449859 w 2335427"/>
                    <a:gd name="connsiteY5" fmla="*/ 5 h 255438"/>
                    <a:gd name="connsiteX6" fmla="*/ 1725827 w 2335427"/>
                    <a:gd name="connsiteY6" fmla="*/ 119454 h 255438"/>
                    <a:gd name="connsiteX7" fmla="*/ 2034746 w 2335427"/>
                    <a:gd name="connsiteY7" fmla="*/ 234783 h 255438"/>
                    <a:gd name="connsiteX8" fmla="*/ 2335427 w 2335427"/>
                    <a:gd name="connsiteY8" fmla="*/ 164762 h 255438"/>
                    <a:gd name="connsiteX0" fmla="*/ 0 w 2335427"/>
                    <a:gd name="connsiteY0" fmla="*/ 37075 h 255456"/>
                    <a:gd name="connsiteX1" fmla="*/ 230660 w 2335427"/>
                    <a:gd name="connsiteY1" fmla="*/ 8243 h 255456"/>
                    <a:gd name="connsiteX2" fmla="*/ 477795 w 2335427"/>
                    <a:gd name="connsiteY2" fmla="*/ 107096 h 255456"/>
                    <a:gd name="connsiteX3" fmla="*/ 803189 w 2335427"/>
                    <a:gd name="connsiteY3" fmla="*/ 255378 h 255456"/>
                    <a:gd name="connsiteX4" fmla="*/ 1153297 w 2335427"/>
                    <a:gd name="connsiteY4" fmla="*/ 123572 h 255456"/>
                    <a:gd name="connsiteX5" fmla="*/ 1449859 w 2335427"/>
                    <a:gd name="connsiteY5" fmla="*/ 5 h 255456"/>
                    <a:gd name="connsiteX6" fmla="*/ 1725827 w 2335427"/>
                    <a:gd name="connsiteY6" fmla="*/ 119454 h 255456"/>
                    <a:gd name="connsiteX7" fmla="*/ 2034746 w 2335427"/>
                    <a:gd name="connsiteY7" fmla="*/ 234783 h 255456"/>
                    <a:gd name="connsiteX8" fmla="*/ 2335427 w 2335427"/>
                    <a:gd name="connsiteY8" fmla="*/ 164762 h 255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35427" h="255456">
                      <a:moveTo>
                        <a:pt x="0" y="37075"/>
                      </a:moveTo>
                      <a:cubicBezTo>
                        <a:pt x="60067" y="20256"/>
                        <a:pt x="126315" y="-3427"/>
                        <a:pt x="230660" y="8243"/>
                      </a:cubicBezTo>
                      <a:cubicBezTo>
                        <a:pt x="335005" y="19913"/>
                        <a:pt x="382373" y="49431"/>
                        <a:pt x="477795" y="107096"/>
                      </a:cubicBezTo>
                      <a:cubicBezTo>
                        <a:pt x="573217" y="164761"/>
                        <a:pt x="690605" y="252632"/>
                        <a:pt x="803189" y="255378"/>
                      </a:cubicBezTo>
                      <a:cubicBezTo>
                        <a:pt x="915773" y="258124"/>
                        <a:pt x="1045519" y="188256"/>
                        <a:pt x="1153297" y="123572"/>
                      </a:cubicBezTo>
                      <a:cubicBezTo>
                        <a:pt x="1261075" y="58888"/>
                        <a:pt x="1333843" y="691"/>
                        <a:pt x="1449859" y="5"/>
                      </a:cubicBezTo>
                      <a:cubicBezTo>
                        <a:pt x="1565875" y="-681"/>
                        <a:pt x="1628346" y="80324"/>
                        <a:pt x="1725827" y="119454"/>
                      </a:cubicBezTo>
                      <a:cubicBezTo>
                        <a:pt x="1823308" y="158584"/>
                        <a:pt x="1931773" y="226545"/>
                        <a:pt x="2034746" y="234783"/>
                      </a:cubicBezTo>
                      <a:cubicBezTo>
                        <a:pt x="2137719" y="243021"/>
                        <a:pt x="2236573" y="203891"/>
                        <a:pt x="2335427" y="164762"/>
                      </a:cubicBezTo>
                    </a:path>
                  </a:pathLst>
                </a:custGeom>
                <a:noFill/>
                <a:ln w="38100">
                  <a:solidFill>
                    <a:schemeClr val="accent5">
                      <a:lumMod val="60000"/>
                      <a:lumOff val="40000"/>
                    </a:schemeClr>
                  </a:solidFill>
                  <a:miter lim="800000"/>
                  <a:headEnd/>
                  <a:tailEnd/>
                </a:ln>
              </p:spPr>
              <p:txBody>
                <a:bodyPr rtlCol="0" anchor="ctr"/>
                <a:lstStyle/>
                <a:p>
                  <a:pPr algn="ctr" defTabSz="771571" eaLnBrk="0" fontAlgn="base" hangingPunct="0">
                    <a:spcBef>
                      <a:spcPct val="0"/>
                    </a:spcBef>
                    <a:spcAft>
                      <a:spcPct val="0"/>
                    </a:spcAft>
                    <a:defRPr/>
                  </a:pPr>
                  <a:endParaRPr lang="en-US" sz="1400" b="1" dirty="0">
                    <a:solidFill>
                      <a:srgbClr val="FFFFFF"/>
                    </a:solidFill>
                    <a:latin typeface="Arial" panose="020B0604020202020204" pitchFamily="34" charset="0"/>
                    <a:cs typeface="Arial" panose="020B0604020202020204" pitchFamily="34" charset="0"/>
                  </a:endParaRPr>
                </a:p>
              </p:txBody>
            </p:sp>
          </p:grpSp>
        </p:grpSp>
        <p:sp>
          <p:nvSpPr>
            <p:cNvPr id="117" name="TextBox 116">
              <a:extLst>
                <a:ext uri="{FF2B5EF4-FFF2-40B4-BE49-F238E27FC236}">
                  <a16:creationId xmlns:a16="http://schemas.microsoft.com/office/drawing/2014/main" id="{303DEDAF-76E5-4C9C-A244-778F523B0DC4}"/>
                </a:ext>
              </a:extLst>
            </p:cNvPr>
            <p:cNvSpPr txBox="1"/>
            <p:nvPr/>
          </p:nvSpPr>
          <p:spPr bwMode="auto">
            <a:xfrm>
              <a:off x="6439422" y="4695306"/>
              <a:ext cx="88036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defTabSz="771571" eaLnBrk="0" fontAlgn="base" hangingPunct="0">
                <a:spcBef>
                  <a:spcPct val="50000"/>
                </a:spcBef>
                <a:spcAft>
                  <a:spcPct val="0"/>
                </a:spcAft>
                <a:defRPr/>
              </a:pPr>
              <a:r>
                <a:rPr lang="en-US" sz="1400" b="1" dirty="0">
                  <a:solidFill>
                    <a:srgbClr val="000000"/>
                  </a:solidFill>
                  <a:latin typeface="Arial" panose="020B0604020202020204" pitchFamily="34" charset="0"/>
                  <a:cs typeface="Arial" panose="020B0604020202020204" pitchFamily="34" charset="0"/>
                </a:rPr>
                <a:t>Nucleus</a:t>
              </a:r>
            </a:p>
          </p:txBody>
        </p:sp>
        <p:sp>
          <p:nvSpPr>
            <p:cNvPr id="118" name="TextBox 117">
              <a:extLst>
                <a:ext uri="{FF2B5EF4-FFF2-40B4-BE49-F238E27FC236}">
                  <a16:creationId xmlns:a16="http://schemas.microsoft.com/office/drawing/2014/main" id="{C52CB288-2402-49C6-8085-3D2D2C4BE847}"/>
                </a:ext>
              </a:extLst>
            </p:cNvPr>
            <p:cNvSpPr txBox="1"/>
            <p:nvPr/>
          </p:nvSpPr>
          <p:spPr bwMode="auto">
            <a:xfrm>
              <a:off x="5937111" y="5388106"/>
              <a:ext cx="195598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defTabSz="771571" eaLnBrk="0" fontAlgn="base" hangingPunct="0">
                <a:spcBef>
                  <a:spcPct val="50000"/>
                </a:spcBef>
                <a:spcAft>
                  <a:spcPct val="0"/>
                </a:spcAft>
                <a:defRPr/>
              </a:pPr>
              <a:r>
                <a:rPr lang="en-US" sz="1400" b="1" dirty="0">
                  <a:solidFill>
                    <a:srgbClr val="000000"/>
                  </a:solidFill>
                  <a:latin typeface="Arial" panose="020B0604020202020204" pitchFamily="34" charset="0"/>
                  <a:cs typeface="Arial" panose="020B0604020202020204" pitchFamily="34" charset="0"/>
                </a:rPr>
                <a:t>Erythroid maturation</a:t>
              </a:r>
            </a:p>
          </p:txBody>
        </p:sp>
        <p:sp>
          <p:nvSpPr>
            <p:cNvPr id="119" name="TextBox 118">
              <a:extLst>
                <a:ext uri="{FF2B5EF4-FFF2-40B4-BE49-F238E27FC236}">
                  <a16:creationId xmlns:a16="http://schemas.microsoft.com/office/drawing/2014/main" id="{7670C06F-BC34-4426-A691-83F53702E39E}"/>
                </a:ext>
              </a:extLst>
            </p:cNvPr>
            <p:cNvSpPr txBox="1"/>
            <p:nvPr/>
          </p:nvSpPr>
          <p:spPr bwMode="auto">
            <a:xfrm>
              <a:off x="6268599" y="4353298"/>
              <a:ext cx="109998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defTabSz="771571" eaLnBrk="0" fontAlgn="base" hangingPunct="0">
                <a:spcBef>
                  <a:spcPct val="50000"/>
                </a:spcBef>
                <a:spcAft>
                  <a:spcPct val="0"/>
                </a:spcAft>
                <a:defRPr/>
              </a:pPr>
              <a:r>
                <a:rPr lang="en-US" sz="1400" b="1" dirty="0">
                  <a:solidFill>
                    <a:schemeClr val="bg1"/>
                  </a:solidFill>
                  <a:latin typeface="Arial" panose="020B0604020202020204" pitchFamily="34" charset="0"/>
                  <a:cs typeface="Arial" panose="020B0604020202020204" pitchFamily="34" charset="0"/>
                </a:rPr>
                <a:t>Cytoplasm</a:t>
              </a:r>
            </a:p>
          </p:txBody>
        </p:sp>
        <p:sp>
          <p:nvSpPr>
            <p:cNvPr id="120" name="TextBox 119">
              <a:extLst>
                <a:ext uri="{FF2B5EF4-FFF2-40B4-BE49-F238E27FC236}">
                  <a16:creationId xmlns:a16="http://schemas.microsoft.com/office/drawing/2014/main" id="{7D4A39E5-ECE0-4096-9F3B-619C7FBE4164}"/>
                </a:ext>
              </a:extLst>
            </p:cNvPr>
            <p:cNvSpPr txBox="1"/>
            <p:nvPr/>
          </p:nvSpPr>
          <p:spPr bwMode="auto">
            <a:xfrm>
              <a:off x="4624042" y="3554439"/>
              <a:ext cx="1412831"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defTabSz="771571" eaLnBrk="0" fontAlgn="base" hangingPunct="0">
                <a:spcBef>
                  <a:spcPct val="0"/>
                </a:spcBef>
                <a:spcAft>
                  <a:spcPct val="0"/>
                </a:spcAft>
                <a:defRPr/>
              </a:pPr>
              <a:r>
                <a:rPr lang="en-US" sz="1400" b="1" dirty="0">
                  <a:solidFill>
                    <a:srgbClr val="000000"/>
                  </a:solidFill>
                  <a:latin typeface="Arial" panose="020B0604020202020204" pitchFamily="34" charset="0"/>
                  <a:cs typeface="Arial" panose="020B0604020202020204" pitchFamily="34" charset="0"/>
                </a:rPr>
                <a:t>TGF-</a:t>
              </a:r>
              <a:r>
                <a:rPr lang="el-GR" sz="1400" b="1" dirty="0">
                  <a:solidFill>
                    <a:srgbClr val="000000"/>
                  </a:solidFill>
                  <a:latin typeface="Arial" panose="020B0604020202020204" pitchFamily="34" charset="0"/>
                  <a:cs typeface="Arial" panose="020B0604020202020204" pitchFamily="34" charset="0"/>
                </a:rPr>
                <a:t>β</a:t>
              </a:r>
              <a:endParaRPr lang="en-US" sz="1400" b="1" dirty="0">
                <a:solidFill>
                  <a:srgbClr val="000000"/>
                </a:solidFill>
                <a:latin typeface="Arial" panose="020B0604020202020204" pitchFamily="34" charset="0"/>
                <a:cs typeface="Arial" panose="020B0604020202020204" pitchFamily="34" charset="0"/>
              </a:endParaRPr>
            </a:p>
            <a:p>
              <a:pPr algn="ctr" defTabSz="771571" eaLnBrk="0" fontAlgn="base" hangingPunct="0">
                <a:spcBef>
                  <a:spcPct val="0"/>
                </a:spcBef>
                <a:spcAft>
                  <a:spcPct val="0"/>
                </a:spcAft>
                <a:defRPr/>
              </a:pPr>
              <a:r>
                <a:rPr lang="en-US" sz="1400" b="1" dirty="0">
                  <a:solidFill>
                    <a:srgbClr val="000000"/>
                  </a:solidFill>
                  <a:latin typeface="Arial" panose="020B0604020202020204" pitchFamily="34" charset="0"/>
                  <a:cs typeface="Arial" panose="020B0604020202020204" pitchFamily="34" charset="0"/>
                </a:rPr>
                <a:t>superfamily ligand</a:t>
              </a:r>
            </a:p>
          </p:txBody>
        </p:sp>
        <p:sp>
          <p:nvSpPr>
            <p:cNvPr id="121" name="TextBox 120">
              <a:extLst>
                <a:ext uri="{FF2B5EF4-FFF2-40B4-BE49-F238E27FC236}">
                  <a16:creationId xmlns:a16="http://schemas.microsoft.com/office/drawing/2014/main" id="{9534EAAC-198A-4AED-AD3C-19A726A6F0B9}"/>
                </a:ext>
              </a:extLst>
            </p:cNvPr>
            <p:cNvSpPr txBox="1"/>
            <p:nvPr/>
          </p:nvSpPr>
          <p:spPr bwMode="auto">
            <a:xfrm>
              <a:off x="7095224" y="3293070"/>
              <a:ext cx="101517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defTabSz="771571" eaLnBrk="0" fontAlgn="base" hangingPunct="0">
                <a:spcBef>
                  <a:spcPct val="0"/>
                </a:spcBef>
                <a:spcAft>
                  <a:spcPct val="0"/>
                </a:spcAft>
                <a:defRPr/>
              </a:pPr>
              <a:r>
                <a:rPr lang="en-US" sz="1100" b="1" dirty="0">
                  <a:solidFill>
                    <a:srgbClr val="000000"/>
                  </a:solidFill>
                  <a:latin typeface="Arial" panose="020B0604020202020204" pitchFamily="34" charset="0"/>
                  <a:cs typeface="Arial" panose="020B0604020202020204" pitchFamily="34" charset="0"/>
                </a:rPr>
                <a:t>ActRIIB</a:t>
              </a:r>
            </a:p>
          </p:txBody>
        </p:sp>
        <p:sp>
          <p:nvSpPr>
            <p:cNvPr id="29" name="Oval 28">
              <a:extLst>
                <a:ext uri="{FF2B5EF4-FFF2-40B4-BE49-F238E27FC236}">
                  <a16:creationId xmlns:a16="http://schemas.microsoft.com/office/drawing/2014/main" id="{E379FD78-AEBA-479E-8017-737A9950A945}"/>
                </a:ext>
              </a:extLst>
            </p:cNvPr>
            <p:cNvSpPr/>
            <p:nvPr/>
          </p:nvSpPr>
          <p:spPr bwMode="auto">
            <a:xfrm>
              <a:off x="8094029" y="4343940"/>
              <a:ext cx="167483" cy="167483"/>
            </a:xfrm>
            <a:prstGeom prst="ellipse">
              <a:avLst/>
            </a:prstGeom>
            <a:solidFill>
              <a:schemeClr val="accent3"/>
            </a:solidFill>
            <a:ln w="19050">
              <a:solidFill>
                <a:schemeClr val="accent3">
                  <a:lumMod val="75000"/>
                </a:schemeClr>
              </a:solidFill>
              <a:miter lim="800000"/>
              <a:headEnd/>
              <a:tailEnd/>
            </a:ln>
          </p:spPr>
          <p:txBody>
            <a:bodyPr rtlCol="0" anchor="b"/>
            <a:lstStyle/>
            <a:p>
              <a:pPr algn="ctr" defTabSz="771571" fontAlgn="base">
                <a:spcBef>
                  <a:spcPct val="35000"/>
                </a:spcBef>
                <a:spcAft>
                  <a:spcPct val="25000"/>
                </a:spcAft>
                <a:buClr>
                  <a:srgbClr val="015873"/>
                </a:buClr>
                <a:defRPr/>
              </a:pPr>
              <a:endParaRPr lang="en-US" sz="1400" dirty="0">
                <a:solidFill>
                  <a:srgbClr val="FFFFFF"/>
                </a:solidFill>
                <a:latin typeface="Arial" panose="020B0604020202020204" pitchFamily="34" charset="0"/>
                <a:cs typeface="Arial" panose="020B0604020202020204" pitchFamily="34" charset="0"/>
              </a:endParaRPr>
            </a:p>
          </p:txBody>
        </p:sp>
        <p:sp>
          <p:nvSpPr>
            <p:cNvPr id="122" name="TextBox 121">
              <a:extLst>
                <a:ext uri="{FF2B5EF4-FFF2-40B4-BE49-F238E27FC236}">
                  <a16:creationId xmlns:a16="http://schemas.microsoft.com/office/drawing/2014/main" id="{EC44EF72-12AA-47F9-820D-03C76786A350}"/>
                </a:ext>
              </a:extLst>
            </p:cNvPr>
            <p:cNvSpPr txBox="1"/>
            <p:nvPr/>
          </p:nvSpPr>
          <p:spPr bwMode="auto">
            <a:xfrm>
              <a:off x="8000134" y="4273404"/>
              <a:ext cx="36134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defTabSz="771571" eaLnBrk="0" fontAlgn="base" hangingPunct="0">
                <a:spcBef>
                  <a:spcPct val="0"/>
                </a:spcBef>
                <a:spcAft>
                  <a:spcPct val="0"/>
                </a:spcAft>
                <a:defRPr/>
              </a:pPr>
              <a:r>
                <a:rPr lang="en-US" sz="1400" b="1" dirty="0">
                  <a:solidFill>
                    <a:srgbClr val="FFFFFF"/>
                  </a:solidFill>
                  <a:latin typeface="Arial" panose="020B0604020202020204" pitchFamily="34" charset="0"/>
                  <a:cs typeface="Arial" panose="020B0604020202020204" pitchFamily="34" charset="0"/>
                </a:rPr>
                <a:t>P</a:t>
              </a:r>
            </a:p>
          </p:txBody>
        </p:sp>
        <p:sp>
          <p:nvSpPr>
            <p:cNvPr id="123" name="TextBox 122">
              <a:extLst>
                <a:ext uri="{FF2B5EF4-FFF2-40B4-BE49-F238E27FC236}">
                  <a16:creationId xmlns:a16="http://schemas.microsoft.com/office/drawing/2014/main" id="{1F231E72-47C6-4DEA-B839-FBB6555FD51D}"/>
                </a:ext>
              </a:extLst>
            </p:cNvPr>
            <p:cNvSpPr txBox="1"/>
            <p:nvPr/>
          </p:nvSpPr>
          <p:spPr bwMode="auto">
            <a:xfrm>
              <a:off x="7878865" y="4443504"/>
              <a:ext cx="955421"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defTabSz="771571" eaLnBrk="0" fontAlgn="base" hangingPunct="0">
                <a:spcBef>
                  <a:spcPct val="0"/>
                </a:spcBef>
                <a:spcAft>
                  <a:spcPct val="0"/>
                </a:spcAft>
                <a:defRPr/>
              </a:pPr>
              <a:r>
                <a:rPr lang="en-US" sz="1100" b="1" dirty="0">
                  <a:solidFill>
                    <a:srgbClr val="FFFFFF"/>
                  </a:solidFill>
                  <a:latin typeface="Arial" panose="020B0604020202020204" pitchFamily="34" charset="0"/>
                  <a:cs typeface="Arial" panose="020B0604020202020204" pitchFamily="34" charset="0"/>
                </a:rPr>
                <a:t>Smad2/3</a:t>
              </a:r>
            </a:p>
          </p:txBody>
        </p:sp>
        <p:sp>
          <p:nvSpPr>
            <p:cNvPr id="124" name="TextBox 123">
              <a:extLst>
                <a:ext uri="{FF2B5EF4-FFF2-40B4-BE49-F238E27FC236}">
                  <a16:creationId xmlns:a16="http://schemas.microsoft.com/office/drawing/2014/main" id="{CA63D743-AD4A-4F26-8B64-8C541C0476E4}"/>
                </a:ext>
              </a:extLst>
            </p:cNvPr>
            <p:cNvSpPr txBox="1"/>
            <p:nvPr/>
          </p:nvSpPr>
          <p:spPr bwMode="auto">
            <a:xfrm>
              <a:off x="8420114" y="4639724"/>
              <a:ext cx="955421"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defTabSz="771571" eaLnBrk="0" fontAlgn="base" hangingPunct="0">
                <a:spcBef>
                  <a:spcPct val="0"/>
                </a:spcBef>
                <a:spcAft>
                  <a:spcPct val="0"/>
                </a:spcAft>
                <a:defRPr/>
              </a:pPr>
              <a:r>
                <a:rPr lang="en-US" sz="1100" b="1" dirty="0">
                  <a:solidFill>
                    <a:srgbClr val="FFFFFF"/>
                  </a:solidFill>
                  <a:latin typeface="Arial" panose="020B0604020202020204" pitchFamily="34" charset="0"/>
                  <a:cs typeface="Arial" panose="020B0604020202020204" pitchFamily="34" charset="0"/>
                </a:rPr>
                <a:t>Complex</a:t>
              </a:r>
            </a:p>
          </p:txBody>
        </p:sp>
        <p:sp>
          <p:nvSpPr>
            <p:cNvPr id="125" name="Freeform: Shape 124">
              <a:extLst>
                <a:ext uri="{FF2B5EF4-FFF2-40B4-BE49-F238E27FC236}">
                  <a16:creationId xmlns:a16="http://schemas.microsoft.com/office/drawing/2014/main" id="{E2BCA8F8-7533-40D5-A357-920F7BAA6C6D}"/>
                </a:ext>
              </a:extLst>
            </p:cNvPr>
            <p:cNvSpPr/>
            <p:nvPr/>
          </p:nvSpPr>
          <p:spPr bwMode="auto">
            <a:xfrm>
              <a:off x="6622256" y="3790653"/>
              <a:ext cx="1012627" cy="289357"/>
            </a:xfrm>
            <a:custGeom>
              <a:avLst/>
              <a:gdLst>
                <a:gd name="connsiteX0" fmla="*/ 0 w 1200150"/>
                <a:gd name="connsiteY0" fmla="*/ 257175 h 342942"/>
                <a:gd name="connsiteX1" fmla="*/ 466725 w 1200150"/>
                <a:gd name="connsiteY1" fmla="*/ 342900 h 342942"/>
                <a:gd name="connsiteX2" fmla="*/ 933450 w 1200150"/>
                <a:gd name="connsiteY2" fmla="*/ 247650 h 342942"/>
                <a:gd name="connsiteX3" fmla="*/ 1200150 w 1200150"/>
                <a:gd name="connsiteY3" fmla="*/ 0 h 342942"/>
              </a:gdLst>
              <a:ahLst/>
              <a:cxnLst>
                <a:cxn ang="0">
                  <a:pos x="connsiteX0" y="connsiteY0"/>
                </a:cxn>
                <a:cxn ang="0">
                  <a:pos x="connsiteX1" y="connsiteY1"/>
                </a:cxn>
                <a:cxn ang="0">
                  <a:pos x="connsiteX2" y="connsiteY2"/>
                </a:cxn>
                <a:cxn ang="0">
                  <a:pos x="connsiteX3" y="connsiteY3"/>
                </a:cxn>
              </a:cxnLst>
              <a:rect l="l" t="t" r="r" b="b"/>
              <a:pathLst>
                <a:path w="1200150" h="342942">
                  <a:moveTo>
                    <a:pt x="0" y="257175"/>
                  </a:moveTo>
                  <a:cubicBezTo>
                    <a:pt x="155575" y="300831"/>
                    <a:pt x="311150" y="344488"/>
                    <a:pt x="466725" y="342900"/>
                  </a:cubicBezTo>
                  <a:cubicBezTo>
                    <a:pt x="622300" y="341313"/>
                    <a:pt x="811213" y="304800"/>
                    <a:pt x="933450" y="247650"/>
                  </a:cubicBezTo>
                  <a:cubicBezTo>
                    <a:pt x="1055688" y="190500"/>
                    <a:pt x="1127919" y="95250"/>
                    <a:pt x="1200150" y="0"/>
                  </a:cubicBezTo>
                </a:path>
              </a:pathLst>
            </a:custGeom>
            <a:noFill/>
            <a:ln w="28575">
              <a:solidFill>
                <a:schemeClr val="tx1"/>
              </a:solidFill>
              <a:miter lim="800000"/>
              <a:headEnd type="none" w="med" len="med"/>
              <a:tailEnd type="triangle" w="med" len="med"/>
            </a:ln>
          </p:spPr>
          <p:txBody>
            <a:bodyPr rtlCol="0" anchor="ctr"/>
            <a:lstStyle/>
            <a:p>
              <a:pPr algn="ctr" defTabSz="771571" eaLnBrk="0" fontAlgn="base" hangingPunct="0">
                <a:spcBef>
                  <a:spcPct val="0"/>
                </a:spcBef>
                <a:spcAft>
                  <a:spcPct val="0"/>
                </a:spcAft>
                <a:defRPr/>
              </a:pPr>
              <a:endParaRPr lang="en-US" sz="1400" b="1" dirty="0">
                <a:solidFill>
                  <a:srgbClr val="FFFFFF"/>
                </a:solidFill>
                <a:latin typeface="Arial" panose="020B0604020202020204" pitchFamily="34" charset="0"/>
                <a:cs typeface="Arial" panose="020B0604020202020204" pitchFamily="34" charset="0"/>
              </a:endParaRPr>
            </a:p>
          </p:txBody>
        </p:sp>
        <p:sp>
          <p:nvSpPr>
            <p:cNvPr id="126" name="Freeform: Shape 125">
              <a:extLst>
                <a:ext uri="{FF2B5EF4-FFF2-40B4-BE49-F238E27FC236}">
                  <a16:creationId xmlns:a16="http://schemas.microsoft.com/office/drawing/2014/main" id="{89871D1A-9030-4072-AF87-E40E0AC1C134}"/>
                </a:ext>
              </a:extLst>
            </p:cNvPr>
            <p:cNvSpPr/>
            <p:nvPr/>
          </p:nvSpPr>
          <p:spPr bwMode="auto">
            <a:xfrm rot="13278706" flipH="1">
              <a:off x="7848021" y="3867325"/>
              <a:ext cx="522059" cy="289357"/>
            </a:xfrm>
            <a:custGeom>
              <a:avLst/>
              <a:gdLst>
                <a:gd name="connsiteX0" fmla="*/ 0 w 1200150"/>
                <a:gd name="connsiteY0" fmla="*/ 257175 h 342942"/>
                <a:gd name="connsiteX1" fmla="*/ 466725 w 1200150"/>
                <a:gd name="connsiteY1" fmla="*/ 342900 h 342942"/>
                <a:gd name="connsiteX2" fmla="*/ 933450 w 1200150"/>
                <a:gd name="connsiteY2" fmla="*/ 247650 h 342942"/>
                <a:gd name="connsiteX3" fmla="*/ 1200150 w 1200150"/>
                <a:gd name="connsiteY3" fmla="*/ 0 h 342942"/>
              </a:gdLst>
              <a:ahLst/>
              <a:cxnLst>
                <a:cxn ang="0">
                  <a:pos x="connsiteX0" y="connsiteY0"/>
                </a:cxn>
                <a:cxn ang="0">
                  <a:pos x="connsiteX1" y="connsiteY1"/>
                </a:cxn>
                <a:cxn ang="0">
                  <a:pos x="connsiteX2" y="connsiteY2"/>
                </a:cxn>
                <a:cxn ang="0">
                  <a:pos x="connsiteX3" y="connsiteY3"/>
                </a:cxn>
              </a:cxnLst>
              <a:rect l="l" t="t" r="r" b="b"/>
              <a:pathLst>
                <a:path w="1200150" h="342942">
                  <a:moveTo>
                    <a:pt x="0" y="257175"/>
                  </a:moveTo>
                  <a:cubicBezTo>
                    <a:pt x="155575" y="300831"/>
                    <a:pt x="311150" y="344488"/>
                    <a:pt x="466725" y="342900"/>
                  </a:cubicBezTo>
                  <a:cubicBezTo>
                    <a:pt x="622300" y="341313"/>
                    <a:pt x="811213" y="304800"/>
                    <a:pt x="933450" y="247650"/>
                  </a:cubicBezTo>
                  <a:cubicBezTo>
                    <a:pt x="1055688" y="190500"/>
                    <a:pt x="1127919" y="95250"/>
                    <a:pt x="1200150" y="0"/>
                  </a:cubicBezTo>
                </a:path>
              </a:pathLst>
            </a:custGeom>
            <a:noFill/>
            <a:ln w="28575">
              <a:solidFill>
                <a:schemeClr val="tx1"/>
              </a:solidFill>
              <a:miter lim="800000"/>
              <a:headEnd type="none" w="med" len="med"/>
              <a:tailEnd type="triangle" w="med" len="med"/>
            </a:ln>
          </p:spPr>
          <p:txBody>
            <a:bodyPr rtlCol="0" anchor="ctr"/>
            <a:lstStyle/>
            <a:p>
              <a:pPr algn="ctr" defTabSz="771571" eaLnBrk="0" fontAlgn="base" hangingPunct="0">
                <a:spcBef>
                  <a:spcPct val="0"/>
                </a:spcBef>
                <a:spcAft>
                  <a:spcPct val="0"/>
                </a:spcAft>
                <a:defRPr/>
              </a:pPr>
              <a:endParaRPr lang="en-US" sz="1400" b="1" dirty="0">
                <a:solidFill>
                  <a:srgbClr val="FFFFFF"/>
                </a:solidFill>
                <a:latin typeface="Arial" panose="020B0604020202020204" pitchFamily="34" charset="0"/>
                <a:cs typeface="Arial" panose="020B0604020202020204" pitchFamily="34" charset="0"/>
              </a:endParaRPr>
            </a:p>
          </p:txBody>
        </p:sp>
        <p:grpSp>
          <p:nvGrpSpPr>
            <p:cNvPr id="129" name="Group 128">
              <a:extLst>
                <a:ext uri="{FF2B5EF4-FFF2-40B4-BE49-F238E27FC236}">
                  <a16:creationId xmlns:a16="http://schemas.microsoft.com/office/drawing/2014/main" id="{EECC940D-55ED-4ADF-A9AF-28FD38ADD34F}"/>
                </a:ext>
              </a:extLst>
            </p:cNvPr>
            <p:cNvGrpSpPr/>
            <p:nvPr/>
          </p:nvGrpSpPr>
          <p:grpSpPr>
            <a:xfrm>
              <a:off x="7416465" y="4907756"/>
              <a:ext cx="881765" cy="538721"/>
              <a:chOff x="8789884" y="5181600"/>
              <a:chExt cx="1045055" cy="638484"/>
            </a:xfrm>
          </p:grpSpPr>
          <p:sp>
            <p:nvSpPr>
              <p:cNvPr id="127" name="Freeform: Shape 126">
                <a:extLst>
                  <a:ext uri="{FF2B5EF4-FFF2-40B4-BE49-F238E27FC236}">
                    <a16:creationId xmlns:a16="http://schemas.microsoft.com/office/drawing/2014/main" id="{4925C731-97D1-4052-9E15-537DB773D2B6}"/>
                  </a:ext>
                </a:extLst>
              </p:cNvPr>
              <p:cNvSpPr/>
              <p:nvPr/>
            </p:nvSpPr>
            <p:spPr bwMode="auto">
              <a:xfrm>
                <a:off x="8801100" y="5181600"/>
                <a:ext cx="1033839" cy="638484"/>
              </a:xfrm>
              <a:custGeom>
                <a:avLst/>
                <a:gdLst>
                  <a:gd name="connsiteX0" fmla="*/ 1028700 w 1043364"/>
                  <a:gd name="connsiteY0" fmla="*/ 0 h 638484"/>
                  <a:gd name="connsiteX1" fmla="*/ 1028700 w 1043364"/>
                  <a:gd name="connsiteY1" fmla="*/ 285750 h 638484"/>
                  <a:gd name="connsiteX2" fmla="*/ 876300 w 1043364"/>
                  <a:gd name="connsiteY2" fmla="*/ 533400 h 638484"/>
                  <a:gd name="connsiteX3" fmla="*/ 485775 w 1043364"/>
                  <a:gd name="connsiteY3" fmla="*/ 638175 h 638484"/>
                  <a:gd name="connsiteX4" fmla="*/ 0 w 1043364"/>
                  <a:gd name="connsiteY4" fmla="*/ 504825 h 638484"/>
                  <a:gd name="connsiteX0" fmla="*/ 1019175 w 1033839"/>
                  <a:gd name="connsiteY0" fmla="*/ 0 h 638484"/>
                  <a:gd name="connsiteX1" fmla="*/ 1019175 w 1033839"/>
                  <a:gd name="connsiteY1" fmla="*/ 285750 h 638484"/>
                  <a:gd name="connsiteX2" fmla="*/ 866775 w 1033839"/>
                  <a:gd name="connsiteY2" fmla="*/ 533400 h 638484"/>
                  <a:gd name="connsiteX3" fmla="*/ 476250 w 1033839"/>
                  <a:gd name="connsiteY3" fmla="*/ 638175 h 638484"/>
                  <a:gd name="connsiteX4" fmla="*/ 0 w 1033839"/>
                  <a:gd name="connsiteY4" fmla="*/ 485775 h 638484"/>
                  <a:gd name="connsiteX0" fmla="*/ 1019175 w 1033839"/>
                  <a:gd name="connsiteY0" fmla="*/ 0 h 638484"/>
                  <a:gd name="connsiteX1" fmla="*/ 1019175 w 1033839"/>
                  <a:gd name="connsiteY1" fmla="*/ 285750 h 638484"/>
                  <a:gd name="connsiteX2" fmla="*/ 866775 w 1033839"/>
                  <a:gd name="connsiteY2" fmla="*/ 533400 h 638484"/>
                  <a:gd name="connsiteX3" fmla="*/ 476250 w 1033839"/>
                  <a:gd name="connsiteY3" fmla="*/ 638175 h 638484"/>
                  <a:gd name="connsiteX4" fmla="*/ 0 w 1033839"/>
                  <a:gd name="connsiteY4" fmla="*/ 485775 h 638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3839" h="638484">
                    <a:moveTo>
                      <a:pt x="1019175" y="0"/>
                    </a:moveTo>
                    <a:cubicBezTo>
                      <a:pt x="1031875" y="98425"/>
                      <a:pt x="1044575" y="196850"/>
                      <a:pt x="1019175" y="285750"/>
                    </a:cubicBezTo>
                    <a:cubicBezTo>
                      <a:pt x="993775" y="374650"/>
                      <a:pt x="957262" y="474663"/>
                      <a:pt x="866775" y="533400"/>
                    </a:cubicBezTo>
                    <a:cubicBezTo>
                      <a:pt x="776288" y="592137"/>
                      <a:pt x="622300" y="642937"/>
                      <a:pt x="476250" y="638175"/>
                    </a:cubicBezTo>
                    <a:cubicBezTo>
                      <a:pt x="330200" y="633413"/>
                      <a:pt x="169862" y="597694"/>
                      <a:pt x="0" y="485775"/>
                    </a:cubicBezTo>
                  </a:path>
                </a:pathLst>
              </a:custGeom>
              <a:noFill/>
              <a:ln w="28575">
                <a:solidFill>
                  <a:schemeClr val="tx1"/>
                </a:solidFill>
                <a:miter lim="800000"/>
                <a:headEnd/>
                <a:tailEnd/>
              </a:ln>
            </p:spPr>
            <p:txBody>
              <a:bodyPr rtlCol="0" anchor="ctr"/>
              <a:lstStyle/>
              <a:p>
                <a:pPr algn="ctr" defTabSz="771571" eaLnBrk="0" fontAlgn="base" hangingPunct="0">
                  <a:spcBef>
                    <a:spcPct val="0"/>
                  </a:spcBef>
                  <a:spcAft>
                    <a:spcPct val="0"/>
                  </a:spcAft>
                  <a:defRPr/>
                </a:pPr>
                <a:endParaRPr lang="en-US" sz="1400" b="1" dirty="0">
                  <a:solidFill>
                    <a:srgbClr val="FFFFFF"/>
                  </a:solidFill>
                  <a:latin typeface="Arial" panose="020B0604020202020204" pitchFamily="34" charset="0"/>
                  <a:cs typeface="Arial" panose="020B0604020202020204" pitchFamily="34" charset="0"/>
                </a:endParaRPr>
              </a:p>
            </p:txBody>
          </p:sp>
          <p:sp>
            <p:nvSpPr>
              <p:cNvPr id="128" name="Rectangle 127">
                <a:extLst>
                  <a:ext uri="{FF2B5EF4-FFF2-40B4-BE49-F238E27FC236}">
                    <a16:creationId xmlns:a16="http://schemas.microsoft.com/office/drawing/2014/main" id="{51DBA806-CF53-4CE5-902E-448363891EE0}"/>
                  </a:ext>
                </a:extLst>
              </p:cNvPr>
              <p:cNvSpPr/>
              <p:nvPr/>
            </p:nvSpPr>
            <p:spPr bwMode="auto">
              <a:xfrm rot="18352923">
                <a:off x="8698996" y="5649691"/>
                <a:ext cx="227496" cy="45719"/>
              </a:xfrm>
              <a:prstGeom prst="rect">
                <a:avLst/>
              </a:prstGeom>
              <a:solidFill>
                <a:schemeClr val="bg1"/>
              </a:solidFill>
              <a:ln w="0">
                <a:solidFill>
                  <a:schemeClr val="bg1"/>
                </a:solidFill>
                <a:miter lim="800000"/>
                <a:headEnd/>
                <a:tailEnd/>
              </a:ln>
            </p:spPr>
            <p:txBody>
              <a:bodyPr rtlCol="0" anchor="b"/>
              <a:lstStyle/>
              <a:p>
                <a:pPr algn="ctr" defTabSz="771571" fontAlgn="base">
                  <a:spcBef>
                    <a:spcPct val="35000"/>
                  </a:spcBef>
                  <a:spcAft>
                    <a:spcPct val="25000"/>
                  </a:spcAft>
                  <a:buClr>
                    <a:srgbClr val="015873"/>
                  </a:buClr>
                  <a:defRPr/>
                </a:pPr>
                <a:endParaRPr lang="en-US" sz="1400" dirty="0">
                  <a:solidFill>
                    <a:srgbClr val="FFFFFF"/>
                  </a:solidFill>
                  <a:latin typeface="Arial" panose="020B0604020202020204" pitchFamily="34" charset="0"/>
                  <a:cs typeface="Arial" panose="020B0604020202020204" pitchFamily="34" charset="0"/>
                </a:endParaRPr>
              </a:p>
            </p:txBody>
          </p:sp>
        </p:grpSp>
        <p:sp>
          <p:nvSpPr>
            <p:cNvPr id="130" name="Isosceles Triangle 129">
              <a:extLst>
                <a:ext uri="{FF2B5EF4-FFF2-40B4-BE49-F238E27FC236}">
                  <a16:creationId xmlns:a16="http://schemas.microsoft.com/office/drawing/2014/main" id="{7A6B05C8-9ADD-47A2-B20B-872A7FAC7DC8}"/>
                </a:ext>
              </a:extLst>
            </p:cNvPr>
            <p:cNvSpPr/>
            <p:nvPr/>
          </p:nvSpPr>
          <p:spPr bwMode="auto">
            <a:xfrm rot="10800000">
              <a:off x="6746576" y="5249685"/>
              <a:ext cx="194349" cy="167542"/>
            </a:xfrm>
            <a:prstGeom prst="triangle">
              <a:avLst/>
            </a:prstGeom>
            <a:solidFill>
              <a:schemeClr val="tx1"/>
            </a:solidFill>
            <a:ln w="0">
              <a:solidFill>
                <a:schemeClr val="tx1"/>
              </a:solidFill>
              <a:miter lim="800000"/>
              <a:headEnd/>
              <a:tailEnd/>
            </a:ln>
          </p:spPr>
          <p:txBody>
            <a:bodyPr rtlCol="0" anchor="b"/>
            <a:lstStyle/>
            <a:p>
              <a:pPr algn="ctr" defTabSz="771571" fontAlgn="base">
                <a:spcBef>
                  <a:spcPct val="35000"/>
                </a:spcBef>
                <a:spcAft>
                  <a:spcPct val="25000"/>
                </a:spcAft>
                <a:buClr>
                  <a:srgbClr val="015873"/>
                </a:buClr>
                <a:defRPr/>
              </a:pPr>
              <a:endParaRPr lang="en-US" sz="1400" dirty="0">
                <a:solidFill>
                  <a:srgbClr val="FFFFFF"/>
                </a:solidFill>
                <a:latin typeface="Arial" panose="020B0604020202020204" pitchFamily="34" charset="0"/>
                <a:cs typeface="Arial" panose="020B0604020202020204" pitchFamily="34" charset="0"/>
              </a:endParaRPr>
            </a:p>
          </p:txBody>
        </p:sp>
      </p:grpSp>
      <p:sp>
        <p:nvSpPr>
          <p:cNvPr id="111" name="Text Placeholder 1">
            <a:extLst>
              <a:ext uri="{FF2B5EF4-FFF2-40B4-BE49-F238E27FC236}">
                <a16:creationId xmlns:a16="http://schemas.microsoft.com/office/drawing/2014/main" id="{7C0CB203-2E34-456C-92E3-E32BBF7FD148}"/>
              </a:ext>
            </a:extLst>
          </p:cNvPr>
          <p:cNvSpPr>
            <a:spLocks noGrp="1"/>
          </p:cNvSpPr>
          <p:nvPr/>
        </p:nvSpPr>
        <p:spPr bwMode="auto">
          <a:xfrm>
            <a:off x="1818639" y="5780518"/>
            <a:ext cx="3392780" cy="238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2867" tIns="51433" rIns="102867" bIns="51433" numCol="1" anchor="b" anchorCtr="0" compatLnSpc="1">
            <a:prstTxWarp prst="textNoShape">
              <a:avLst/>
            </a:prstTxWarp>
          </a:bodyPr>
          <a:lstStyle>
            <a:lvl1pPr marL="0" indent="0" algn="r" rtl="0" eaLnBrk="0" fontAlgn="base" hangingPunct="0">
              <a:spcBef>
                <a:spcPts val="0"/>
              </a:spcBef>
              <a:spcAft>
                <a:spcPts val="0"/>
              </a:spcAft>
              <a:buNone/>
              <a:defRPr sz="1200">
                <a:solidFill>
                  <a:schemeClr val="tx1"/>
                </a:solidFill>
                <a:latin typeface="+mn-lt"/>
                <a:ea typeface="+mn-ea"/>
                <a:cs typeface="+mn-cs"/>
              </a:defRPr>
            </a:lvl1pPr>
            <a:lvl2pPr marL="742950" indent="-285750" algn="l" rtl="0" eaLnBrk="0" fontAlgn="base" hangingPunct="0">
              <a:spcBef>
                <a:spcPts val="600"/>
              </a:spcBef>
              <a:spcAft>
                <a:spcPct val="0"/>
              </a:spcAft>
              <a:buChar char="–"/>
              <a:defRPr sz="2400">
                <a:solidFill>
                  <a:schemeClr val="tx1"/>
                </a:solidFill>
                <a:latin typeface="+mn-lt"/>
              </a:defRPr>
            </a:lvl2pPr>
            <a:lvl3pPr marL="1143000" indent="-228600" algn="l" rtl="0" eaLnBrk="0" fontAlgn="base" hangingPunct="0">
              <a:spcBef>
                <a:spcPts val="600"/>
              </a:spcBef>
              <a:spcAft>
                <a:spcPct val="0"/>
              </a:spcAft>
              <a:buChar char="•"/>
              <a:defRPr sz="2000">
                <a:solidFill>
                  <a:schemeClr val="tx1"/>
                </a:solidFill>
                <a:latin typeface="+mn-lt"/>
              </a:defRPr>
            </a:lvl3pPr>
            <a:lvl4pPr marL="1600200" indent="-228600" algn="l" rtl="0" eaLnBrk="0" fontAlgn="base" hangingPunct="0">
              <a:spcBef>
                <a:spcPts val="600"/>
              </a:spcBef>
              <a:spcAft>
                <a:spcPct val="0"/>
              </a:spcAft>
              <a:buChar char="–"/>
              <a:defRPr sz="1600">
                <a:solidFill>
                  <a:schemeClr val="tx1"/>
                </a:solidFill>
                <a:latin typeface="+mn-lt"/>
              </a:defRPr>
            </a:lvl4pPr>
            <a:lvl5pPr marL="2057400" indent="-228600" algn="l" rtl="0" eaLnBrk="0" fontAlgn="base" hangingPunct="0">
              <a:spcBef>
                <a:spcPts val="600"/>
              </a:spcBef>
              <a:spcAft>
                <a:spcPct val="0"/>
              </a:spcAft>
              <a:buChar char="»"/>
              <a:defRPr sz="1400">
                <a:solidFill>
                  <a:schemeClr val="tx1"/>
                </a:solidFill>
                <a:latin typeface="+mn-lt"/>
              </a:defRPr>
            </a:lvl5pPr>
            <a:lvl6pPr marL="2514600" indent="-228600" algn="l" rtl="0" fontAlgn="base">
              <a:spcBef>
                <a:spcPct val="20000"/>
              </a:spcBef>
              <a:spcAft>
                <a:spcPct val="0"/>
              </a:spcAft>
              <a:buChar char="»"/>
              <a:defRPr sz="1400">
                <a:solidFill>
                  <a:schemeClr val="bg1"/>
                </a:solidFill>
                <a:latin typeface="+mn-lt"/>
              </a:defRPr>
            </a:lvl6pPr>
            <a:lvl7pPr marL="2971800" indent="-228600" algn="l" rtl="0" fontAlgn="base">
              <a:spcBef>
                <a:spcPct val="20000"/>
              </a:spcBef>
              <a:spcAft>
                <a:spcPct val="0"/>
              </a:spcAft>
              <a:buChar char="»"/>
              <a:defRPr sz="1400">
                <a:solidFill>
                  <a:schemeClr val="bg1"/>
                </a:solidFill>
                <a:latin typeface="+mn-lt"/>
              </a:defRPr>
            </a:lvl7pPr>
            <a:lvl8pPr marL="3429000" indent="-228600" algn="l" rtl="0" fontAlgn="base">
              <a:spcBef>
                <a:spcPct val="20000"/>
              </a:spcBef>
              <a:spcAft>
                <a:spcPct val="0"/>
              </a:spcAft>
              <a:buChar char="»"/>
              <a:defRPr sz="1400">
                <a:solidFill>
                  <a:schemeClr val="bg1"/>
                </a:solidFill>
                <a:latin typeface="+mn-lt"/>
              </a:defRPr>
            </a:lvl8pPr>
            <a:lvl9pPr marL="3886200" indent="-228600" algn="l" rtl="0" fontAlgn="base">
              <a:spcBef>
                <a:spcPct val="20000"/>
              </a:spcBef>
              <a:spcAft>
                <a:spcPct val="0"/>
              </a:spcAft>
              <a:buChar char="»"/>
              <a:defRPr sz="1400">
                <a:solidFill>
                  <a:schemeClr val="bg1"/>
                </a:solidFill>
                <a:latin typeface="+mn-lt"/>
              </a:defRPr>
            </a:lvl9pPr>
          </a:lstStyle>
          <a:p>
            <a:pPr algn="l" defTabSz="1028736">
              <a:spcBef>
                <a:spcPct val="0"/>
              </a:spcBef>
              <a:spcAft>
                <a:spcPct val="0"/>
              </a:spcAft>
              <a:defRPr/>
            </a:pPr>
            <a:endParaRPr lang="nl-NL" altLang="en-US" sz="1000" dirty="0">
              <a:latin typeface="Calibri" panose="020F0502020204030204" pitchFamily="34" charset="0"/>
              <a:cs typeface="Calibri" panose="020F0502020204030204" pitchFamily="34" charset="0"/>
            </a:endParaRPr>
          </a:p>
        </p:txBody>
      </p:sp>
      <p:sp>
        <p:nvSpPr>
          <p:cNvPr id="112" name="Text Placeholder 1">
            <a:extLst>
              <a:ext uri="{FF2B5EF4-FFF2-40B4-BE49-F238E27FC236}">
                <a16:creationId xmlns:a16="http://schemas.microsoft.com/office/drawing/2014/main" id="{7C0CB203-2E34-456C-92E3-E32BBF7FD148}"/>
              </a:ext>
            </a:extLst>
          </p:cNvPr>
          <p:cNvSpPr>
            <a:spLocks noGrp="1"/>
          </p:cNvSpPr>
          <p:nvPr/>
        </p:nvSpPr>
        <p:spPr bwMode="auto">
          <a:xfrm>
            <a:off x="5514250" y="5683442"/>
            <a:ext cx="5839550" cy="315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2867" tIns="51433" rIns="102867" bIns="51433" numCol="1" anchor="b" anchorCtr="0" compatLnSpc="1">
            <a:prstTxWarp prst="textNoShape">
              <a:avLst/>
            </a:prstTxWarp>
          </a:bodyPr>
          <a:lstStyle>
            <a:lvl1pPr marL="0" indent="0" algn="r" rtl="0" eaLnBrk="0" fontAlgn="base" hangingPunct="0">
              <a:spcBef>
                <a:spcPts val="0"/>
              </a:spcBef>
              <a:spcAft>
                <a:spcPts val="0"/>
              </a:spcAft>
              <a:buNone/>
              <a:defRPr sz="1200">
                <a:solidFill>
                  <a:schemeClr val="tx1"/>
                </a:solidFill>
                <a:latin typeface="+mn-lt"/>
                <a:ea typeface="+mn-ea"/>
                <a:cs typeface="+mn-cs"/>
              </a:defRPr>
            </a:lvl1pPr>
            <a:lvl2pPr marL="742950" indent="-285750" algn="l" rtl="0" eaLnBrk="0" fontAlgn="base" hangingPunct="0">
              <a:spcBef>
                <a:spcPts val="600"/>
              </a:spcBef>
              <a:spcAft>
                <a:spcPct val="0"/>
              </a:spcAft>
              <a:buChar char="–"/>
              <a:defRPr sz="2400">
                <a:solidFill>
                  <a:schemeClr val="tx1"/>
                </a:solidFill>
                <a:latin typeface="+mn-lt"/>
              </a:defRPr>
            </a:lvl2pPr>
            <a:lvl3pPr marL="1143000" indent="-228600" algn="l" rtl="0" eaLnBrk="0" fontAlgn="base" hangingPunct="0">
              <a:spcBef>
                <a:spcPts val="600"/>
              </a:spcBef>
              <a:spcAft>
                <a:spcPct val="0"/>
              </a:spcAft>
              <a:buChar char="•"/>
              <a:defRPr sz="2000">
                <a:solidFill>
                  <a:schemeClr val="tx1"/>
                </a:solidFill>
                <a:latin typeface="+mn-lt"/>
              </a:defRPr>
            </a:lvl3pPr>
            <a:lvl4pPr marL="1600200" indent="-228600" algn="l" rtl="0" eaLnBrk="0" fontAlgn="base" hangingPunct="0">
              <a:spcBef>
                <a:spcPts val="600"/>
              </a:spcBef>
              <a:spcAft>
                <a:spcPct val="0"/>
              </a:spcAft>
              <a:buChar char="–"/>
              <a:defRPr sz="1600">
                <a:solidFill>
                  <a:schemeClr val="tx1"/>
                </a:solidFill>
                <a:latin typeface="+mn-lt"/>
              </a:defRPr>
            </a:lvl4pPr>
            <a:lvl5pPr marL="2057400" indent="-228600" algn="l" rtl="0" eaLnBrk="0" fontAlgn="base" hangingPunct="0">
              <a:spcBef>
                <a:spcPts val="600"/>
              </a:spcBef>
              <a:spcAft>
                <a:spcPct val="0"/>
              </a:spcAft>
              <a:buChar char="»"/>
              <a:defRPr sz="1400">
                <a:solidFill>
                  <a:schemeClr val="tx1"/>
                </a:solidFill>
                <a:latin typeface="+mn-lt"/>
              </a:defRPr>
            </a:lvl5pPr>
            <a:lvl6pPr marL="2514600" indent="-228600" algn="l" rtl="0" fontAlgn="base">
              <a:spcBef>
                <a:spcPct val="20000"/>
              </a:spcBef>
              <a:spcAft>
                <a:spcPct val="0"/>
              </a:spcAft>
              <a:buChar char="»"/>
              <a:defRPr sz="1400">
                <a:solidFill>
                  <a:schemeClr val="bg1"/>
                </a:solidFill>
                <a:latin typeface="+mn-lt"/>
              </a:defRPr>
            </a:lvl6pPr>
            <a:lvl7pPr marL="2971800" indent="-228600" algn="l" rtl="0" fontAlgn="base">
              <a:spcBef>
                <a:spcPct val="20000"/>
              </a:spcBef>
              <a:spcAft>
                <a:spcPct val="0"/>
              </a:spcAft>
              <a:buChar char="»"/>
              <a:defRPr sz="1400">
                <a:solidFill>
                  <a:schemeClr val="bg1"/>
                </a:solidFill>
                <a:latin typeface="+mn-lt"/>
              </a:defRPr>
            </a:lvl7pPr>
            <a:lvl8pPr marL="3429000" indent="-228600" algn="l" rtl="0" fontAlgn="base">
              <a:spcBef>
                <a:spcPct val="20000"/>
              </a:spcBef>
              <a:spcAft>
                <a:spcPct val="0"/>
              </a:spcAft>
              <a:buChar char="»"/>
              <a:defRPr sz="1400">
                <a:solidFill>
                  <a:schemeClr val="bg1"/>
                </a:solidFill>
                <a:latin typeface="+mn-lt"/>
              </a:defRPr>
            </a:lvl8pPr>
            <a:lvl9pPr marL="3886200" indent="-228600" algn="l" rtl="0" fontAlgn="base">
              <a:spcBef>
                <a:spcPct val="20000"/>
              </a:spcBef>
              <a:spcAft>
                <a:spcPct val="0"/>
              </a:spcAft>
              <a:buChar char="»"/>
              <a:defRPr sz="1400">
                <a:solidFill>
                  <a:schemeClr val="bg1"/>
                </a:solidFill>
                <a:latin typeface="+mn-lt"/>
              </a:defRPr>
            </a:lvl9pPr>
          </a:lstStyle>
          <a:p>
            <a:pPr algn="l" defTabSz="1028736">
              <a:spcBef>
                <a:spcPct val="0"/>
              </a:spcBef>
              <a:spcAft>
                <a:spcPct val="0"/>
              </a:spcAft>
              <a:defRPr/>
            </a:pPr>
            <a:endParaRPr lang="nl-NL" altLang="en-US" sz="1000" dirty="0">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67C63B61-AF3F-9693-E5E8-6A28976EA8EE}"/>
              </a:ext>
            </a:extLst>
          </p:cNvPr>
          <p:cNvSpPr txBox="1"/>
          <p:nvPr/>
        </p:nvSpPr>
        <p:spPr>
          <a:xfrm>
            <a:off x="6701538" y="1546446"/>
            <a:ext cx="1754416" cy="984885"/>
          </a:xfrm>
          <a:prstGeom prst="rect">
            <a:avLst/>
          </a:prstGeom>
          <a:noFill/>
        </p:spPr>
        <p:txBody>
          <a:bodyPr wrap="square" rtlCol="0">
            <a:spAutoFit/>
          </a:bodyPr>
          <a:lstStyle/>
          <a:p>
            <a:r>
              <a:rPr lang="en-US" sz="1600" b="1" dirty="0" err="1">
                <a:latin typeface="Arial" panose="020B0604020202020204" pitchFamily="34" charset="0"/>
                <a:cs typeface="Arial" panose="020B0604020202020204" pitchFamily="34" charset="0"/>
              </a:rPr>
              <a:t>Luspatercept</a:t>
            </a:r>
            <a:endParaRPr lang="en-US" sz="1600" b="1" dirty="0">
              <a:latin typeface="Arial" panose="020B0604020202020204" pitchFamily="34" charset="0"/>
              <a:cs typeface="Arial" panose="020B0604020202020204" pitchFamily="34" charset="0"/>
            </a:endParaRPr>
          </a:p>
          <a:p>
            <a:r>
              <a:rPr lang="en-US" sz="1400" dirty="0" err="1">
                <a:latin typeface="Arial" panose="020B0604020202020204" pitchFamily="34" charset="0"/>
                <a:cs typeface="Arial" panose="020B0604020202020204" pitchFamily="34" charset="0"/>
              </a:rPr>
              <a:t>ActRIIB</a:t>
            </a:r>
            <a:r>
              <a:rPr lang="en-US" sz="1400" dirty="0">
                <a:latin typeface="Arial" panose="020B0604020202020204" pitchFamily="34" charset="0"/>
                <a:cs typeface="Arial" panose="020B0604020202020204" pitchFamily="34" charset="0"/>
              </a:rPr>
              <a:t>/IgG1 Fc recombinant</a:t>
            </a:r>
            <a:br>
              <a:rPr lang="en-US" sz="1400"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fusion protein</a:t>
            </a:r>
          </a:p>
        </p:txBody>
      </p:sp>
      <p:sp>
        <p:nvSpPr>
          <p:cNvPr id="32" name="TextBox 31">
            <a:extLst>
              <a:ext uri="{FF2B5EF4-FFF2-40B4-BE49-F238E27FC236}">
                <a16:creationId xmlns:a16="http://schemas.microsoft.com/office/drawing/2014/main" id="{555A08D8-6C00-8051-F23B-6B76120A0B3F}"/>
              </a:ext>
            </a:extLst>
          </p:cNvPr>
          <p:cNvSpPr txBox="1"/>
          <p:nvPr/>
        </p:nvSpPr>
        <p:spPr>
          <a:xfrm>
            <a:off x="10177800" y="1342425"/>
            <a:ext cx="1342259" cy="1815882"/>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Modified extracellular domain of </a:t>
            </a:r>
            <a:r>
              <a:rPr lang="en-US" sz="1400" dirty="0" err="1">
                <a:latin typeface="Arial" panose="020B0604020202020204" pitchFamily="34" charset="0"/>
                <a:cs typeface="Arial" panose="020B0604020202020204" pitchFamily="34" charset="0"/>
              </a:rPr>
              <a:t>ActRIIB</a:t>
            </a:r>
            <a:endParaRPr lang="en-US" sz="1400"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Human</a:t>
            </a:r>
            <a:br>
              <a:rPr lang="en-US" sz="1400"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IgG1 Fc domain</a:t>
            </a:r>
          </a:p>
        </p:txBody>
      </p:sp>
    </p:spTree>
    <p:extLst>
      <p:ext uri="{BB962C8B-B14F-4D97-AF65-F5344CB8AC3E}">
        <p14:creationId xmlns:p14="http://schemas.microsoft.com/office/powerpoint/2010/main" val="3880279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637DF68-B99F-79CE-B7CB-FFE86A830B56}"/>
              </a:ext>
            </a:extLst>
          </p:cNvPr>
          <p:cNvSpPr>
            <a:spLocks noGrp="1"/>
          </p:cNvSpPr>
          <p:nvPr>
            <p:ph type="title"/>
          </p:nvPr>
        </p:nvSpPr>
        <p:spPr>
          <a:xfrm>
            <a:off x="838200" y="82637"/>
            <a:ext cx="10515600" cy="1325563"/>
          </a:xfrm>
        </p:spPr>
        <p:txBody>
          <a:bodyPr>
            <a:noAutofit/>
          </a:bodyPr>
          <a:lstStyle/>
          <a:p>
            <a:r>
              <a:rPr lang="en-US" sz="2800" dirty="0"/>
              <a:t>MEDALIST Trial: Study Design</a:t>
            </a:r>
            <a:br>
              <a:rPr lang="en-US" sz="2800" dirty="0"/>
            </a:br>
            <a:r>
              <a:rPr lang="en-US" sz="2800" dirty="0"/>
              <a:t>A Randomized, Double-Blind, Placebo-Controlled, Phase 3 Study</a:t>
            </a:r>
          </a:p>
        </p:txBody>
      </p:sp>
      <p:sp>
        <p:nvSpPr>
          <p:cNvPr id="4" name="Footer Placeholder 3">
            <a:extLst>
              <a:ext uri="{FF2B5EF4-FFF2-40B4-BE49-F238E27FC236}">
                <a16:creationId xmlns:a16="http://schemas.microsoft.com/office/drawing/2014/main" id="{C5E4AA7B-604C-5060-DD8D-9E03876D55E7}"/>
              </a:ext>
            </a:extLst>
          </p:cNvPr>
          <p:cNvSpPr>
            <a:spLocks noGrp="1"/>
          </p:cNvSpPr>
          <p:nvPr>
            <p:ph type="ftr" sz="quarter" idx="10"/>
          </p:nvPr>
        </p:nvSpPr>
        <p:spPr>
          <a:xfrm>
            <a:off x="1640264" y="6311899"/>
            <a:ext cx="8153441" cy="546101"/>
          </a:xfrm>
        </p:spPr>
        <p:txBody>
          <a:bodyPr/>
          <a:lstStyle/>
          <a:p>
            <a:r>
              <a:rPr lang="en-US" sz="900" dirty="0"/>
              <a:t>AML, acute myeloid leukemia; del(5q), 5q deletion; EPO, erythropoietin; ESA, erythropoiesis-stimulating agents; HMAs, hypomethylating agents; </a:t>
            </a:r>
            <a:r>
              <a:rPr lang="en-US" sz="900" dirty="0" err="1"/>
              <a:t>IMiD</a:t>
            </a:r>
            <a:r>
              <a:rPr lang="en-US" sz="900" dirty="0"/>
              <a:t>, immunomodulatory drug; IPSS-R, International Prognostic Scoring System-Revised; IWG, International Working Group; MDS, myelodysplastic syndrome; RBC, red blood cell; RS, ring </a:t>
            </a:r>
            <a:r>
              <a:rPr lang="en-US" sz="900" dirty="0" err="1"/>
              <a:t>sideroblasts</a:t>
            </a:r>
            <a:r>
              <a:rPr lang="en-US" sz="900" dirty="0"/>
              <a:t>; </a:t>
            </a:r>
            <a:r>
              <a:rPr lang="en-US" sz="900" dirty="0" err="1"/>
              <a:t>s.c.</a:t>
            </a:r>
            <a:r>
              <a:rPr lang="en-US" sz="900" dirty="0"/>
              <a:t>, subcutaneously; SF3B1, splicing factor 3b subunit 1; WHO, World Health Organization.</a:t>
            </a:r>
            <a:br>
              <a:rPr lang="en-US" sz="900" dirty="0"/>
            </a:br>
            <a:r>
              <a:rPr lang="en-US" sz="900" dirty="0" err="1"/>
              <a:t>Fenaux</a:t>
            </a:r>
            <a:r>
              <a:rPr lang="en-US" sz="900" dirty="0"/>
              <a:t> P, et al. </a:t>
            </a:r>
            <a:r>
              <a:rPr lang="en-US" sz="900" i="1" dirty="0"/>
              <a:t>N </a:t>
            </a:r>
            <a:r>
              <a:rPr lang="en-US" sz="900" i="1" dirty="0" err="1"/>
              <a:t>Engl</a:t>
            </a:r>
            <a:r>
              <a:rPr lang="en-US" sz="900" i="1" dirty="0"/>
              <a:t> J Med</a:t>
            </a:r>
            <a:r>
              <a:rPr lang="en-US" sz="900" dirty="0"/>
              <a:t>. 2020;382(2):140-151.</a:t>
            </a:r>
          </a:p>
        </p:txBody>
      </p:sp>
      <p:sp>
        <p:nvSpPr>
          <p:cNvPr id="24" name="Rectangle 23"/>
          <p:cNvSpPr/>
          <p:nvPr/>
        </p:nvSpPr>
        <p:spPr>
          <a:xfrm>
            <a:off x="916535" y="1524002"/>
            <a:ext cx="2578506" cy="4079780"/>
          </a:xfrm>
          <a:prstGeom prst="rect">
            <a:avLst/>
          </a:prstGeom>
          <a:ln/>
        </p:spPr>
        <p:style>
          <a:lnRef idx="1">
            <a:schemeClr val="accent2"/>
          </a:lnRef>
          <a:fillRef idx="3">
            <a:schemeClr val="accent2"/>
          </a:fillRef>
          <a:effectRef idx="2">
            <a:schemeClr val="accent2"/>
          </a:effectRef>
          <a:fontRef idx="minor">
            <a:schemeClr val="lt1"/>
          </a:fontRef>
        </p:style>
        <p:txBody>
          <a:bodyPr rtlCol="0" anchor="ctr"/>
          <a:lstStyle/>
          <a:p>
            <a:pPr>
              <a:spcBef>
                <a:spcPts val="900"/>
              </a:spcBef>
            </a:pPr>
            <a:r>
              <a:rPr lang="en-US" sz="1600" b="1" dirty="0">
                <a:solidFill>
                  <a:prstClr val="white"/>
                </a:solidFill>
                <a:latin typeface="Arial" panose="020B0604020202020204" pitchFamily="34" charset="0"/>
                <a:cs typeface="Arial" panose="020B0604020202020204" pitchFamily="34" charset="0"/>
              </a:rPr>
              <a:t>Patient Population</a:t>
            </a:r>
          </a:p>
          <a:p>
            <a:pPr marL="115888" indent="-115888">
              <a:spcBef>
                <a:spcPts val="900"/>
              </a:spcBef>
              <a:buFont typeface="Arial" panose="020B0604020202020204" pitchFamily="34" charset="0"/>
              <a:buChar char="•"/>
            </a:pPr>
            <a:r>
              <a:rPr lang="en-US" sz="1200" dirty="0">
                <a:solidFill>
                  <a:prstClr val="white"/>
                </a:solidFill>
                <a:latin typeface="Arial" panose="020B0604020202020204" pitchFamily="34" charset="0"/>
                <a:cs typeface="Arial" panose="020B0604020202020204" pitchFamily="34" charset="0"/>
              </a:rPr>
              <a:t>MDS-RS (WHO): ≥15% RS or</a:t>
            </a:r>
            <a:br>
              <a:rPr lang="en-US" sz="1200" dirty="0">
                <a:solidFill>
                  <a:prstClr val="white"/>
                </a:solidFill>
                <a:latin typeface="Arial" panose="020B0604020202020204" pitchFamily="34" charset="0"/>
                <a:cs typeface="Arial" panose="020B0604020202020204" pitchFamily="34" charset="0"/>
              </a:rPr>
            </a:br>
            <a:r>
              <a:rPr lang="en-US" sz="1200" dirty="0">
                <a:solidFill>
                  <a:prstClr val="white"/>
                </a:solidFill>
                <a:latin typeface="Arial" panose="020B0604020202020204" pitchFamily="34" charset="0"/>
                <a:cs typeface="Arial" panose="020B0604020202020204" pitchFamily="34" charset="0"/>
              </a:rPr>
              <a:t>≥5% with </a:t>
            </a:r>
            <a:r>
              <a:rPr lang="en-US" sz="1200" i="1" dirty="0">
                <a:solidFill>
                  <a:prstClr val="white"/>
                </a:solidFill>
                <a:latin typeface="Arial" panose="020B0604020202020204" pitchFamily="34" charset="0"/>
                <a:cs typeface="Arial" panose="020B0604020202020204" pitchFamily="34" charset="0"/>
              </a:rPr>
              <a:t>SF3B1</a:t>
            </a:r>
            <a:r>
              <a:rPr lang="en-US" sz="1200" dirty="0">
                <a:solidFill>
                  <a:prstClr val="white"/>
                </a:solidFill>
                <a:latin typeface="Arial" panose="020B0604020202020204" pitchFamily="34" charset="0"/>
                <a:cs typeface="Arial" panose="020B0604020202020204" pitchFamily="34" charset="0"/>
              </a:rPr>
              <a:t> mutation</a:t>
            </a:r>
          </a:p>
          <a:p>
            <a:pPr marL="115888" indent="-115888">
              <a:spcBef>
                <a:spcPts val="900"/>
              </a:spcBef>
              <a:buFont typeface="Arial" panose="020B0604020202020204" pitchFamily="34" charset="0"/>
              <a:buChar char="•"/>
            </a:pPr>
            <a:r>
              <a:rPr lang="en-US" sz="1200" dirty="0">
                <a:solidFill>
                  <a:prstClr val="white"/>
                </a:solidFill>
                <a:latin typeface="Arial" panose="020B0604020202020204" pitchFamily="34" charset="0"/>
                <a:cs typeface="Arial" panose="020B0604020202020204" pitchFamily="34" charset="0"/>
              </a:rPr>
              <a:t>&lt;5% blasts in bone marrow</a:t>
            </a:r>
          </a:p>
          <a:p>
            <a:pPr marL="115888" indent="-115888">
              <a:spcBef>
                <a:spcPts val="900"/>
              </a:spcBef>
              <a:buFont typeface="Arial" panose="020B0604020202020204" pitchFamily="34" charset="0"/>
              <a:buChar char="•"/>
            </a:pPr>
            <a:r>
              <a:rPr lang="en-US" sz="1200" dirty="0">
                <a:solidFill>
                  <a:prstClr val="white"/>
                </a:solidFill>
                <a:latin typeface="Arial" panose="020B0604020202020204" pitchFamily="34" charset="0"/>
                <a:cs typeface="Arial" panose="020B0604020202020204" pitchFamily="34" charset="0"/>
              </a:rPr>
              <a:t>No del(5q) MDS</a:t>
            </a:r>
          </a:p>
          <a:p>
            <a:pPr marL="115888" indent="-115888">
              <a:spcBef>
                <a:spcPts val="900"/>
              </a:spcBef>
              <a:buFont typeface="Arial" panose="020B0604020202020204" pitchFamily="34" charset="0"/>
              <a:buChar char="•"/>
            </a:pPr>
            <a:r>
              <a:rPr lang="en-US" sz="1200" dirty="0">
                <a:solidFill>
                  <a:prstClr val="white"/>
                </a:solidFill>
                <a:latin typeface="Arial" panose="020B0604020202020204" pitchFamily="34" charset="0"/>
                <a:cs typeface="Arial" panose="020B0604020202020204" pitchFamily="34" charset="0"/>
              </a:rPr>
              <a:t>IPSS-R Very Low-, Low-, or Intermediate-risk</a:t>
            </a:r>
          </a:p>
          <a:p>
            <a:pPr marL="115888" indent="-115888">
              <a:spcBef>
                <a:spcPts val="900"/>
              </a:spcBef>
              <a:buFont typeface="Arial" panose="020B0604020202020204" pitchFamily="34" charset="0"/>
              <a:buChar char="•"/>
            </a:pPr>
            <a:r>
              <a:rPr lang="en-US" sz="1200" dirty="0">
                <a:solidFill>
                  <a:prstClr val="white"/>
                </a:solidFill>
                <a:latin typeface="Arial" panose="020B0604020202020204" pitchFamily="34" charset="0"/>
                <a:cs typeface="Arial" panose="020B0604020202020204" pitchFamily="34" charset="0"/>
              </a:rPr>
              <a:t>Prior ESA response</a:t>
            </a:r>
          </a:p>
          <a:p>
            <a:pPr marL="287338" indent="-171450">
              <a:spcBef>
                <a:spcPts val="900"/>
              </a:spcBef>
              <a:buFont typeface="Arial" panose="020B0604020202020204" pitchFamily="34" charset="0"/>
              <a:buChar char="–"/>
            </a:pPr>
            <a:r>
              <a:rPr lang="en-US" sz="1200" dirty="0">
                <a:solidFill>
                  <a:prstClr val="white"/>
                </a:solidFill>
                <a:latin typeface="Arial" panose="020B0604020202020204" pitchFamily="34" charset="0"/>
                <a:cs typeface="Arial" panose="020B0604020202020204" pitchFamily="34" charset="0"/>
              </a:rPr>
              <a:t>Refractory, intolerant</a:t>
            </a:r>
          </a:p>
          <a:p>
            <a:pPr marL="287338" indent="-171450">
              <a:spcBef>
                <a:spcPts val="450"/>
              </a:spcBef>
              <a:buFont typeface="Arial" panose="020B0604020202020204" pitchFamily="34" charset="0"/>
              <a:buChar char="–"/>
            </a:pPr>
            <a:r>
              <a:rPr lang="en-US" sz="1200" dirty="0">
                <a:solidFill>
                  <a:prstClr val="white"/>
                </a:solidFill>
                <a:latin typeface="Arial" panose="020B0604020202020204" pitchFamily="34" charset="0"/>
                <a:cs typeface="Arial" panose="020B0604020202020204" pitchFamily="34" charset="0"/>
              </a:rPr>
              <a:t>ESA naive: EPO &gt;200 U/L</a:t>
            </a:r>
          </a:p>
          <a:p>
            <a:pPr marL="115888" indent="-115888">
              <a:spcBef>
                <a:spcPts val="900"/>
              </a:spcBef>
              <a:buFont typeface="Arial" panose="020B0604020202020204" pitchFamily="34" charset="0"/>
              <a:buChar char="•"/>
            </a:pPr>
            <a:r>
              <a:rPr lang="en-US" sz="1200" dirty="0">
                <a:solidFill>
                  <a:prstClr val="white"/>
                </a:solidFill>
                <a:latin typeface="Arial" panose="020B0604020202020204" pitchFamily="34" charset="0"/>
                <a:cs typeface="Arial" panose="020B0604020202020204" pitchFamily="34" charset="0"/>
              </a:rPr>
              <a:t>Average RBC transfusion burden </a:t>
            </a:r>
            <a:br>
              <a:rPr lang="en-US" sz="1200" dirty="0">
                <a:solidFill>
                  <a:prstClr val="white"/>
                </a:solidFill>
                <a:latin typeface="Arial" panose="020B0604020202020204" pitchFamily="34" charset="0"/>
                <a:cs typeface="Arial" panose="020B0604020202020204" pitchFamily="34" charset="0"/>
              </a:rPr>
            </a:br>
            <a:r>
              <a:rPr lang="en-US" sz="1200" dirty="0">
                <a:solidFill>
                  <a:prstClr val="white"/>
                </a:solidFill>
                <a:latin typeface="Arial" panose="020B0604020202020204" pitchFamily="34" charset="0"/>
                <a:cs typeface="Arial" panose="020B0604020202020204" pitchFamily="34" charset="0"/>
              </a:rPr>
              <a:t>≥2 units/8 weeks</a:t>
            </a:r>
          </a:p>
          <a:p>
            <a:pPr marL="115888" indent="-115888">
              <a:spcBef>
                <a:spcPts val="900"/>
              </a:spcBef>
              <a:buFont typeface="Arial" panose="020B0604020202020204" pitchFamily="34" charset="0"/>
              <a:buChar char="•"/>
            </a:pPr>
            <a:r>
              <a:rPr lang="en-US" sz="1200" dirty="0">
                <a:solidFill>
                  <a:prstClr val="white"/>
                </a:solidFill>
                <a:latin typeface="Arial" panose="020B0604020202020204" pitchFamily="34" charset="0"/>
                <a:cs typeface="Arial" panose="020B0604020202020204" pitchFamily="34" charset="0"/>
              </a:rPr>
              <a:t>No prior treatment with</a:t>
            </a:r>
            <a:br>
              <a:rPr lang="en-US" sz="1200" dirty="0">
                <a:solidFill>
                  <a:prstClr val="white"/>
                </a:solidFill>
                <a:latin typeface="Arial" panose="020B0604020202020204" pitchFamily="34" charset="0"/>
                <a:cs typeface="Arial" panose="020B0604020202020204" pitchFamily="34" charset="0"/>
              </a:rPr>
            </a:br>
            <a:r>
              <a:rPr lang="en-US" sz="1200" dirty="0">
                <a:solidFill>
                  <a:prstClr val="white"/>
                </a:solidFill>
                <a:latin typeface="Arial" panose="020B0604020202020204" pitchFamily="34" charset="0"/>
                <a:cs typeface="Arial" panose="020B0604020202020204" pitchFamily="34" charset="0"/>
              </a:rPr>
              <a:t>disease-modifying agents</a:t>
            </a:r>
            <a:br>
              <a:rPr lang="en-US" sz="1200" dirty="0">
                <a:solidFill>
                  <a:prstClr val="white"/>
                </a:solidFill>
                <a:latin typeface="Arial" panose="020B0604020202020204" pitchFamily="34" charset="0"/>
                <a:cs typeface="Arial" panose="020B0604020202020204" pitchFamily="34" charset="0"/>
              </a:rPr>
            </a:br>
            <a:r>
              <a:rPr lang="en-US" sz="1200" dirty="0">
                <a:solidFill>
                  <a:prstClr val="white"/>
                </a:solidFill>
                <a:latin typeface="Arial" panose="020B0604020202020204" pitchFamily="34" charset="0"/>
                <a:cs typeface="Arial" panose="020B0604020202020204" pitchFamily="34" charset="0"/>
              </a:rPr>
              <a:t>(</a:t>
            </a:r>
            <a:r>
              <a:rPr lang="en-US" sz="1200" dirty="0" err="1">
                <a:solidFill>
                  <a:prstClr val="white"/>
                </a:solidFill>
                <a:latin typeface="Arial" panose="020B0604020202020204" pitchFamily="34" charset="0"/>
                <a:cs typeface="Arial" panose="020B0604020202020204" pitchFamily="34" charset="0"/>
              </a:rPr>
              <a:t>eg</a:t>
            </a:r>
            <a:r>
              <a:rPr lang="en-US" sz="1200" dirty="0">
                <a:solidFill>
                  <a:prstClr val="white"/>
                </a:solidFill>
                <a:latin typeface="Arial" panose="020B0604020202020204" pitchFamily="34" charset="0"/>
                <a:cs typeface="Arial" panose="020B0604020202020204" pitchFamily="34" charset="0"/>
              </a:rPr>
              <a:t>, </a:t>
            </a:r>
            <a:r>
              <a:rPr lang="en-US" sz="1200" dirty="0" err="1">
                <a:solidFill>
                  <a:prstClr val="white"/>
                </a:solidFill>
                <a:latin typeface="Arial" panose="020B0604020202020204" pitchFamily="34" charset="0"/>
                <a:cs typeface="Arial" panose="020B0604020202020204" pitchFamily="34" charset="0"/>
              </a:rPr>
              <a:t>IMiDs</a:t>
            </a:r>
            <a:r>
              <a:rPr lang="en-US" sz="1200" dirty="0">
                <a:solidFill>
                  <a:prstClr val="white"/>
                </a:solidFill>
                <a:latin typeface="Arial" panose="020B0604020202020204" pitchFamily="34" charset="0"/>
                <a:cs typeface="Arial" panose="020B0604020202020204" pitchFamily="34" charset="0"/>
              </a:rPr>
              <a:t>, HMAs)</a:t>
            </a:r>
          </a:p>
        </p:txBody>
      </p:sp>
      <p:sp>
        <p:nvSpPr>
          <p:cNvPr id="26" name="Rectangle 25"/>
          <p:cNvSpPr/>
          <p:nvPr/>
        </p:nvSpPr>
        <p:spPr>
          <a:xfrm>
            <a:off x="6520650" y="1581346"/>
            <a:ext cx="3893617" cy="640718"/>
          </a:xfrm>
          <a:prstGeom prst="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pt-BR" sz="1400" b="1" dirty="0">
                <a:solidFill>
                  <a:prstClr val="white"/>
                </a:solidFill>
                <a:latin typeface="Arial" panose="020B0604020202020204" pitchFamily="34" charset="0"/>
                <a:cs typeface="Arial" panose="020B0604020202020204" pitchFamily="34" charset="0"/>
              </a:rPr>
              <a:t>Luspatercept 1.0 mg/kg (</a:t>
            </a:r>
            <a:r>
              <a:rPr lang="pt-BR" sz="1400" b="1" dirty="0" err="1">
                <a:solidFill>
                  <a:prstClr val="white"/>
                </a:solidFill>
                <a:latin typeface="Arial" panose="020B0604020202020204" pitchFamily="34" charset="0"/>
                <a:cs typeface="Arial" panose="020B0604020202020204" pitchFamily="34" charset="0"/>
              </a:rPr>
              <a:t>s.c</a:t>
            </a:r>
            <a:r>
              <a:rPr lang="pt-BR" sz="1400" b="1" dirty="0">
                <a:solidFill>
                  <a:prstClr val="white"/>
                </a:solidFill>
                <a:latin typeface="Arial" panose="020B0604020202020204" pitchFamily="34" charset="0"/>
                <a:cs typeface="Arial" panose="020B0604020202020204" pitchFamily="34" charset="0"/>
              </a:rPr>
              <a:t>.) </a:t>
            </a:r>
            <a:r>
              <a:rPr lang="pt-BR" sz="1400" b="1" dirty="0" err="1">
                <a:solidFill>
                  <a:prstClr val="white"/>
                </a:solidFill>
                <a:latin typeface="Arial" panose="020B0604020202020204" pitchFamily="34" charset="0"/>
                <a:cs typeface="Arial" panose="020B0604020202020204" pitchFamily="34" charset="0"/>
              </a:rPr>
              <a:t>every</a:t>
            </a:r>
            <a:r>
              <a:rPr lang="pt-BR" sz="1400" b="1" dirty="0">
                <a:solidFill>
                  <a:prstClr val="white"/>
                </a:solidFill>
                <a:latin typeface="Arial" panose="020B0604020202020204" pitchFamily="34" charset="0"/>
                <a:cs typeface="Arial" panose="020B0604020202020204" pitchFamily="34" charset="0"/>
              </a:rPr>
              <a:t> 21 days</a:t>
            </a:r>
            <a:endParaRPr lang="pt-BR" sz="1400" dirty="0">
              <a:solidFill>
                <a:prstClr val="white"/>
              </a:solidFill>
              <a:latin typeface="Arial" panose="020B0604020202020204" pitchFamily="34" charset="0"/>
              <a:cs typeface="Arial" panose="020B0604020202020204" pitchFamily="34" charset="0"/>
            </a:endParaRPr>
          </a:p>
          <a:p>
            <a:pPr algn="ctr"/>
            <a:r>
              <a:rPr lang="pt-BR" sz="1400" dirty="0">
                <a:solidFill>
                  <a:prstClr val="white"/>
                </a:solidFill>
                <a:latin typeface="Arial" panose="020B0604020202020204" pitchFamily="34" charset="0"/>
                <a:cs typeface="Arial" panose="020B0604020202020204" pitchFamily="34" charset="0"/>
              </a:rPr>
              <a:t>n = 153</a:t>
            </a:r>
          </a:p>
        </p:txBody>
      </p:sp>
      <p:sp>
        <p:nvSpPr>
          <p:cNvPr id="27" name="Rectangle 26"/>
          <p:cNvSpPr/>
          <p:nvPr/>
        </p:nvSpPr>
        <p:spPr>
          <a:xfrm>
            <a:off x="6520226" y="2831340"/>
            <a:ext cx="3894460" cy="547088"/>
          </a:xfrm>
          <a:prstGeom prst="rect">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r>
              <a:rPr lang="en-GB" sz="1400" b="1" dirty="0">
                <a:solidFill>
                  <a:schemeClr val="bg1"/>
                </a:solidFill>
                <a:latin typeface="Arial" panose="020B0604020202020204" pitchFamily="34" charset="0"/>
                <a:cs typeface="Arial" panose="020B0604020202020204" pitchFamily="34" charset="0"/>
              </a:rPr>
              <a:t>Placebo (s.c.) every 21 days</a:t>
            </a:r>
          </a:p>
          <a:p>
            <a:pPr algn="ctr"/>
            <a:r>
              <a:rPr lang="en-GB" sz="1400" dirty="0">
                <a:solidFill>
                  <a:schemeClr val="bg1"/>
                </a:solidFill>
                <a:latin typeface="Arial" panose="020B0604020202020204" pitchFamily="34" charset="0"/>
                <a:cs typeface="Arial" panose="020B0604020202020204" pitchFamily="34" charset="0"/>
              </a:rPr>
              <a:t>n = 76</a:t>
            </a:r>
          </a:p>
        </p:txBody>
      </p:sp>
      <p:sp>
        <p:nvSpPr>
          <p:cNvPr id="3" name="TextBox 2">
            <a:extLst>
              <a:ext uri="{FF2B5EF4-FFF2-40B4-BE49-F238E27FC236}">
                <a16:creationId xmlns:a16="http://schemas.microsoft.com/office/drawing/2014/main" id="{B844E23E-6D81-435B-81D6-5D7D48C1B1D3}"/>
              </a:ext>
            </a:extLst>
          </p:cNvPr>
          <p:cNvSpPr txBox="1"/>
          <p:nvPr/>
        </p:nvSpPr>
        <p:spPr>
          <a:xfrm>
            <a:off x="6871829" y="2273790"/>
            <a:ext cx="3191254" cy="261610"/>
          </a:xfrm>
          <a:prstGeom prst="rect">
            <a:avLst/>
          </a:prstGeom>
          <a:noFill/>
        </p:spPr>
        <p:txBody>
          <a:bodyPr wrap="square" rtlCol="0">
            <a:spAutoFit/>
          </a:bodyPr>
          <a:lstStyle/>
          <a:p>
            <a:pPr algn="ctr"/>
            <a:r>
              <a:rPr lang="en-US" sz="1100" dirty="0">
                <a:solidFill>
                  <a:prstClr val="black"/>
                </a:solidFill>
                <a:latin typeface="Arial" panose="020B0604020202020204" pitchFamily="34" charset="0"/>
                <a:cs typeface="Arial" panose="020B0604020202020204" pitchFamily="34" charset="0"/>
              </a:rPr>
              <a:t>Dose titrated up to a maximum of 1.75 mg/kg</a:t>
            </a:r>
          </a:p>
        </p:txBody>
      </p:sp>
      <p:sp>
        <p:nvSpPr>
          <p:cNvPr id="33" name="Rectangle 32">
            <a:extLst>
              <a:ext uri="{FF2B5EF4-FFF2-40B4-BE49-F238E27FC236}">
                <a16:creationId xmlns:a16="http://schemas.microsoft.com/office/drawing/2014/main" id="{67329386-4F5F-F941-9C17-23651FA85E68}"/>
              </a:ext>
            </a:extLst>
          </p:cNvPr>
          <p:cNvSpPr/>
          <p:nvPr/>
        </p:nvSpPr>
        <p:spPr>
          <a:xfrm>
            <a:off x="5931482" y="3708983"/>
            <a:ext cx="5071947" cy="873017"/>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r>
              <a:rPr lang="en-IN" sz="1200" b="1" dirty="0">
                <a:solidFill>
                  <a:schemeClr val="bg1"/>
                </a:solidFill>
                <a:latin typeface="Arial" panose="020B0604020202020204" pitchFamily="34" charset="0"/>
                <a:cs typeface="Arial" panose="020B0604020202020204" pitchFamily="34" charset="0"/>
              </a:rPr>
              <a:t>Disease &amp; Response Assessment week 25 &amp; every 6 months </a:t>
            </a:r>
            <a:r>
              <a:rPr lang="en-IN" sz="1200" dirty="0">
                <a:solidFill>
                  <a:schemeClr val="bg1"/>
                </a:solidFill>
                <a:latin typeface="Arial" panose="020B0604020202020204" pitchFamily="34" charset="0"/>
                <a:cs typeface="Arial" panose="020B0604020202020204" pitchFamily="34" charset="0"/>
              </a:rPr>
              <a:t>Treatment discontinued for lack of clinical benefit or disease progression per IWG criteria or unacceptable toxicity; no crossover allowed</a:t>
            </a:r>
          </a:p>
        </p:txBody>
      </p:sp>
      <p:sp>
        <p:nvSpPr>
          <p:cNvPr id="34" name="Rectangle 33">
            <a:extLst>
              <a:ext uri="{FF2B5EF4-FFF2-40B4-BE49-F238E27FC236}">
                <a16:creationId xmlns:a16="http://schemas.microsoft.com/office/drawing/2014/main" id="{D77CEEEE-18F3-8143-9544-6A326A1D8F59}"/>
              </a:ext>
            </a:extLst>
          </p:cNvPr>
          <p:cNvSpPr/>
          <p:nvPr/>
        </p:nvSpPr>
        <p:spPr>
          <a:xfrm>
            <a:off x="5931482" y="4987179"/>
            <a:ext cx="5071947" cy="630071"/>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en-IN" sz="1200" dirty="0">
                <a:solidFill>
                  <a:schemeClr val="bg1"/>
                </a:solidFill>
                <a:latin typeface="Arial" panose="020B0604020202020204" pitchFamily="34" charset="0"/>
                <a:cs typeface="Arial" panose="020B0604020202020204" pitchFamily="34" charset="0"/>
              </a:rPr>
              <a:t>Subjects followed ≥3 years post final dose for AML progression, subsequent MDS treatment and overall survival </a:t>
            </a:r>
          </a:p>
        </p:txBody>
      </p:sp>
      <p:cxnSp>
        <p:nvCxnSpPr>
          <p:cNvPr id="10" name="Straight Connector 9">
            <a:extLst>
              <a:ext uri="{FF2B5EF4-FFF2-40B4-BE49-F238E27FC236}">
                <a16:creationId xmlns:a16="http://schemas.microsoft.com/office/drawing/2014/main" id="{47CB45FC-ACD5-3C3B-BE38-3C023DA1A556}"/>
              </a:ext>
            </a:extLst>
          </p:cNvPr>
          <p:cNvCxnSpPr>
            <a:cxnSpLocks/>
          </p:cNvCxnSpPr>
          <p:nvPr/>
        </p:nvCxnSpPr>
        <p:spPr>
          <a:xfrm flipH="1">
            <a:off x="3495041" y="2496231"/>
            <a:ext cx="2306319" cy="0"/>
          </a:xfrm>
          <a:prstGeom prst="line">
            <a:avLst/>
          </a:prstGeom>
          <a:ln w="9525"/>
        </p:spPr>
        <p:style>
          <a:lnRef idx="1">
            <a:schemeClr val="dk1"/>
          </a:lnRef>
          <a:fillRef idx="0">
            <a:schemeClr val="dk1"/>
          </a:fillRef>
          <a:effectRef idx="0">
            <a:schemeClr val="dk1"/>
          </a:effectRef>
          <a:fontRef idx="minor">
            <a:schemeClr val="tx1"/>
          </a:fontRef>
        </p:style>
      </p:cxnSp>
      <p:cxnSp>
        <p:nvCxnSpPr>
          <p:cNvPr id="15" name="Elbow Connector 14">
            <a:extLst>
              <a:ext uri="{FF2B5EF4-FFF2-40B4-BE49-F238E27FC236}">
                <a16:creationId xmlns:a16="http://schemas.microsoft.com/office/drawing/2014/main" id="{E66FC0C9-E3EF-6BC0-2C1C-E6FE27C00372}"/>
              </a:ext>
            </a:extLst>
          </p:cNvPr>
          <p:cNvCxnSpPr>
            <a:cxnSpLocks/>
            <a:stCxn id="26" idx="1"/>
            <a:endCxn id="27" idx="1"/>
          </p:cNvCxnSpPr>
          <p:nvPr/>
        </p:nvCxnSpPr>
        <p:spPr>
          <a:xfrm rot="10800000" flipV="1">
            <a:off x="6520226" y="1901704"/>
            <a:ext cx="424" cy="1203179"/>
          </a:xfrm>
          <a:prstGeom prst="bentConnector3">
            <a:avLst>
              <a:gd name="adj1" fmla="val 169033962"/>
            </a:avLst>
          </a:prstGeom>
          <a:ln w="9525">
            <a:headEnd type="triangle"/>
            <a:tailEnd type="triangle"/>
          </a:ln>
        </p:spPr>
        <p:style>
          <a:lnRef idx="1">
            <a:schemeClr val="dk1"/>
          </a:lnRef>
          <a:fillRef idx="0">
            <a:schemeClr val="dk1"/>
          </a:fillRef>
          <a:effectRef idx="0">
            <a:schemeClr val="dk1"/>
          </a:effectRef>
          <a:fontRef idx="minor">
            <a:schemeClr val="tx1"/>
          </a:fontRef>
        </p:style>
      </p:cxnSp>
      <p:sp>
        <p:nvSpPr>
          <p:cNvPr id="25" name="Rectangle 24"/>
          <p:cNvSpPr/>
          <p:nvPr/>
        </p:nvSpPr>
        <p:spPr>
          <a:xfrm rot="5400000">
            <a:off x="4107393" y="1771905"/>
            <a:ext cx="659361" cy="1428083"/>
          </a:xfrm>
          <a:prstGeom prst="rect">
            <a:avLst/>
          </a:prstGeom>
          <a:ln/>
        </p:spPr>
        <p:style>
          <a:lnRef idx="0">
            <a:schemeClr val="dk1"/>
          </a:lnRef>
          <a:fillRef idx="3">
            <a:schemeClr val="dk1"/>
          </a:fillRef>
          <a:effectRef idx="3">
            <a:schemeClr val="dk1"/>
          </a:effectRef>
          <a:fontRef idx="minor">
            <a:schemeClr val="lt1"/>
          </a:fontRef>
        </p:style>
        <p:txBody>
          <a:bodyPr vert="vert270" rtlCol="0" anchor="ctr"/>
          <a:lstStyle/>
          <a:p>
            <a:pPr algn="ctr"/>
            <a:r>
              <a:rPr lang="en-US" sz="1400" b="1" dirty="0">
                <a:solidFill>
                  <a:prstClr val="white"/>
                </a:solidFill>
                <a:latin typeface="Arial" panose="020B0604020202020204" pitchFamily="34" charset="0"/>
                <a:cs typeface="Arial" panose="020B0604020202020204" pitchFamily="34" charset="0"/>
              </a:rPr>
              <a:t>Randomize 2:1</a:t>
            </a:r>
          </a:p>
        </p:txBody>
      </p:sp>
      <p:cxnSp>
        <p:nvCxnSpPr>
          <p:cNvPr id="28" name="Straight Arrow Connector 27">
            <a:extLst>
              <a:ext uri="{FF2B5EF4-FFF2-40B4-BE49-F238E27FC236}">
                <a16:creationId xmlns:a16="http://schemas.microsoft.com/office/drawing/2014/main" id="{2C12DD4E-3256-2956-268E-0B6533BB1250}"/>
              </a:ext>
            </a:extLst>
          </p:cNvPr>
          <p:cNvCxnSpPr>
            <a:cxnSpLocks/>
          </p:cNvCxnSpPr>
          <p:nvPr/>
        </p:nvCxnSpPr>
        <p:spPr>
          <a:xfrm>
            <a:off x="8467456" y="4582000"/>
            <a:ext cx="0" cy="327132"/>
          </a:xfrm>
          <a:prstGeom prst="straightConnector1">
            <a:avLst/>
          </a:prstGeom>
          <a:ln w="9525">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0084215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06FEF-5CAE-4048-8B44-CCCA39380E0F}"/>
              </a:ext>
            </a:extLst>
          </p:cNvPr>
          <p:cNvSpPr>
            <a:spLocks noGrp="1"/>
          </p:cNvSpPr>
          <p:nvPr>
            <p:ph type="title"/>
          </p:nvPr>
        </p:nvSpPr>
        <p:spPr>
          <a:xfrm>
            <a:off x="838200" y="365125"/>
            <a:ext cx="10515600" cy="940053"/>
          </a:xfrm>
        </p:spPr>
        <p:txBody>
          <a:bodyPr>
            <a:normAutofit/>
          </a:bodyPr>
          <a:lstStyle/>
          <a:p>
            <a:r>
              <a:rPr lang="en-US" dirty="0"/>
              <a:t>MEDALIST: RBC Transfusion Independence</a:t>
            </a:r>
          </a:p>
        </p:txBody>
      </p:sp>
      <p:sp>
        <p:nvSpPr>
          <p:cNvPr id="4" name="Footer Placeholder 3">
            <a:extLst>
              <a:ext uri="{FF2B5EF4-FFF2-40B4-BE49-F238E27FC236}">
                <a16:creationId xmlns:a16="http://schemas.microsoft.com/office/drawing/2014/main" id="{1F8979D2-FA15-7A8C-8DD4-E52DCE2564FB}"/>
              </a:ext>
            </a:extLst>
          </p:cNvPr>
          <p:cNvSpPr>
            <a:spLocks noGrp="1"/>
          </p:cNvSpPr>
          <p:nvPr>
            <p:ph type="ftr" sz="quarter" idx="10"/>
          </p:nvPr>
        </p:nvSpPr>
        <p:spPr/>
        <p:txBody>
          <a:bodyPr/>
          <a:lstStyle/>
          <a:p>
            <a:r>
              <a:rPr lang="en-US" dirty="0"/>
              <a:t>RBC, red blood cell.</a:t>
            </a:r>
          </a:p>
          <a:p>
            <a:r>
              <a:rPr lang="en-US" dirty="0"/>
              <a:t>Adapted from </a:t>
            </a:r>
            <a:r>
              <a:rPr lang="en-US" dirty="0" err="1"/>
              <a:t>Fenaux</a:t>
            </a:r>
            <a:r>
              <a:rPr lang="en-US" dirty="0"/>
              <a:t> P, et al. </a:t>
            </a:r>
            <a:r>
              <a:rPr lang="en-US" i="1" dirty="0"/>
              <a:t>N </a:t>
            </a:r>
            <a:r>
              <a:rPr lang="en-US" i="1" dirty="0" err="1"/>
              <a:t>Engl</a:t>
            </a:r>
            <a:r>
              <a:rPr lang="en-US" i="1" dirty="0"/>
              <a:t> J Med. </a:t>
            </a:r>
            <a:r>
              <a:rPr lang="en-US" dirty="0"/>
              <a:t>2020;382(2):140-151.</a:t>
            </a:r>
          </a:p>
        </p:txBody>
      </p:sp>
      <p:graphicFrame>
        <p:nvGraphicFramePr>
          <p:cNvPr id="6" name="Chart 5">
            <a:extLst>
              <a:ext uri="{FF2B5EF4-FFF2-40B4-BE49-F238E27FC236}">
                <a16:creationId xmlns:a16="http://schemas.microsoft.com/office/drawing/2014/main" id="{54B38C9E-E3C6-A32B-349E-596FC9127CD7}"/>
              </a:ext>
            </a:extLst>
          </p:cNvPr>
          <p:cNvGraphicFramePr/>
          <p:nvPr>
            <p:extLst>
              <p:ext uri="{D42A27DB-BD31-4B8C-83A1-F6EECF244321}">
                <p14:modId xmlns:p14="http://schemas.microsoft.com/office/powerpoint/2010/main" val="2236529164"/>
              </p:ext>
            </p:extLst>
          </p:nvPr>
        </p:nvGraphicFramePr>
        <p:xfrm>
          <a:off x="2372360" y="1613747"/>
          <a:ext cx="7447280" cy="3466253"/>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8EE4E593-1685-D69E-3950-C5A71EC0A95D}"/>
              </a:ext>
            </a:extLst>
          </p:cNvPr>
          <p:cNvSpPr txBox="1"/>
          <p:nvPr/>
        </p:nvSpPr>
        <p:spPr>
          <a:xfrm>
            <a:off x="1640263" y="5052673"/>
            <a:ext cx="8143576" cy="754053"/>
          </a:xfrm>
          <a:prstGeom prst="rect">
            <a:avLst/>
          </a:prstGeom>
          <a:noFill/>
        </p:spPr>
        <p:txBody>
          <a:bodyPr wrap="none" rtlCol="0">
            <a:spAutoFit/>
          </a:bodyPr>
          <a:lstStyle/>
          <a:p>
            <a:pPr>
              <a:spcAft>
                <a:spcPts val="600"/>
              </a:spcAft>
            </a:pPr>
            <a:r>
              <a:rPr lang="en-US" sz="1100" b="1" dirty="0">
                <a:latin typeface="Arial" panose="020B0604020202020204" pitchFamily="34" charset="0"/>
                <a:cs typeface="Arial" panose="020B0604020202020204" pitchFamily="34" charset="0"/>
              </a:rPr>
              <a:t>No. of Patients with Response (% [95% CI])</a:t>
            </a:r>
          </a:p>
          <a:p>
            <a:pPr>
              <a:spcAft>
                <a:spcPts val="600"/>
              </a:spcAft>
            </a:pPr>
            <a:r>
              <a:rPr lang="en-US" sz="1100" dirty="0" err="1">
                <a:solidFill>
                  <a:schemeClr val="accent1"/>
                </a:solidFill>
                <a:latin typeface="Arial" panose="020B0604020202020204" pitchFamily="34" charset="0"/>
                <a:cs typeface="Arial" panose="020B0604020202020204" pitchFamily="34" charset="0"/>
              </a:rPr>
              <a:t>Luspatercept</a:t>
            </a:r>
            <a:r>
              <a:rPr lang="en-US" sz="1100" dirty="0">
                <a:solidFill>
                  <a:schemeClr val="accent1"/>
                </a:solidFill>
                <a:latin typeface="Arial" panose="020B0604020202020204" pitchFamily="34" charset="0"/>
                <a:cs typeface="Arial" panose="020B0604020202020204" pitchFamily="34" charset="0"/>
              </a:rPr>
              <a:t>	</a:t>
            </a:r>
            <a:r>
              <a:rPr lang="en-US" sz="1100" dirty="0">
                <a:latin typeface="Arial" panose="020B0604020202020204" pitchFamily="34" charset="0"/>
                <a:cs typeface="Arial" panose="020B0604020202020204" pitchFamily="34" charset="0"/>
              </a:rPr>
              <a:t>          58 (38 [30-46])	43 (28 [21-36])	           51 (33 [26-41])             29 (19 [13-26])            43 (28 [21-36])   </a:t>
            </a:r>
          </a:p>
          <a:p>
            <a:pPr>
              <a:spcAft>
                <a:spcPts val="600"/>
              </a:spcAft>
            </a:pPr>
            <a:r>
              <a:rPr lang="en-US" sz="1100" dirty="0">
                <a:solidFill>
                  <a:schemeClr val="accent2"/>
                </a:solidFill>
                <a:latin typeface="Arial" panose="020B0604020202020204" pitchFamily="34" charset="0"/>
                <a:cs typeface="Arial" panose="020B0604020202020204" pitchFamily="34" charset="0"/>
              </a:rPr>
              <a:t>Placebo </a:t>
            </a:r>
            <a:r>
              <a:rPr lang="en-US" sz="1100" dirty="0">
                <a:latin typeface="Arial" panose="020B0604020202020204" pitchFamily="34" charset="0"/>
                <a:cs typeface="Arial" panose="020B0604020202020204" pitchFamily="34" charset="0"/>
              </a:rPr>
              <a:t>	          10 (13 [6-23])	  6 (8 [3-16])                  9 (12 [6-21])               3 (4 [1-11])                     5 (7 [2-15]) </a:t>
            </a:r>
          </a:p>
        </p:txBody>
      </p:sp>
      <p:sp>
        <p:nvSpPr>
          <p:cNvPr id="3" name="TextBox 2">
            <a:extLst>
              <a:ext uri="{FF2B5EF4-FFF2-40B4-BE49-F238E27FC236}">
                <a16:creationId xmlns:a16="http://schemas.microsoft.com/office/drawing/2014/main" id="{3CF112AF-DC47-E83B-51FB-10EDE92566BF}"/>
              </a:ext>
            </a:extLst>
          </p:cNvPr>
          <p:cNvSpPr txBox="1"/>
          <p:nvPr/>
        </p:nvSpPr>
        <p:spPr>
          <a:xfrm rot="16200000">
            <a:off x="504637" y="2885892"/>
            <a:ext cx="3093969" cy="338554"/>
          </a:xfrm>
          <a:prstGeom prst="rect">
            <a:avLst/>
          </a:prstGeom>
          <a:noFill/>
        </p:spPr>
        <p:txBody>
          <a:bodyPr wrap="square" rtlCol="0">
            <a:spAutoFit/>
          </a:bodyPr>
          <a:lstStyle/>
          <a:p>
            <a:pPr algn="ctr"/>
            <a:r>
              <a:rPr lang="en-US" sz="1600" dirty="0">
                <a:latin typeface="Arial" panose="020B0604020202020204" pitchFamily="34" charset="0"/>
                <a:cs typeface="Arial" panose="020B0604020202020204" pitchFamily="34" charset="0"/>
              </a:rPr>
              <a:t>Percentage of Patients</a:t>
            </a:r>
          </a:p>
        </p:txBody>
      </p:sp>
      <p:sp>
        <p:nvSpPr>
          <p:cNvPr id="9" name="TextBox 8">
            <a:extLst>
              <a:ext uri="{FF2B5EF4-FFF2-40B4-BE49-F238E27FC236}">
                <a16:creationId xmlns:a16="http://schemas.microsoft.com/office/drawing/2014/main" id="{A9BC77B9-507D-25A0-887D-28779E432F0A}"/>
              </a:ext>
            </a:extLst>
          </p:cNvPr>
          <p:cNvSpPr txBox="1"/>
          <p:nvPr/>
        </p:nvSpPr>
        <p:spPr>
          <a:xfrm>
            <a:off x="5669526" y="1644128"/>
            <a:ext cx="852948" cy="276999"/>
          </a:xfrm>
          <a:prstGeom prst="rect">
            <a:avLst/>
          </a:prstGeom>
          <a:noFill/>
          <a:ln>
            <a:solidFill>
              <a:schemeClr val="tx1"/>
            </a:solidFill>
          </a:ln>
        </p:spPr>
        <p:txBody>
          <a:bodyPr wrap="square" rtlCol="0">
            <a:spAutoFit/>
          </a:bodyPr>
          <a:lstStyle/>
          <a:p>
            <a:pPr algn="ctr"/>
            <a:r>
              <a:rPr lang="en-US" sz="1200" i="1" dirty="0">
                <a:latin typeface="Arial" panose="020B0604020202020204" pitchFamily="34" charset="0"/>
                <a:cs typeface="Arial" panose="020B0604020202020204" pitchFamily="34" charset="0"/>
              </a:rPr>
              <a:t>P </a:t>
            </a:r>
            <a:r>
              <a:rPr lang="en-US" sz="1200" dirty="0">
                <a:latin typeface="Arial" panose="020B0604020202020204" pitchFamily="34" charset="0"/>
                <a:cs typeface="Arial" panose="020B0604020202020204" pitchFamily="34" charset="0"/>
              </a:rPr>
              <a:t>&lt; 0.001</a:t>
            </a:r>
          </a:p>
        </p:txBody>
      </p:sp>
      <p:sp>
        <p:nvSpPr>
          <p:cNvPr id="10" name="TextBox 9">
            <a:extLst>
              <a:ext uri="{FF2B5EF4-FFF2-40B4-BE49-F238E27FC236}">
                <a16:creationId xmlns:a16="http://schemas.microsoft.com/office/drawing/2014/main" id="{28C35C7A-7A56-7495-21AE-FE7AFE9E103A}"/>
              </a:ext>
            </a:extLst>
          </p:cNvPr>
          <p:cNvSpPr txBox="1"/>
          <p:nvPr/>
        </p:nvSpPr>
        <p:spPr>
          <a:xfrm>
            <a:off x="4347558" y="1904451"/>
            <a:ext cx="852948" cy="276999"/>
          </a:xfrm>
          <a:prstGeom prst="rect">
            <a:avLst/>
          </a:prstGeom>
          <a:noFill/>
          <a:ln>
            <a:solidFill>
              <a:schemeClr val="tx1"/>
            </a:solidFill>
          </a:ln>
        </p:spPr>
        <p:txBody>
          <a:bodyPr wrap="square" rtlCol="0">
            <a:spAutoFit/>
          </a:bodyPr>
          <a:lstStyle/>
          <a:p>
            <a:pPr algn="ctr"/>
            <a:r>
              <a:rPr lang="en-US" sz="1200" i="1" dirty="0">
                <a:latin typeface="Arial" panose="020B0604020202020204" pitchFamily="34" charset="0"/>
                <a:cs typeface="Arial" panose="020B0604020202020204" pitchFamily="34" charset="0"/>
              </a:rPr>
              <a:t>P </a:t>
            </a:r>
            <a:r>
              <a:rPr lang="en-US" sz="1200" dirty="0">
                <a:latin typeface="Arial" panose="020B0604020202020204" pitchFamily="34" charset="0"/>
                <a:cs typeface="Arial" panose="020B0604020202020204" pitchFamily="34" charset="0"/>
              </a:rPr>
              <a:t>&lt; 0.001</a:t>
            </a:r>
          </a:p>
        </p:txBody>
      </p:sp>
      <p:sp>
        <p:nvSpPr>
          <p:cNvPr id="11" name="TextBox 10">
            <a:extLst>
              <a:ext uri="{FF2B5EF4-FFF2-40B4-BE49-F238E27FC236}">
                <a16:creationId xmlns:a16="http://schemas.microsoft.com/office/drawing/2014/main" id="{1367D5A9-3FEF-F76C-7F0C-44CA730F74BA}"/>
              </a:ext>
            </a:extLst>
          </p:cNvPr>
          <p:cNvSpPr txBox="1"/>
          <p:nvPr/>
        </p:nvSpPr>
        <p:spPr>
          <a:xfrm>
            <a:off x="2953242" y="1369028"/>
            <a:ext cx="852948" cy="276999"/>
          </a:xfrm>
          <a:prstGeom prst="rect">
            <a:avLst/>
          </a:prstGeom>
          <a:noFill/>
          <a:ln>
            <a:solidFill>
              <a:schemeClr val="tx1"/>
            </a:solidFill>
          </a:ln>
        </p:spPr>
        <p:txBody>
          <a:bodyPr wrap="square" rtlCol="0">
            <a:spAutoFit/>
          </a:bodyPr>
          <a:lstStyle/>
          <a:p>
            <a:pPr algn="ctr"/>
            <a:r>
              <a:rPr lang="en-US" sz="1200" i="1" dirty="0">
                <a:latin typeface="Arial" panose="020B0604020202020204" pitchFamily="34" charset="0"/>
                <a:cs typeface="Arial" panose="020B0604020202020204" pitchFamily="34" charset="0"/>
              </a:rPr>
              <a:t>P </a:t>
            </a:r>
            <a:r>
              <a:rPr lang="en-US" sz="1200" dirty="0">
                <a:latin typeface="Arial" panose="020B0604020202020204" pitchFamily="34" charset="0"/>
                <a:cs typeface="Arial" panose="020B0604020202020204" pitchFamily="34" charset="0"/>
              </a:rPr>
              <a:t>&lt; 0.001</a:t>
            </a:r>
          </a:p>
        </p:txBody>
      </p:sp>
    </p:spTree>
    <p:extLst>
      <p:ext uri="{BB962C8B-B14F-4D97-AF65-F5344CB8AC3E}">
        <p14:creationId xmlns:p14="http://schemas.microsoft.com/office/powerpoint/2010/main" val="31905989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8">
            <a:extLst>
              <a:ext uri="{FF2B5EF4-FFF2-40B4-BE49-F238E27FC236}">
                <a16:creationId xmlns:a16="http://schemas.microsoft.com/office/drawing/2014/main" id="{4E1F880D-5668-450E-A7A2-3682A92B467F}"/>
              </a:ext>
            </a:extLst>
          </p:cNvPr>
          <p:cNvGraphicFramePr>
            <a:graphicFrameLocks noGrp="1"/>
          </p:cNvGraphicFramePr>
          <p:nvPr>
            <p:extLst>
              <p:ext uri="{D42A27DB-BD31-4B8C-83A1-F6EECF244321}">
                <p14:modId xmlns:p14="http://schemas.microsoft.com/office/powerpoint/2010/main" val="3553052425"/>
              </p:ext>
            </p:extLst>
          </p:nvPr>
        </p:nvGraphicFramePr>
        <p:xfrm>
          <a:off x="927100" y="1495299"/>
          <a:ext cx="9905999" cy="4556125"/>
        </p:xfrm>
        <a:graphic>
          <a:graphicData uri="http://schemas.openxmlformats.org/drawingml/2006/table">
            <a:tbl>
              <a:tblPr firstRow="1" bandRow="1">
                <a:tableStyleId>{5C22544A-7EE6-4342-B048-85BDC9FD1C3A}</a:tableStyleId>
              </a:tblPr>
              <a:tblGrid>
                <a:gridCol w="4846855">
                  <a:extLst>
                    <a:ext uri="{9D8B030D-6E8A-4147-A177-3AD203B41FA5}">
                      <a16:colId xmlns:a16="http://schemas.microsoft.com/office/drawing/2014/main" val="1441569715"/>
                    </a:ext>
                  </a:extLst>
                </a:gridCol>
                <a:gridCol w="1388578">
                  <a:extLst>
                    <a:ext uri="{9D8B030D-6E8A-4147-A177-3AD203B41FA5}">
                      <a16:colId xmlns:a16="http://schemas.microsoft.com/office/drawing/2014/main" val="1580897365"/>
                    </a:ext>
                  </a:extLst>
                </a:gridCol>
                <a:gridCol w="1140994">
                  <a:extLst>
                    <a:ext uri="{9D8B030D-6E8A-4147-A177-3AD203B41FA5}">
                      <a16:colId xmlns:a16="http://schemas.microsoft.com/office/drawing/2014/main" val="3385387576"/>
                    </a:ext>
                  </a:extLst>
                </a:gridCol>
                <a:gridCol w="1388578">
                  <a:extLst>
                    <a:ext uri="{9D8B030D-6E8A-4147-A177-3AD203B41FA5}">
                      <a16:colId xmlns:a16="http://schemas.microsoft.com/office/drawing/2014/main" val="3990818766"/>
                    </a:ext>
                  </a:extLst>
                </a:gridCol>
                <a:gridCol w="1140994">
                  <a:extLst>
                    <a:ext uri="{9D8B030D-6E8A-4147-A177-3AD203B41FA5}">
                      <a16:colId xmlns:a16="http://schemas.microsoft.com/office/drawing/2014/main" val="1779120501"/>
                    </a:ext>
                  </a:extLst>
                </a:gridCol>
              </a:tblGrid>
              <a:tr h="353821">
                <a:tc>
                  <a:txBody>
                    <a:bodyPr/>
                    <a:lstStyle/>
                    <a:p>
                      <a:pPr>
                        <a:lnSpc>
                          <a:spcPct val="90000"/>
                        </a:lnSpc>
                      </a:pPr>
                      <a:r>
                        <a:rPr lang="en-US" sz="1100" b="1" dirty="0">
                          <a:solidFill>
                            <a:schemeClr val="bg1"/>
                          </a:solidFill>
                          <a:latin typeface="Arial" panose="020B0604020202020204" pitchFamily="34" charset="0"/>
                          <a:cs typeface="Arial" panose="020B0604020202020204" pitchFamily="34" charset="0"/>
                        </a:rPr>
                        <a:t>Adverse event</a:t>
                      </a:r>
                    </a:p>
                  </a:txBody>
                  <a:tcPr marT="60960" marB="60960" anchor="ctr"/>
                </a:tc>
                <a:tc gridSpan="2">
                  <a:txBody>
                    <a:bodyPr/>
                    <a:lstStyle/>
                    <a:p>
                      <a:pPr algn="ctr">
                        <a:lnSpc>
                          <a:spcPct val="90000"/>
                        </a:lnSpc>
                      </a:pPr>
                      <a:r>
                        <a:rPr lang="en-US" sz="1100" b="1" dirty="0" err="1">
                          <a:solidFill>
                            <a:schemeClr val="bg1"/>
                          </a:solidFill>
                          <a:latin typeface="Arial" panose="020B0604020202020204" pitchFamily="34" charset="0"/>
                          <a:cs typeface="Arial" panose="020B0604020202020204" pitchFamily="34" charset="0"/>
                        </a:rPr>
                        <a:t>Luspatercept</a:t>
                      </a:r>
                      <a:r>
                        <a:rPr lang="en-US" sz="1100" b="1" dirty="0">
                          <a:solidFill>
                            <a:schemeClr val="bg1"/>
                          </a:solidFill>
                          <a:latin typeface="Arial" panose="020B0604020202020204" pitchFamily="34" charset="0"/>
                          <a:cs typeface="Arial" panose="020B0604020202020204" pitchFamily="34" charset="0"/>
                        </a:rPr>
                        <a:t> (n = 153) </a:t>
                      </a:r>
                    </a:p>
                    <a:p>
                      <a:pPr algn="ctr">
                        <a:lnSpc>
                          <a:spcPct val="90000"/>
                        </a:lnSpc>
                      </a:pPr>
                      <a:r>
                        <a:rPr lang="en-US" sz="1100" b="1" dirty="0">
                          <a:solidFill>
                            <a:schemeClr val="bg1"/>
                          </a:solidFill>
                          <a:latin typeface="Arial" panose="020B0604020202020204" pitchFamily="34" charset="0"/>
                          <a:cs typeface="Arial" panose="020B0604020202020204" pitchFamily="34" charset="0"/>
                        </a:rPr>
                        <a:t>n (%)</a:t>
                      </a:r>
                    </a:p>
                  </a:txBody>
                  <a:tcPr marT="60960" marB="60960" anchor="ctr"/>
                </a:tc>
                <a:tc hMerge="1">
                  <a:txBody>
                    <a:bodyPr/>
                    <a:lstStyle/>
                    <a:p>
                      <a:endParaRPr lang="en-US"/>
                    </a:p>
                  </a:txBody>
                  <a:tcPr/>
                </a:tc>
                <a:tc gridSpan="2">
                  <a:txBody>
                    <a:bodyPr/>
                    <a:lstStyle/>
                    <a:p>
                      <a:pPr algn="ctr">
                        <a:lnSpc>
                          <a:spcPct val="90000"/>
                        </a:lnSpc>
                      </a:pPr>
                      <a:r>
                        <a:rPr lang="en-US" sz="1100" b="1" dirty="0">
                          <a:solidFill>
                            <a:schemeClr val="bg1"/>
                          </a:solidFill>
                          <a:latin typeface="Arial" panose="020B0604020202020204" pitchFamily="34" charset="0"/>
                          <a:cs typeface="Arial" panose="020B0604020202020204" pitchFamily="34" charset="0"/>
                        </a:rPr>
                        <a:t>Placebo (n = 76)</a:t>
                      </a:r>
                    </a:p>
                    <a:p>
                      <a:pPr algn="ctr">
                        <a:lnSpc>
                          <a:spcPct val="90000"/>
                        </a:lnSpc>
                      </a:pPr>
                      <a:r>
                        <a:rPr lang="en-US" sz="1100" b="1" dirty="0">
                          <a:solidFill>
                            <a:schemeClr val="bg1"/>
                          </a:solidFill>
                          <a:latin typeface="Arial" panose="020B0604020202020204" pitchFamily="34" charset="0"/>
                          <a:cs typeface="Arial" panose="020B0604020202020204" pitchFamily="34" charset="0"/>
                        </a:rPr>
                        <a:t>n (%)</a:t>
                      </a:r>
                    </a:p>
                  </a:txBody>
                  <a:tcPr marT="60960" marB="60960" anchor="ctr"/>
                </a:tc>
                <a:tc hMerge="1">
                  <a:txBody>
                    <a:bodyPr/>
                    <a:lstStyle/>
                    <a:p>
                      <a:endParaRPr lang="en-US"/>
                    </a:p>
                  </a:txBody>
                  <a:tcPr/>
                </a:tc>
                <a:extLst>
                  <a:ext uri="{0D108BD9-81ED-4DB2-BD59-A6C34878D82A}">
                    <a16:rowId xmlns:a16="http://schemas.microsoft.com/office/drawing/2014/main" val="156341956"/>
                  </a:ext>
                </a:extLst>
              </a:tr>
              <a:tr h="195961">
                <a:tc>
                  <a:txBody>
                    <a:bodyPr/>
                    <a:lstStyle/>
                    <a:p>
                      <a:pPr marL="0" marR="0" indent="0" algn="l" defTabSz="914400" rtl="0" eaLnBrk="1" fontAlgn="auto" latinLnBrk="0" hangingPunct="1">
                        <a:lnSpc>
                          <a:spcPct val="90000"/>
                        </a:lnSpc>
                        <a:spcBef>
                          <a:spcPts val="0"/>
                        </a:spcBef>
                        <a:spcAft>
                          <a:spcPts val="0"/>
                        </a:spcAft>
                        <a:buClrTx/>
                        <a:buSzTx/>
                        <a:buFontTx/>
                        <a:buNone/>
                        <a:tabLst/>
                        <a:defRPr/>
                      </a:pPr>
                      <a:endParaRPr lang="en-US" sz="1100" dirty="0">
                        <a:latin typeface="Arial" panose="020B0604020202020204" pitchFamily="34" charset="0"/>
                        <a:cs typeface="Arial" panose="020B0604020202020204" pitchFamily="34" charset="0"/>
                      </a:endParaRPr>
                    </a:p>
                  </a:txBody>
                  <a:tcPr marT="18288" marB="18288" anchor="ctr"/>
                </a:tc>
                <a:tc>
                  <a:txBody>
                    <a:bodyPr/>
                    <a:lstStyle/>
                    <a:p>
                      <a:pPr algn="ctr">
                        <a:lnSpc>
                          <a:spcPct val="90000"/>
                        </a:lnSpc>
                      </a:pPr>
                      <a:r>
                        <a:rPr lang="en-US" sz="1100" b="1" dirty="0">
                          <a:solidFill>
                            <a:schemeClr val="tx1"/>
                          </a:solidFill>
                          <a:latin typeface="Arial" panose="020B0604020202020204" pitchFamily="34" charset="0"/>
                          <a:cs typeface="Arial" panose="020B0604020202020204" pitchFamily="34" charset="0"/>
                        </a:rPr>
                        <a:t>Any grade</a:t>
                      </a:r>
                    </a:p>
                  </a:txBody>
                  <a:tcPr marT="18288" marB="18288" anchor="ctr"/>
                </a:tc>
                <a:tc>
                  <a:txBody>
                    <a:bodyPr/>
                    <a:lstStyle/>
                    <a:p>
                      <a:pPr algn="ctr">
                        <a:lnSpc>
                          <a:spcPct val="90000"/>
                        </a:lnSpc>
                      </a:pPr>
                      <a:r>
                        <a:rPr lang="en-US" sz="1100" b="1" dirty="0">
                          <a:solidFill>
                            <a:schemeClr val="tx1"/>
                          </a:solidFill>
                          <a:latin typeface="Arial" panose="020B0604020202020204" pitchFamily="34" charset="0"/>
                          <a:cs typeface="Arial" panose="020B0604020202020204" pitchFamily="34" charset="0"/>
                        </a:rPr>
                        <a:t>Grade 3</a:t>
                      </a:r>
                    </a:p>
                  </a:txBody>
                  <a:tcPr marT="18288" marB="18288" anchor="ctr"/>
                </a:tc>
                <a:tc>
                  <a:txBody>
                    <a:bodyPr/>
                    <a:lstStyle/>
                    <a:p>
                      <a:pPr algn="ctr">
                        <a:lnSpc>
                          <a:spcPct val="90000"/>
                        </a:lnSpc>
                      </a:pPr>
                      <a:r>
                        <a:rPr lang="en-US" sz="1100" b="1" dirty="0">
                          <a:solidFill>
                            <a:schemeClr val="tx1"/>
                          </a:solidFill>
                          <a:latin typeface="Arial" panose="020B0604020202020204" pitchFamily="34" charset="0"/>
                          <a:cs typeface="Arial" panose="020B0604020202020204" pitchFamily="34" charset="0"/>
                        </a:rPr>
                        <a:t>Any grade</a:t>
                      </a:r>
                    </a:p>
                  </a:txBody>
                  <a:tcPr marT="18288" marB="18288" anchor="ctr"/>
                </a:tc>
                <a:tc>
                  <a:txBody>
                    <a:bodyPr/>
                    <a:lstStyle/>
                    <a:p>
                      <a:pPr algn="ctr">
                        <a:lnSpc>
                          <a:spcPct val="90000"/>
                        </a:lnSpc>
                      </a:pPr>
                      <a:r>
                        <a:rPr lang="en-US" sz="1100" b="1" dirty="0">
                          <a:solidFill>
                            <a:schemeClr val="tx1"/>
                          </a:solidFill>
                          <a:latin typeface="Arial" panose="020B0604020202020204" pitchFamily="34" charset="0"/>
                          <a:cs typeface="Arial" panose="020B0604020202020204" pitchFamily="34" charset="0"/>
                        </a:rPr>
                        <a:t>Grade 3</a:t>
                      </a:r>
                    </a:p>
                  </a:txBody>
                  <a:tcPr marT="18288" marB="18288" anchor="ctr"/>
                </a:tc>
                <a:extLst>
                  <a:ext uri="{0D108BD9-81ED-4DB2-BD59-A6C34878D82A}">
                    <a16:rowId xmlns:a16="http://schemas.microsoft.com/office/drawing/2014/main" val="4139898"/>
                  </a:ext>
                </a:extLst>
              </a:tr>
              <a:tr h="149733">
                <a:tc gridSpan="5">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en-US" sz="1100" b="1" dirty="0">
                          <a:latin typeface="Arial" panose="020B0604020202020204" pitchFamily="34" charset="0"/>
                          <a:cs typeface="Arial" panose="020B0604020202020204" pitchFamily="34" charset="0"/>
                        </a:rPr>
                        <a:t>General disorder or administration site condition</a:t>
                      </a:r>
                    </a:p>
                  </a:txBody>
                  <a:tcPr marT="18288" marB="18288" anchor="ctr"/>
                </a:tc>
                <a:tc hMerge="1">
                  <a:txBody>
                    <a:bodyPr/>
                    <a:lstStyle/>
                    <a:p>
                      <a:pPr algn="ctr">
                        <a:lnSpc>
                          <a:spcPct val="90000"/>
                        </a:lnSpc>
                      </a:pPr>
                      <a:endParaRPr lang="en-US" sz="1100" b="1" dirty="0">
                        <a:solidFill>
                          <a:schemeClr val="tx1"/>
                        </a:solidFill>
                        <a:latin typeface="Arial" panose="020B0604020202020204" pitchFamily="34" charset="0"/>
                        <a:cs typeface="Arial" panose="020B0604020202020204" pitchFamily="34" charset="0"/>
                      </a:endParaRPr>
                    </a:p>
                  </a:txBody>
                  <a:tcPr marT="18288" marB="18288" anchor="ctr"/>
                </a:tc>
                <a:tc hMerge="1">
                  <a:txBody>
                    <a:bodyPr/>
                    <a:lstStyle/>
                    <a:p>
                      <a:pPr algn="ctr">
                        <a:lnSpc>
                          <a:spcPct val="90000"/>
                        </a:lnSpc>
                      </a:pPr>
                      <a:endParaRPr lang="en-US" sz="1100" b="1" dirty="0">
                        <a:solidFill>
                          <a:schemeClr val="tx1"/>
                        </a:solidFill>
                        <a:latin typeface="Arial" panose="020B0604020202020204" pitchFamily="34" charset="0"/>
                        <a:cs typeface="Arial" panose="020B0604020202020204" pitchFamily="34" charset="0"/>
                      </a:endParaRPr>
                    </a:p>
                  </a:txBody>
                  <a:tcPr marT="18288" marB="18288" anchor="ctr"/>
                </a:tc>
                <a:tc hMerge="1">
                  <a:txBody>
                    <a:bodyPr/>
                    <a:lstStyle/>
                    <a:p>
                      <a:pPr algn="ctr">
                        <a:lnSpc>
                          <a:spcPct val="90000"/>
                        </a:lnSpc>
                      </a:pPr>
                      <a:endParaRPr lang="en-US" sz="1100" b="1" dirty="0">
                        <a:solidFill>
                          <a:schemeClr val="tx1"/>
                        </a:solidFill>
                        <a:latin typeface="Arial" panose="020B0604020202020204" pitchFamily="34" charset="0"/>
                        <a:cs typeface="Arial" panose="020B0604020202020204" pitchFamily="34" charset="0"/>
                      </a:endParaRPr>
                    </a:p>
                  </a:txBody>
                  <a:tcPr marT="18288" marB="18288" anchor="ctr"/>
                </a:tc>
                <a:tc hMerge="1">
                  <a:txBody>
                    <a:bodyPr/>
                    <a:lstStyle/>
                    <a:p>
                      <a:pPr algn="ctr">
                        <a:lnSpc>
                          <a:spcPct val="90000"/>
                        </a:lnSpc>
                      </a:pPr>
                      <a:endParaRPr lang="en-US" sz="1100" b="1" dirty="0">
                        <a:solidFill>
                          <a:schemeClr val="tx1"/>
                        </a:solidFill>
                        <a:latin typeface="Arial" panose="020B0604020202020204" pitchFamily="34" charset="0"/>
                        <a:cs typeface="Arial" panose="020B0604020202020204" pitchFamily="34" charset="0"/>
                      </a:endParaRPr>
                    </a:p>
                  </a:txBody>
                  <a:tcPr marT="18288" marB="18288" anchor="ctr"/>
                </a:tc>
                <a:extLst>
                  <a:ext uri="{0D108BD9-81ED-4DB2-BD59-A6C34878D82A}">
                    <a16:rowId xmlns:a16="http://schemas.microsoft.com/office/drawing/2014/main" val="2438647803"/>
                  </a:ext>
                </a:extLst>
              </a:tr>
              <a:tr h="149733">
                <a:tc>
                  <a:txBody>
                    <a:bodyPr/>
                    <a:lstStyle/>
                    <a:p>
                      <a:pPr marL="457200" marR="0" lvl="1" indent="0" algn="l" defTabSz="914400" rtl="0" eaLnBrk="1" fontAlgn="auto" latinLnBrk="0" hangingPunct="1">
                        <a:lnSpc>
                          <a:spcPct val="90000"/>
                        </a:lnSpc>
                        <a:spcBef>
                          <a:spcPts val="0"/>
                        </a:spcBef>
                        <a:spcAft>
                          <a:spcPts val="0"/>
                        </a:spcAft>
                        <a:buClrTx/>
                        <a:buSzTx/>
                        <a:buFontTx/>
                        <a:buNone/>
                        <a:tabLst/>
                        <a:defRPr/>
                      </a:pPr>
                      <a:r>
                        <a:rPr lang="en-US" sz="1100" dirty="0">
                          <a:solidFill>
                            <a:schemeClr val="accent3"/>
                          </a:solidFill>
                          <a:latin typeface="Arial" panose="020B0604020202020204" pitchFamily="34" charset="0"/>
                          <a:cs typeface="Arial" panose="020B0604020202020204" pitchFamily="34" charset="0"/>
                        </a:rPr>
                        <a:t>Fatigue</a:t>
                      </a:r>
                    </a:p>
                  </a:txBody>
                  <a:tcPr marT="18288" marB="18288" anchor="ctr"/>
                </a:tc>
                <a:tc>
                  <a:txBody>
                    <a:bodyPr/>
                    <a:lstStyle/>
                    <a:p>
                      <a:pPr algn="ctr">
                        <a:lnSpc>
                          <a:spcPct val="90000"/>
                        </a:lnSpc>
                      </a:pPr>
                      <a:r>
                        <a:rPr lang="en-US" sz="1100" dirty="0">
                          <a:solidFill>
                            <a:schemeClr val="accent3"/>
                          </a:solidFill>
                          <a:latin typeface="Arial" panose="020B0604020202020204" pitchFamily="34" charset="0"/>
                          <a:cs typeface="Arial" panose="020B0604020202020204" pitchFamily="34" charset="0"/>
                        </a:rPr>
                        <a:t>41 (27)</a:t>
                      </a:r>
                    </a:p>
                  </a:txBody>
                  <a:tcPr marT="18288" marB="18288" anchor="ctr"/>
                </a:tc>
                <a:tc>
                  <a:txBody>
                    <a:bodyPr/>
                    <a:lstStyle/>
                    <a:p>
                      <a:pPr algn="ctr">
                        <a:lnSpc>
                          <a:spcPct val="90000"/>
                        </a:lnSpc>
                      </a:pPr>
                      <a:r>
                        <a:rPr lang="en-US" sz="1100" dirty="0">
                          <a:solidFill>
                            <a:schemeClr val="accent3"/>
                          </a:solidFill>
                          <a:latin typeface="Arial" panose="020B0604020202020204" pitchFamily="34" charset="0"/>
                          <a:cs typeface="Arial" panose="020B0604020202020204" pitchFamily="34" charset="0"/>
                        </a:rPr>
                        <a:t>7 (5)</a:t>
                      </a:r>
                    </a:p>
                  </a:txBody>
                  <a:tcPr marT="18288" marB="18288" anchor="ctr"/>
                </a:tc>
                <a:tc>
                  <a:txBody>
                    <a:bodyPr/>
                    <a:lstStyle/>
                    <a:p>
                      <a:pPr algn="ctr">
                        <a:lnSpc>
                          <a:spcPct val="90000"/>
                        </a:lnSpc>
                      </a:pPr>
                      <a:r>
                        <a:rPr lang="en-US" sz="1100" dirty="0">
                          <a:solidFill>
                            <a:schemeClr val="accent3"/>
                          </a:solidFill>
                          <a:latin typeface="Arial" panose="020B0604020202020204" pitchFamily="34" charset="0"/>
                          <a:cs typeface="Arial" panose="020B0604020202020204" pitchFamily="34" charset="0"/>
                        </a:rPr>
                        <a:t>10 (13)</a:t>
                      </a:r>
                    </a:p>
                  </a:txBody>
                  <a:tcPr marT="18288" marB="18288" anchor="ctr"/>
                </a:tc>
                <a:tc>
                  <a:txBody>
                    <a:bodyPr/>
                    <a:lstStyle/>
                    <a:p>
                      <a:pPr algn="ctr">
                        <a:lnSpc>
                          <a:spcPct val="90000"/>
                        </a:lnSpc>
                      </a:pPr>
                      <a:r>
                        <a:rPr lang="en-US" sz="1100" dirty="0">
                          <a:solidFill>
                            <a:schemeClr val="accent3"/>
                          </a:solidFill>
                          <a:latin typeface="Arial" panose="020B0604020202020204" pitchFamily="34" charset="0"/>
                          <a:cs typeface="Arial" panose="020B0604020202020204" pitchFamily="34" charset="0"/>
                        </a:rPr>
                        <a:t>2 (3)</a:t>
                      </a:r>
                    </a:p>
                  </a:txBody>
                  <a:tcPr marT="18288" marB="18288" anchor="ctr"/>
                </a:tc>
                <a:extLst>
                  <a:ext uri="{0D108BD9-81ED-4DB2-BD59-A6C34878D82A}">
                    <a16:rowId xmlns:a16="http://schemas.microsoft.com/office/drawing/2014/main" val="548817572"/>
                  </a:ext>
                </a:extLst>
              </a:tr>
              <a:tr h="149733">
                <a:tc>
                  <a:txBody>
                    <a:bodyPr/>
                    <a:lstStyle/>
                    <a:p>
                      <a:pPr marL="457200" marR="0" lvl="1" indent="0" algn="l" defTabSz="914400" rtl="0" eaLnBrk="1" fontAlgn="auto" latinLnBrk="0" hangingPunct="1">
                        <a:lnSpc>
                          <a:spcPct val="90000"/>
                        </a:lnSpc>
                        <a:spcBef>
                          <a:spcPts val="0"/>
                        </a:spcBef>
                        <a:spcAft>
                          <a:spcPts val="0"/>
                        </a:spcAft>
                        <a:buClrTx/>
                        <a:buSzTx/>
                        <a:buFontTx/>
                        <a:buNone/>
                        <a:tabLst/>
                        <a:defRPr/>
                      </a:pPr>
                      <a:r>
                        <a:rPr lang="en-US" sz="1100" dirty="0">
                          <a:solidFill>
                            <a:schemeClr val="accent3"/>
                          </a:solidFill>
                          <a:latin typeface="Arial" panose="020B0604020202020204" pitchFamily="34" charset="0"/>
                          <a:cs typeface="Arial" panose="020B0604020202020204" pitchFamily="34" charset="0"/>
                        </a:rPr>
                        <a:t>Asthenia</a:t>
                      </a:r>
                    </a:p>
                  </a:txBody>
                  <a:tcPr marT="18288" marB="18288" anchor="ctr"/>
                </a:tc>
                <a:tc>
                  <a:txBody>
                    <a:bodyPr/>
                    <a:lstStyle/>
                    <a:p>
                      <a:pPr algn="ctr">
                        <a:lnSpc>
                          <a:spcPct val="90000"/>
                        </a:lnSpc>
                      </a:pPr>
                      <a:r>
                        <a:rPr lang="en-US" sz="1100" dirty="0">
                          <a:solidFill>
                            <a:schemeClr val="accent3"/>
                          </a:solidFill>
                          <a:latin typeface="Arial" panose="020B0604020202020204" pitchFamily="34" charset="0"/>
                          <a:cs typeface="Arial" panose="020B0604020202020204" pitchFamily="34" charset="0"/>
                        </a:rPr>
                        <a:t>31 (20)</a:t>
                      </a:r>
                    </a:p>
                  </a:txBody>
                  <a:tcPr marT="18288" marB="18288" anchor="ctr"/>
                </a:tc>
                <a:tc>
                  <a:txBody>
                    <a:bodyPr/>
                    <a:lstStyle/>
                    <a:p>
                      <a:pPr algn="ctr">
                        <a:lnSpc>
                          <a:spcPct val="90000"/>
                        </a:lnSpc>
                      </a:pPr>
                      <a:r>
                        <a:rPr lang="en-US" sz="1100" dirty="0">
                          <a:solidFill>
                            <a:schemeClr val="accent3"/>
                          </a:solidFill>
                          <a:latin typeface="Arial" panose="020B0604020202020204" pitchFamily="34" charset="0"/>
                          <a:cs typeface="Arial" panose="020B0604020202020204" pitchFamily="34" charset="0"/>
                        </a:rPr>
                        <a:t>4 (3)</a:t>
                      </a:r>
                    </a:p>
                  </a:txBody>
                  <a:tcPr marT="18288" marB="18288" anchor="ctr"/>
                </a:tc>
                <a:tc>
                  <a:txBody>
                    <a:bodyPr/>
                    <a:lstStyle/>
                    <a:p>
                      <a:pPr algn="ctr">
                        <a:lnSpc>
                          <a:spcPct val="90000"/>
                        </a:lnSpc>
                      </a:pPr>
                      <a:r>
                        <a:rPr lang="en-US" sz="1100" dirty="0">
                          <a:solidFill>
                            <a:schemeClr val="accent3"/>
                          </a:solidFill>
                          <a:latin typeface="Arial" panose="020B0604020202020204" pitchFamily="34" charset="0"/>
                          <a:cs typeface="Arial" panose="020B0604020202020204" pitchFamily="34" charset="0"/>
                        </a:rPr>
                        <a:t>9 (12)</a:t>
                      </a:r>
                    </a:p>
                  </a:txBody>
                  <a:tcPr marT="18288" marB="18288" anchor="ctr"/>
                </a:tc>
                <a:tc>
                  <a:txBody>
                    <a:bodyPr/>
                    <a:lstStyle/>
                    <a:p>
                      <a:pPr algn="ctr">
                        <a:lnSpc>
                          <a:spcPct val="90000"/>
                        </a:lnSpc>
                      </a:pPr>
                      <a:r>
                        <a:rPr lang="en-US" sz="1100" dirty="0">
                          <a:solidFill>
                            <a:schemeClr val="accent3"/>
                          </a:solidFill>
                          <a:latin typeface="Arial" panose="020B0604020202020204" pitchFamily="34" charset="0"/>
                          <a:cs typeface="Arial" panose="020B0604020202020204" pitchFamily="34" charset="0"/>
                        </a:rPr>
                        <a:t>0</a:t>
                      </a:r>
                    </a:p>
                  </a:txBody>
                  <a:tcPr marT="18288" marB="18288" anchor="ctr"/>
                </a:tc>
                <a:extLst>
                  <a:ext uri="{0D108BD9-81ED-4DB2-BD59-A6C34878D82A}">
                    <a16:rowId xmlns:a16="http://schemas.microsoft.com/office/drawing/2014/main" val="2076647197"/>
                  </a:ext>
                </a:extLst>
              </a:tr>
              <a:tr h="149733">
                <a:tc>
                  <a:txBody>
                    <a:bodyPr/>
                    <a:lstStyle/>
                    <a:p>
                      <a:pPr marL="457200" marR="0" lvl="1" indent="0" algn="l" defTabSz="914400" rtl="0" eaLnBrk="1" fontAlgn="auto" latinLnBrk="0" hangingPunct="1">
                        <a:lnSpc>
                          <a:spcPct val="9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rPr>
                        <a:t>Peripheral edema</a:t>
                      </a:r>
                    </a:p>
                  </a:txBody>
                  <a:tcPr marT="18288" marB="18288" anchor="ctr"/>
                </a:tc>
                <a:tc>
                  <a:txBody>
                    <a:bodyPr/>
                    <a:lstStyle/>
                    <a:p>
                      <a:pPr algn="ctr">
                        <a:lnSpc>
                          <a:spcPct val="90000"/>
                        </a:lnSpc>
                      </a:pPr>
                      <a:r>
                        <a:rPr lang="en-US" sz="1100" dirty="0">
                          <a:solidFill>
                            <a:schemeClr val="tx1"/>
                          </a:solidFill>
                          <a:latin typeface="Arial" panose="020B0604020202020204" pitchFamily="34" charset="0"/>
                          <a:cs typeface="Arial" panose="020B0604020202020204" pitchFamily="34" charset="0"/>
                        </a:rPr>
                        <a:t>25 (16)</a:t>
                      </a:r>
                    </a:p>
                  </a:txBody>
                  <a:tcPr marT="18288" marB="18288" anchor="ctr"/>
                </a:tc>
                <a:tc>
                  <a:txBody>
                    <a:bodyPr/>
                    <a:lstStyle/>
                    <a:p>
                      <a:pPr algn="ctr">
                        <a:lnSpc>
                          <a:spcPct val="90000"/>
                        </a:lnSpc>
                      </a:pPr>
                      <a:r>
                        <a:rPr lang="en-US" sz="1100" dirty="0">
                          <a:solidFill>
                            <a:schemeClr val="tx1"/>
                          </a:solidFill>
                          <a:latin typeface="Arial" panose="020B0604020202020204" pitchFamily="34" charset="0"/>
                          <a:cs typeface="Arial" panose="020B0604020202020204" pitchFamily="34" charset="0"/>
                        </a:rPr>
                        <a:t>0</a:t>
                      </a:r>
                    </a:p>
                  </a:txBody>
                  <a:tcPr marT="18288" marB="18288" anchor="ctr"/>
                </a:tc>
                <a:tc>
                  <a:txBody>
                    <a:bodyPr/>
                    <a:lstStyle/>
                    <a:p>
                      <a:pPr algn="ctr">
                        <a:lnSpc>
                          <a:spcPct val="90000"/>
                        </a:lnSpc>
                      </a:pPr>
                      <a:r>
                        <a:rPr lang="en-US" sz="1100" dirty="0">
                          <a:solidFill>
                            <a:schemeClr val="tx1"/>
                          </a:solidFill>
                          <a:latin typeface="Arial" panose="020B0604020202020204" pitchFamily="34" charset="0"/>
                          <a:cs typeface="Arial" panose="020B0604020202020204" pitchFamily="34" charset="0"/>
                        </a:rPr>
                        <a:t>13 (17)</a:t>
                      </a:r>
                    </a:p>
                  </a:txBody>
                  <a:tcPr marT="18288" marB="18288" anchor="ctr"/>
                </a:tc>
                <a:tc>
                  <a:txBody>
                    <a:bodyPr/>
                    <a:lstStyle/>
                    <a:p>
                      <a:pPr algn="ctr">
                        <a:lnSpc>
                          <a:spcPct val="90000"/>
                        </a:lnSpc>
                      </a:pPr>
                      <a:r>
                        <a:rPr lang="en-US" sz="1100" dirty="0">
                          <a:solidFill>
                            <a:schemeClr val="tx1"/>
                          </a:solidFill>
                          <a:latin typeface="Arial" panose="020B0604020202020204" pitchFamily="34" charset="0"/>
                          <a:cs typeface="Arial" panose="020B0604020202020204" pitchFamily="34" charset="0"/>
                        </a:rPr>
                        <a:t>1 (1)</a:t>
                      </a:r>
                    </a:p>
                  </a:txBody>
                  <a:tcPr marT="18288" marB="18288" anchor="ctr"/>
                </a:tc>
                <a:extLst>
                  <a:ext uri="{0D108BD9-81ED-4DB2-BD59-A6C34878D82A}">
                    <a16:rowId xmlns:a16="http://schemas.microsoft.com/office/drawing/2014/main" val="2097145881"/>
                  </a:ext>
                </a:extLst>
              </a:tr>
              <a:tr h="149733">
                <a:tc gridSpan="5">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en-US" sz="1100" b="1" dirty="0">
                          <a:latin typeface="Arial" panose="020B0604020202020204" pitchFamily="34" charset="0"/>
                          <a:cs typeface="Arial" panose="020B0604020202020204" pitchFamily="34" charset="0"/>
                        </a:rPr>
                        <a:t>GI disorder</a:t>
                      </a:r>
                    </a:p>
                  </a:txBody>
                  <a:tcPr marT="18288" marB="18288" anchor="ctr"/>
                </a:tc>
                <a:tc hMerge="1">
                  <a:txBody>
                    <a:bodyPr/>
                    <a:lstStyle/>
                    <a:p>
                      <a:pPr algn="ctr">
                        <a:lnSpc>
                          <a:spcPct val="90000"/>
                        </a:lnSpc>
                      </a:pPr>
                      <a:endParaRPr lang="en-US" sz="1100" b="1" dirty="0">
                        <a:solidFill>
                          <a:schemeClr val="tx1"/>
                        </a:solidFill>
                        <a:latin typeface="Arial" panose="020B0604020202020204" pitchFamily="34" charset="0"/>
                        <a:cs typeface="Arial" panose="020B0604020202020204" pitchFamily="34" charset="0"/>
                      </a:endParaRPr>
                    </a:p>
                  </a:txBody>
                  <a:tcPr marT="18288" marB="18288" anchor="ctr"/>
                </a:tc>
                <a:tc hMerge="1">
                  <a:txBody>
                    <a:bodyPr/>
                    <a:lstStyle/>
                    <a:p>
                      <a:pPr algn="ctr">
                        <a:lnSpc>
                          <a:spcPct val="90000"/>
                        </a:lnSpc>
                      </a:pPr>
                      <a:endParaRPr lang="en-US" sz="1100" b="1" dirty="0">
                        <a:solidFill>
                          <a:schemeClr val="tx1"/>
                        </a:solidFill>
                        <a:latin typeface="Arial" panose="020B0604020202020204" pitchFamily="34" charset="0"/>
                        <a:cs typeface="Arial" panose="020B0604020202020204" pitchFamily="34" charset="0"/>
                      </a:endParaRPr>
                    </a:p>
                  </a:txBody>
                  <a:tcPr marT="18288" marB="18288" anchor="ctr"/>
                </a:tc>
                <a:tc hMerge="1">
                  <a:txBody>
                    <a:bodyPr/>
                    <a:lstStyle/>
                    <a:p>
                      <a:pPr algn="ctr">
                        <a:lnSpc>
                          <a:spcPct val="90000"/>
                        </a:lnSpc>
                      </a:pPr>
                      <a:endParaRPr lang="en-US" sz="1100" b="1" dirty="0">
                        <a:solidFill>
                          <a:schemeClr val="tx1"/>
                        </a:solidFill>
                        <a:latin typeface="Arial" panose="020B0604020202020204" pitchFamily="34" charset="0"/>
                        <a:cs typeface="Arial" panose="020B0604020202020204" pitchFamily="34" charset="0"/>
                      </a:endParaRPr>
                    </a:p>
                  </a:txBody>
                  <a:tcPr marT="18288" marB="18288" anchor="ctr"/>
                </a:tc>
                <a:tc hMerge="1">
                  <a:txBody>
                    <a:bodyPr/>
                    <a:lstStyle/>
                    <a:p>
                      <a:pPr algn="ctr">
                        <a:lnSpc>
                          <a:spcPct val="90000"/>
                        </a:lnSpc>
                      </a:pPr>
                      <a:endParaRPr lang="en-US" sz="1100" b="1" dirty="0">
                        <a:solidFill>
                          <a:schemeClr val="tx1"/>
                        </a:solidFill>
                        <a:latin typeface="Arial" panose="020B0604020202020204" pitchFamily="34" charset="0"/>
                        <a:cs typeface="Arial" panose="020B0604020202020204" pitchFamily="34" charset="0"/>
                      </a:endParaRPr>
                    </a:p>
                  </a:txBody>
                  <a:tcPr marT="18288" marB="18288" anchor="ctr"/>
                </a:tc>
                <a:extLst>
                  <a:ext uri="{0D108BD9-81ED-4DB2-BD59-A6C34878D82A}">
                    <a16:rowId xmlns:a16="http://schemas.microsoft.com/office/drawing/2014/main" val="2016879248"/>
                  </a:ext>
                </a:extLst>
              </a:tr>
              <a:tr h="149733">
                <a:tc>
                  <a:txBody>
                    <a:bodyPr/>
                    <a:lstStyle/>
                    <a:p>
                      <a:pPr marL="457200" marR="0" lvl="1" indent="0" algn="l" defTabSz="914400" rtl="0" eaLnBrk="1" fontAlgn="auto" latinLnBrk="0" hangingPunct="1">
                        <a:lnSpc>
                          <a:spcPct val="9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rPr>
                        <a:t>Diarrhea</a:t>
                      </a:r>
                    </a:p>
                  </a:txBody>
                  <a:tcPr marT="18288" marB="18288" anchor="ctr"/>
                </a:tc>
                <a:tc>
                  <a:txBody>
                    <a:bodyPr/>
                    <a:lstStyle/>
                    <a:p>
                      <a:pPr algn="ctr">
                        <a:lnSpc>
                          <a:spcPct val="90000"/>
                        </a:lnSpc>
                      </a:pPr>
                      <a:r>
                        <a:rPr lang="en-US" sz="1100" b="0" dirty="0">
                          <a:solidFill>
                            <a:schemeClr val="tx1"/>
                          </a:solidFill>
                          <a:latin typeface="Arial" panose="020B0604020202020204" pitchFamily="34" charset="0"/>
                          <a:cs typeface="Arial" panose="020B0604020202020204" pitchFamily="34" charset="0"/>
                        </a:rPr>
                        <a:t>34 (22)</a:t>
                      </a:r>
                    </a:p>
                  </a:txBody>
                  <a:tcPr marT="18288" marB="18288" anchor="ctr"/>
                </a:tc>
                <a:tc>
                  <a:txBody>
                    <a:bodyPr/>
                    <a:lstStyle/>
                    <a:p>
                      <a:pPr algn="ctr">
                        <a:lnSpc>
                          <a:spcPct val="90000"/>
                        </a:lnSpc>
                      </a:pPr>
                      <a:r>
                        <a:rPr lang="en-US" sz="1100" b="0" dirty="0">
                          <a:solidFill>
                            <a:schemeClr val="tx1"/>
                          </a:solidFill>
                          <a:latin typeface="Arial" panose="020B0604020202020204" pitchFamily="34" charset="0"/>
                          <a:cs typeface="Arial" panose="020B0604020202020204" pitchFamily="34" charset="0"/>
                        </a:rPr>
                        <a:t>0</a:t>
                      </a:r>
                    </a:p>
                  </a:txBody>
                  <a:tcPr marT="18288" marB="18288" anchor="ctr"/>
                </a:tc>
                <a:tc>
                  <a:txBody>
                    <a:bodyPr/>
                    <a:lstStyle/>
                    <a:p>
                      <a:pPr algn="ctr">
                        <a:lnSpc>
                          <a:spcPct val="90000"/>
                        </a:lnSpc>
                      </a:pPr>
                      <a:r>
                        <a:rPr lang="en-US" sz="1100" b="0" dirty="0">
                          <a:solidFill>
                            <a:schemeClr val="tx1"/>
                          </a:solidFill>
                          <a:latin typeface="Arial" panose="020B0604020202020204" pitchFamily="34" charset="0"/>
                          <a:cs typeface="Arial" panose="020B0604020202020204" pitchFamily="34" charset="0"/>
                        </a:rPr>
                        <a:t>7 (9)</a:t>
                      </a:r>
                    </a:p>
                  </a:txBody>
                  <a:tcPr marT="18288" marB="18288" anchor="ctr"/>
                </a:tc>
                <a:tc>
                  <a:txBody>
                    <a:bodyPr/>
                    <a:lstStyle/>
                    <a:p>
                      <a:pPr algn="ctr">
                        <a:lnSpc>
                          <a:spcPct val="90000"/>
                        </a:lnSpc>
                      </a:pPr>
                      <a:r>
                        <a:rPr lang="en-US" sz="1100" b="0" dirty="0">
                          <a:solidFill>
                            <a:schemeClr val="tx1"/>
                          </a:solidFill>
                          <a:latin typeface="Arial" panose="020B0604020202020204" pitchFamily="34" charset="0"/>
                          <a:cs typeface="Arial" panose="020B0604020202020204" pitchFamily="34" charset="0"/>
                        </a:rPr>
                        <a:t>0</a:t>
                      </a:r>
                    </a:p>
                  </a:txBody>
                  <a:tcPr marT="18288" marB="18288" anchor="ctr"/>
                </a:tc>
                <a:extLst>
                  <a:ext uri="{0D108BD9-81ED-4DB2-BD59-A6C34878D82A}">
                    <a16:rowId xmlns:a16="http://schemas.microsoft.com/office/drawing/2014/main" val="2211886854"/>
                  </a:ext>
                </a:extLst>
              </a:tr>
              <a:tr h="149733">
                <a:tc>
                  <a:txBody>
                    <a:bodyPr/>
                    <a:lstStyle/>
                    <a:p>
                      <a:pPr marL="457200" marR="0" lvl="1" indent="0" algn="l" defTabSz="914400" rtl="0" eaLnBrk="1" fontAlgn="auto" latinLnBrk="0" hangingPunct="1">
                        <a:lnSpc>
                          <a:spcPct val="9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rPr>
                        <a:t>Nausea</a:t>
                      </a:r>
                    </a:p>
                  </a:txBody>
                  <a:tcPr marT="18288" marB="18288" anchor="ctr"/>
                </a:tc>
                <a:tc>
                  <a:txBody>
                    <a:bodyPr/>
                    <a:lstStyle/>
                    <a:p>
                      <a:pPr algn="ctr">
                        <a:lnSpc>
                          <a:spcPct val="90000"/>
                        </a:lnSpc>
                      </a:pPr>
                      <a:r>
                        <a:rPr lang="en-US" sz="1100" b="0" dirty="0">
                          <a:solidFill>
                            <a:schemeClr val="tx1"/>
                          </a:solidFill>
                          <a:latin typeface="Arial" panose="020B0604020202020204" pitchFamily="34" charset="0"/>
                          <a:cs typeface="Arial" panose="020B0604020202020204" pitchFamily="34" charset="0"/>
                        </a:rPr>
                        <a:t>31 (20)</a:t>
                      </a:r>
                    </a:p>
                  </a:txBody>
                  <a:tcPr marT="18288" marB="18288" anchor="ctr"/>
                </a:tc>
                <a:tc>
                  <a:txBody>
                    <a:bodyPr/>
                    <a:lstStyle/>
                    <a:p>
                      <a:pPr algn="ctr">
                        <a:lnSpc>
                          <a:spcPct val="90000"/>
                        </a:lnSpc>
                      </a:pPr>
                      <a:r>
                        <a:rPr lang="en-US" sz="1100" b="0" dirty="0">
                          <a:solidFill>
                            <a:schemeClr val="tx1"/>
                          </a:solidFill>
                          <a:latin typeface="Arial" panose="020B0604020202020204" pitchFamily="34" charset="0"/>
                          <a:cs typeface="Arial" panose="020B0604020202020204" pitchFamily="34" charset="0"/>
                        </a:rPr>
                        <a:t>1 (1)</a:t>
                      </a:r>
                    </a:p>
                  </a:txBody>
                  <a:tcPr marT="18288" marB="18288" anchor="ctr"/>
                </a:tc>
                <a:tc>
                  <a:txBody>
                    <a:bodyPr/>
                    <a:lstStyle/>
                    <a:p>
                      <a:pPr algn="ctr">
                        <a:lnSpc>
                          <a:spcPct val="90000"/>
                        </a:lnSpc>
                      </a:pPr>
                      <a:r>
                        <a:rPr lang="en-US" sz="1100" b="0" dirty="0">
                          <a:solidFill>
                            <a:schemeClr val="tx1"/>
                          </a:solidFill>
                          <a:latin typeface="Arial" panose="020B0604020202020204" pitchFamily="34" charset="0"/>
                          <a:cs typeface="Arial" panose="020B0604020202020204" pitchFamily="34" charset="0"/>
                        </a:rPr>
                        <a:t>6 (8)</a:t>
                      </a:r>
                    </a:p>
                  </a:txBody>
                  <a:tcPr marT="18288" marB="18288" anchor="ctr"/>
                </a:tc>
                <a:tc>
                  <a:txBody>
                    <a:bodyPr/>
                    <a:lstStyle/>
                    <a:p>
                      <a:pPr algn="ctr">
                        <a:lnSpc>
                          <a:spcPct val="90000"/>
                        </a:lnSpc>
                      </a:pPr>
                      <a:r>
                        <a:rPr lang="en-US" sz="1100" b="0" dirty="0">
                          <a:solidFill>
                            <a:schemeClr val="tx1"/>
                          </a:solidFill>
                          <a:latin typeface="Arial" panose="020B0604020202020204" pitchFamily="34" charset="0"/>
                          <a:cs typeface="Arial" panose="020B0604020202020204" pitchFamily="34" charset="0"/>
                        </a:rPr>
                        <a:t>0</a:t>
                      </a:r>
                    </a:p>
                  </a:txBody>
                  <a:tcPr marT="18288" marB="18288" anchor="ctr"/>
                </a:tc>
                <a:extLst>
                  <a:ext uri="{0D108BD9-81ED-4DB2-BD59-A6C34878D82A}">
                    <a16:rowId xmlns:a16="http://schemas.microsoft.com/office/drawing/2014/main" val="3002438611"/>
                  </a:ext>
                </a:extLst>
              </a:tr>
              <a:tr h="149733">
                <a:tc>
                  <a:txBody>
                    <a:bodyPr/>
                    <a:lstStyle/>
                    <a:p>
                      <a:pPr marL="457200" marR="0" lvl="1" indent="0" algn="l" defTabSz="914400" rtl="0" eaLnBrk="1" fontAlgn="auto" latinLnBrk="0" hangingPunct="1">
                        <a:lnSpc>
                          <a:spcPct val="9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rPr>
                        <a:t>Constipation</a:t>
                      </a:r>
                    </a:p>
                  </a:txBody>
                  <a:tcPr marT="18288" marB="18288" anchor="ctr"/>
                </a:tc>
                <a:tc>
                  <a:txBody>
                    <a:bodyPr/>
                    <a:lstStyle/>
                    <a:p>
                      <a:pPr algn="ctr">
                        <a:lnSpc>
                          <a:spcPct val="90000"/>
                        </a:lnSpc>
                      </a:pPr>
                      <a:r>
                        <a:rPr lang="en-US" sz="1100" b="0" dirty="0">
                          <a:solidFill>
                            <a:schemeClr val="tx1"/>
                          </a:solidFill>
                          <a:latin typeface="Arial" panose="020B0604020202020204" pitchFamily="34" charset="0"/>
                          <a:cs typeface="Arial" panose="020B0604020202020204" pitchFamily="34" charset="0"/>
                        </a:rPr>
                        <a:t>17 (11)</a:t>
                      </a:r>
                    </a:p>
                  </a:txBody>
                  <a:tcPr marT="18288" marB="18288" anchor="ctr"/>
                </a:tc>
                <a:tc>
                  <a:txBody>
                    <a:bodyPr/>
                    <a:lstStyle/>
                    <a:p>
                      <a:pPr algn="ctr">
                        <a:lnSpc>
                          <a:spcPct val="90000"/>
                        </a:lnSpc>
                      </a:pPr>
                      <a:r>
                        <a:rPr lang="en-US" sz="1100" b="0" dirty="0">
                          <a:solidFill>
                            <a:schemeClr val="tx1"/>
                          </a:solidFill>
                          <a:latin typeface="Arial" panose="020B0604020202020204" pitchFamily="34" charset="0"/>
                          <a:cs typeface="Arial" panose="020B0604020202020204" pitchFamily="34" charset="0"/>
                        </a:rPr>
                        <a:t>0</a:t>
                      </a:r>
                    </a:p>
                  </a:txBody>
                  <a:tcPr marT="18288" marB="18288" anchor="ctr"/>
                </a:tc>
                <a:tc>
                  <a:txBody>
                    <a:bodyPr/>
                    <a:lstStyle/>
                    <a:p>
                      <a:pPr algn="ctr">
                        <a:lnSpc>
                          <a:spcPct val="90000"/>
                        </a:lnSpc>
                      </a:pPr>
                      <a:r>
                        <a:rPr lang="en-US" sz="1100" b="0" dirty="0">
                          <a:solidFill>
                            <a:schemeClr val="tx1"/>
                          </a:solidFill>
                          <a:latin typeface="Arial" panose="020B0604020202020204" pitchFamily="34" charset="0"/>
                          <a:cs typeface="Arial" panose="020B0604020202020204" pitchFamily="34" charset="0"/>
                        </a:rPr>
                        <a:t>7 (9)</a:t>
                      </a:r>
                    </a:p>
                  </a:txBody>
                  <a:tcPr marT="18288" marB="18288" anchor="ctr"/>
                </a:tc>
                <a:tc>
                  <a:txBody>
                    <a:bodyPr/>
                    <a:lstStyle/>
                    <a:p>
                      <a:pPr algn="ctr">
                        <a:lnSpc>
                          <a:spcPct val="90000"/>
                        </a:lnSpc>
                      </a:pPr>
                      <a:r>
                        <a:rPr lang="en-US" sz="1100" b="0" dirty="0">
                          <a:solidFill>
                            <a:schemeClr val="tx1"/>
                          </a:solidFill>
                          <a:latin typeface="Arial" panose="020B0604020202020204" pitchFamily="34" charset="0"/>
                          <a:cs typeface="Arial" panose="020B0604020202020204" pitchFamily="34" charset="0"/>
                        </a:rPr>
                        <a:t>0</a:t>
                      </a:r>
                    </a:p>
                  </a:txBody>
                  <a:tcPr marT="18288" marB="18288" anchor="ctr"/>
                </a:tc>
                <a:extLst>
                  <a:ext uri="{0D108BD9-81ED-4DB2-BD59-A6C34878D82A}">
                    <a16:rowId xmlns:a16="http://schemas.microsoft.com/office/drawing/2014/main" val="2909494079"/>
                  </a:ext>
                </a:extLst>
              </a:tr>
              <a:tr h="149733">
                <a:tc gridSpan="5">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en-US" sz="1100" b="1" dirty="0">
                          <a:latin typeface="Arial" panose="020B0604020202020204" pitchFamily="34" charset="0"/>
                          <a:cs typeface="Arial" panose="020B0604020202020204" pitchFamily="34" charset="0"/>
                        </a:rPr>
                        <a:t>Nervous system disorder</a:t>
                      </a:r>
                    </a:p>
                  </a:txBody>
                  <a:tcPr marT="18288" marB="18288" anchor="ctr"/>
                </a:tc>
                <a:tc hMerge="1">
                  <a:txBody>
                    <a:bodyPr/>
                    <a:lstStyle/>
                    <a:p>
                      <a:pPr algn="ctr">
                        <a:lnSpc>
                          <a:spcPct val="90000"/>
                        </a:lnSpc>
                      </a:pPr>
                      <a:endParaRPr lang="en-US" sz="1100" b="0" dirty="0">
                        <a:solidFill>
                          <a:schemeClr val="tx1"/>
                        </a:solidFill>
                        <a:latin typeface="Arial" panose="020B0604020202020204" pitchFamily="34" charset="0"/>
                        <a:cs typeface="Arial" panose="020B0604020202020204" pitchFamily="34" charset="0"/>
                      </a:endParaRPr>
                    </a:p>
                  </a:txBody>
                  <a:tcPr marT="18288" marB="18288" anchor="ctr"/>
                </a:tc>
                <a:tc hMerge="1">
                  <a:txBody>
                    <a:bodyPr/>
                    <a:lstStyle/>
                    <a:p>
                      <a:pPr algn="ctr">
                        <a:lnSpc>
                          <a:spcPct val="90000"/>
                        </a:lnSpc>
                      </a:pPr>
                      <a:endParaRPr lang="en-US" sz="1100" b="0" dirty="0">
                        <a:solidFill>
                          <a:schemeClr val="tx1"/>
                        </a:solidFill>
                        <a:latin typeface="Arial" panose="020B0604020202020204" pitchFamily="34" charset="0"/>
                        <a:cs typeface="Arial" panose="020B0604020202020204" pitchFamily="34" charset="0"/>
                      </a:endParaRPr>
                    </a:p>
                  </a:txBody>
                  <a:tcPr marT="18288" marB="18288" anchor="ctr"/>
                </a:tc>
                <a:tc hMerge="1">
                  <a:txBody>
                    <a:bodyPr/>
                    <a:lstStyle/>
                    <a:p>
                      <a:pPr algn="ctr">
                        <a:lnSpc>
                          <a:spcPct val="90000"/>
                        </a:lnSpc>
                      </a:pPr>
                      <a:endParaRPr lang="en-US" sz="1100" b="0" dirty="0">
                        <a:solidFill>
                          <a:schemeClr val="tx1"/>
                        </a:solidFill>
                        <a:latin typeface="Arial" panose="020B0604020202020204" pitchFamily="34" charset="0"/>
                        <a:cs typeface="Arial" panose="020B0604020202020204" pitchFamily="34" charset="0"/>
                      </a:endParaRPr>
                    </a:p>
                  </a:txBody>
                  <a:tcPr marT="18288" marB="18288" anchor="ctr"/>
                </a:tc>
                <a:tc hMerge="1">
                  <a:txBody>
                    <a:bodyPr/>
                    <a:lstStyle/>
                    <a:p>
                      <a:pPr algn="ctr">
                        <a:lnSpc>
                          <a:spcPct val="90000"/>
                        </a:lnSpc>
                      </a:pPr>
                      <a:endParaRPr lang="en-US" sz="1100" b="0" dirty="0">
                        <a:solidFill>
                          <a:schemeClr val="tx1"/>
                        </a:solidFill>
                        <a:latin typeface="Arial" panose="020B0604020202020204" pitchFamily="34" charset="0"/>
                        <a:cs typeface="Arial" panose="020B0604020202020204" pitchFamily="34" charset="0"/>
                      </a:endParaRPr>
                    </a:p>
                  </a:txBody>
                  <a:tcPr marT="18288" marB="18288" anchor="ctr"/>
                </a:tc>
                <a:extLst>
                  <a:ext uri="{0D108BD9-81ED-4DB2-BD59-A6C34878D82A}">
                    <a16:rowId xmlns:a16="http://schemas.microsoft.com/office/drawing/2014/main" val="3843680304"/>
                  </a:ext>
                </a:extLst>
              </a:tr>
              <a:tr h="149733">
                <a:tc>
                  <a:txBody>
                    <a:bodyPr/>
                    <a:lstStyle/>
                    <a:p>
                      <a:pPr marL="457200" marR="0" lvl="1" indent="0" algn="l" defTabSz="914400" rtl="0" eaLnBrk="1" fontAlgn="auto" latinLnBrk="0" hangingPunct="1">
                        <a:lnSpc>
                          <a:spcPct val="9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rPr>
                        <a:t>Dizziness</a:t>
                      </a:r>
                    </a:p>
                  </a:txBody>
                  <a:tcPr marT="18288" marB="18288" anchor="ctr"/>
                </a:tc>
                <a:tc>
                  <a:txBody>
                    <a:bodyPr/>
                    <a:lstStyle/>
                    <a:p>
                      <a:pPr algn="ctr">
                        <a:lnSpc>
                          <a:spcPct val="90000"/>
                        </a:lnSpc>
                      </a:pPr>
                      <a:r>
                        <a:rPr lang="en-US" sz="1100" b="0" dirty="0">
                          <a:solidFill>
                            <a:schemeClr val="tx1"/>
                          </a:solidFill>
                          <a:latin typeface="Arial" panose="020B0604020202020204" pitchFamily="34" charset="0"/>
                          <a:cs typeface="Arial" panose="020B0604020202020204" pitchFamily="34" charset="0"/>
                        </a:rPr>
                        <a:t>30 (20)</a:t>
                      </a:r>
                    </a:p>
                  </a:txBody>
                  <a:tcPr marT="18288" marB="18288" anchor="ctr"/>
                </a:tc>
                <a:tc>
                  <a:txBody>
                    <a:bodyPr/>
                    <a:lstStyle/>
                    <a:p>
                      <a:pPr algn="ctr">
                        <a:lnSpc>
                          <a:spcPct val="90000"/>
                        </a:lnSpc>
                      </a:pPr>
                      <a:r>
                        <a:rPr lang="en-US" sz="1100" b="0" dirty="0">
                          <a:solidFill>
                            <a:schemeClr val="tx1"/>
                          </a:solidFill>
                          <a:latin typeface="Arial" panose="020B0604020202020204" pitchFamily="34" charset="0"/>
                          <a:cs typeface="Arial" panose="020B0604020202020204" pitchFamily="34" charset="0"/>
                        </a:rPr>
                        <a:t>0</a:t>
                      </a:r>
                    </a:p>
                  </a:txBody>
                  <a:tcPr marT="18288" marB="18288" anchor="ctr"/>
                </a:tc>
                <a:tc>
                  <a:txBody>
                    <a:bodyPr/>
                    <a:lstStyle/>
                    <a:p>
                      <a:pPr algn="ctr">
                        <a:lnSpc>
                          <a:spcPct val="90000"/>
                        </a:lnSpc>
                      </a:pPr>
                      <a:r>
                        <a:rPr lang="en-US" sz="1100" b="0" dirty="0">
                          <a:solidFill>
                            <a:schemeClr val="tx1"/>
                          </a:solidFill>
                          <a:latin typeface="Arial" panose="020B0604020202020204" pitchFamily="34" charset="0"/>
                          <a:cs typeface="Arial" panose="020B0604020202020204" pitchFamily="34" charset="0"/>
                        </a:rPr>
                        <a:t>4 (5)</a:t>
                      </a:r>
                    </a:p>
                  </a:txBody>
                  <a:tcPr marT="18288" marB="18288" anchor="ctr"/>
                </a:tc>
                <a:tc>
                  <a:txBody>
                    <a:bodyPr/>
                    <a:lstStyle/>
                    <a:p>
                      <a:pPr algn="ctr">
                        <a:lnSpc>
                          <a:spcPct val="90000"/>
                        </a:lnSpc>
                      </a:pPr>
                      <a:r>
                        <a:rPr lang="en-US" sz="1100" b="0" dirty="0">
                          <a:solidFill>
                            <a:schemeClr val="tx1"/>
                          </a:solidFill>
                          <a:latin typeface="Arial" panose="020B0604020202020204" pitchFamily="34" charset="0"/>
                          <a:cs typeface="Arial" panose="020B0604020202020204" pitchFamily="34" charset="0"/>
                        </a:rPr>
                        <a:t>0</a:t>
                      </a:r>
                    </a:p>
                  </a:txBody>
                  <a:tcPr marT="18288" marB="18288" anchor="ctr"/>
                </a:tc>
                <a:extLst>
                  <a:ext uri="{0D108BD9-81ED-4DB2-BD59-A6C34878D82A}">
                    <a16:rowId xmlns:a16="http://schemas.microsoft.com/office/drawing/2014/main" val="3938184883"/>
                  </a:ext>
                </a:extLst>
              </a:tr>
              <a:tr h="149733">
                <a:tc>
                  <a:txBody>
                    <a:bodyPr/>
                    <a:lstStyle/>
                    <a:p>
                      <a:pPr marL="457200" marR="0" lvl="1" indent="0" algn="l" defTabSz="914400" rtl="0" eaLnBrk="1" fontAlgn="auto" latinLnBrk="0" hangingPunct="1">
                        <a:lnSpc>
                          <a:spcPct val="9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rPr>
                        <a:t>Headache</a:t>
                      </a:r>
                    </a:p>
                  </a:txBody>
                  <a:tcPr marT="18288" marB="18288" anchor="ctr"/>
                </a:tc>
                <a:tc>
                  <a:txBody>
                    <a:bodyPr/>
                    <a:lstStyle/>
                    <a:p>
                      <a:pPr algn="ctr">
                        <a:lnSpc>
                          <a:spcPct val="90000"/>
                        </a:lnSpc>
                      </a:pPr>
                      <a:r>
                        <a:rPr lang="en-US" sz="1100" b="0" dirty="0">
                          <a:solidFill>
                            <a:schemeClr val="tx1"/>
                          </a:solidFill>
                          <a:latin typeface="Arial" panose="020B0604020202020204" pitchFamily="34" charset="0"/>
                          <a:cs typeface="Arial" panose="020B0604020202020204" pitchFamily="34" charset="0"/>
                        </a:rPr>
                        <a:t>24 (16)</a:t>
                      </a:r>
                    </a:p>
                  </a:txBody>
                  <a:tcPr marT="18288" marB="18288" anchor="ctr"/>
                </a:tc>
                <a:tc>
                  <a:txBody>
                    <a:bodyPr/>
                    <a:lstStyle/>
                    <a:p>
                      <a:pPr algn="ctr">
                        <a:lnSpc>
                          <a:spcPct val="90000"/>
                        </a:lnSpc>
                      </a:pPr>
                      <a:r>
                        <a:rPr lang="en-US" sz="1100" b="0" dirty="0">
                          <a:solidFill>
                            <a:schemeClr val="tx1"/>
                          </a:solidFill>
                          <a:latin typeface="Arial" panose="020B0604020202020204" pitchFamily="34" charset="0"/>
                          <a:cs typeface="Arial" panose="020B0604020202020204" pitchFamily="34" charset="0"/>
                        </a:rPr>
                        <a:t>1 (1)</a:t>
                      </a:r>
                    </a:p>
                  </a:txBody>
                  <a:tcPr marT="18288" marB="18288" anchor="ctr"/>
                </a:tc>
                <a:tc>
                  <a:txBody>
                    <a:bodyPr/>
                    <a:lstStyle/>
                    <a:p>
                      <a:pPr algn="ctr">
                        <a:lnSpc>
                          <a:spcPct val="90000"/>
                        </a:lnSpc>
                      </a:pPr>
                      <a:r>
                        <a:rPr lang="en-US" sz="1100" b="0" dirty="0">
                          <a:solidFill>
                            <a:schemeClr val="tx1"/>
                          </a:solidFill>
                          <a:latin typeface="Arial" panose="020B0604020202020204" pitchFamily="34" charset="0"/>
                          <a:cs typeface="Arial" panose="020B0604020202020204" pitchFamily="34" charset="0"/>
                        </a:rPr>
                        <a:t>5 (7)</a:t>
                      </a:r>
                    </a:p>
                  </a:txBody>
                  <a:tcPr marT="18288" marB="18288" anchor="ctr"/>
                </a:tc>
                <a:tc>
                  <a:txBody>
                    <a:bodyPr/>
                    <a:lstStyle/>
                    <a:p>
                      <a:pPr algn="ctr">
                        <a:lnSpc>
                          <a:spcPct val="90000"/>
                        </a:lnSpc>
                      </a:pPr>
                      <a:r>
                        <a:rPr lang="en-US" sz="1100" b="0" dirty="0">
                          <a:solidFill>
                            <a:schemeClr val="tx1"/>
                          </a:solidFill>
                          <a:latin typeface="Arial" panose="020B0604020202020204" pitchFamily="34" charset="0"/>
                          <a:cs typeface="Arial" panose="020B0604020202020204" pitchFamily="34" charset="0"/>
                        </a:rPr>
                        <a:t>0</a:t>
                      </a:r>
                    </a:p>
                  </a:txBody>
                  <a:tcPr marT="18288" marB="18288" anchor="ctr"/>
                </a:tc>
                <a:extLst>
                  <a:ext uri="{0D108BD9-81ED-4DB2-BD59-A6C34878D82A}">
                    <a16:rowId xmlns:a16="http://schemas.microsoft.com/office/drawing/2014/main" val="3370724448"/>
                  </a:ext>
                </a:extLst>
              </a:tr>
              <a:tr h="149733">
                <a:tc gridSpan="5">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en-US" sz="1100" b="1" dirty="0">
                          <a:latin typeface="Arial" panose="020B0604020202020204" pitchFamily="34" charset="0"/>
                          <a:cs typeface="Arial" panose="020B0604020202020204" pitchFamily="34" charset="0"/>
                        </a:rPr>
                        <a:t>Musculoskeletal or connective-tissue disorder</a:t>
                      </a:r>
                    </a:p>
                  </a:txBody>
                  <a:tcPr marT="18288" marB="18288" anchor="ctr"/>
                </a:tc>
                <a:tc hMerge="1">
                  <a:txBody>
                    <a:bodyPr/>
                    <a:lstStyle/>
                    <a:p>
                      <a:pPr algn="ctr">
                        <a:lnSpc>
                          <a:spcPct val="90000"/>
                        </a:lnSpc>
                      </a:pPr>
                      <a:endParaRPr lang="en-US" sz="1100" b="0" dirty="0">
                        <a:solidFill>
                          <a:schemeClr val="tx1"/>
                        </a:solidFill>
                        <a:latin typeface="Arial" panose="020B0604020202020204" pitchFamily="34" charset="0"/>
                        <a:cs typeface="Arial" panose="020B0604020202020204" pitchFamily="34" charset="0"/>
                      </a:endParaRPr>
                    </a:p>
                  </a:txBody>
                  <a:tcPr marT="18288" marB="18288" anchor="ctr"/>
                </a:tc>
                <a:tc hMerge="1">
                  <a:txBody>
                    <a:bodyPr/>
                    <a:lstStyle/>
                    <a:p>
                      <a:pPr algn="ctr">
                        <a:lnSpc>
                          <a:spcPct val="90000"/>
                        </a:lnSpc>
                      </a:pPr>
                      <a:endParaRPr lang="en-US" sz="1100" b="0" dirty="0">
                        <a:solidFill>
                          <a:schemeClr val="tx1"/>
                        </a:solidFill>
                        <a:latin typeface="Arial" panose="020B0604020202020204" pitchFamily="34" charset="0"/>
                        <a:cs typeface="Arial" panose="020B0604020202020204" pitchFamily="34" charset="0"/>
                      </a:endParaRPr>
                    </a:p>
                  </a:txBody>
                  <a:tcPr marT="18288" marB="18288" anchor="ctr"/>
                </a:tc>
                <a:tc hMerge="1">
                  <a:txBody>
                    <a:bodyPr/>
                    <a:lstStyle/>
                    <a:p>
                      <a:pPr algn="ctr">
                        <a:lnSpc>
                          <a:spcPct val="90000"/>
                        </a:lnSpc>
                      </a:pPr>
                      <a:endParaRPr lang="en-US" sz="1100" b="0" dirty="0">
                        <a:solidFill>
                          <a:schemeClr val="tx1"/>
                        </a:solidFill>
                        <a:latin typeface="Arial" panose="020B0604020202020204" pitchFamily="34" charset="0"/>
                        <a:cs typeface="Arial" panose="020B0604020202020204" pitchFamily="34" charset="0"/>
                      </a:endParaRPr>
                    </a:p>
                  </a:txBody>
                  <a:tcPr marT="18288" marB="18288" anchor="ctr"/>
                </a:tc>
                <a:tc hMerge="1">
                  <a:txBody>
                    <a:bodyPr/>
                    <a:lstStyle/>
                    <a:p>
                      <a:pPr algn="ctr">
                        <a:lnSpc>
                          <a:spcPct val="90000"/>
                        </a:lnSpc>
                      </a:pPr>
                      <a:endParaRPr lang="en-US" sz="1100" b="0" dirty="0">
                        <a:solidFill>
                          <a:schemeClr val="tx1"/>
                        </a:solidFill>
                        <a:latin typeface="Arial" panose="020B0604020202020204" pitchFamily="34" charset="0"/>
                        <a:cs typeface="Arial" panose="020B0604020202020204" pitchFamily="34" charset="0"/>
                      </a:endParaRPr>
                    </a:p>
                  </a:txBody>
                  <a:tcPr marT="18288" marB="18288" anchor="ctr"/>
                </a:tc>
                <a:extLst>
                  <a:ext uri="{0D108BD9-81ED-4DB2-BD59-A6C34878D82A}">
                    <a16:rowId xmlns:a16="http://schemas.microsoft.com/office/drawing/2014/main" val="1811613810"/>
                  </a:ext>
                </a:extLst>
              </a:tr>
              <a:tr h="149733">
                <a:tc>
                  <a:txBody>
                    <a:bodyPr/>
                    <a:lstStyle/>
                    <a:p>
                      <a:pPr marL="457200" marR="0" lvl="1" indent="0" algn="l" defTabSz="914400" rtl="0" eaLnBrk="1" fontAlgn="auto" latinLnBrk="0" hangingPunct="1">
                        <a:lnSpc>
                          <a:spcPct val="9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rPr>
                        <a:t>Back pain</a:t>
                      </a:r>
                    </a:p>
                  </a:txBody>
                  <a:tcPr marT="18288" marB="18288" anchor="ctr"/>
                </a:tc>
                <a:tc>
                  <a:txBody>
                    <a:bodyPr/>
                    <a:lstStyle/>
                    <a:p>
                      <a:pPr algn="ctr">
                        <a:lnSpc>
                          <a:spcPct val="90000"/>
                        </a:lnSpc>
                      </a:pPr>
                      <a:r>
                        <a:rPr lang="en-US" sz="1100" b="0" dirty="0">
                          <a:solidFill>
                            <a:schemeClr val="tx1"/>
                          </a:solidFill>
                          <a:latin typeface="Arial" panose="020B0604020202020204" pitchFamily="34" charset="0"/>
                          <a:cs typeface="Arial" panose="020B0604020202020204" pitchFamily="34" charset="0"/>
                        </a:rPr>
                        <a:t>29 (19)</a:t>
                      </a:r>
                    </a:p>
                  </a:txBody>
                  <a:tcPr marT="18288" marB="18288" anchor="ctr"/>
                </a:tc>
                <a:tc>
                  <a:txBody>
                    <a:bodyPr/>
                    <a:lstStyle/>
                    <a:p>
                      <a:pPr algn="ctr">
                        <a:lnSpc>
                          <a:spcPct val="90000"/>
                        </a:lnSpc>
                      </a:pPr>
                      <a:r>
                        <a:rPr lang="en-US" sz="1100" b="0" dirty="0">
                          <a:solidFill>
                            <a:schemeClr val="tx1"/>
                          </a:solidFill>
                          <a:latin typeface="Arial" panose="020B0604020202020204" pitchFamily="34" charset="0"/>
                          <a:cs typeface="Arial" panose="020B0604020202020204" pitchFamily="34" charset="0"/>
                        </a:rPr>
                        <a:t>3 (2)</a:t>
                      </a:r>
                    </a:p>
                  </a:txBody>
                  <a:tcPr marT="18288" marB="18288" anchor="ctr"/>
                </a:tc>
                <a:tc>
                  <a:txBody>
                    <a:bodyPr/>
                    <a:lstStyle/>
                    <a:p>
                      <a:pPr algn="ctr">
                        <a:lnSpc>
                          <a:spcPct val="90000"/>
                        </a:lnSpc>
                      </a:pPr>
                      <a:r>
                        <a:rPr lang="en-US" sz="1100" b="0" dirty="0">
                          <a:solidFill>
                            <a:schemeClr val="tx1"/>
                          </a:solidFill>
                          <a:latin typeface="Arial" panose="020B0604020202020204" pitchFamily="34" charset="0"/>
                          <a:cs typeface="Arial" panose="020B0604020202020204" pitchFamily="34" charset="0"/>
                        </a:rPr>
                        <a:t>5 (7)</a:t>
                      </a:r>
                    </a:p>
                  </a:txBody>
                  <a:tcPr marT="18288" marB="18288" anchor="ctr"/>
                </a:tc>
                <a:tc>
                  <a:txBody>
                    <a:bodyPr/>
                    <a:lstStyle/>
                    <a:p>
                      <a:pPr algn="ctr">
                        <a:lnSpc>
                          <a:spcPct val="90000"/>
                        </a:lnSpc>
                      </a:pPr>
                      <a:r>
                        <a:rPr lang="en-US" sz="1100" b="0" dirty="0">
                          <a:solidFill>
                            <a:schemeClr val="tx1"/>
                          </a:solidFill>
                          <a:latin typeface="Arial" panose="020B0604020202020204" pitchFamily="34" charset="0"/>
                          <a:cs typeface="Arial" panose="020B0604020202020204" pitchFamily="34" charset="0"/>
                        </a:rPr>
                        <a:t>0</a:t>
                      </a:r>
                    </a:p>
                  </a:txBody>
                  <a:tcPr marT="18288" marB="18288" anchor="ctr"/>
                </a:tc>
                <a:extLst>
                  <a:ext uri="{0D108BD9-81ED-4DB2-BD59-A6C34878D82A}">
                    <a16:rowId xmlns:a16="http://schemas.microsoft.com/office/drawing/2014/main" val="4132271307"/>
                  </a:ext>
                </a:extLst>
              </a:tr>
              <a:tr h="149733">
                <a:tc>
                  <a:txBody>
                    <a:bodyPr/>
                    <a:lstStyle/>
                    <a:p>
                      <a:pPr marL="457200" marR="0" lvl="1" indent="0" algn="l" defTabSz="914400" rtl="0" eaLnBrk="1" fontAlgn="auto" latinLnBrk="0" hangingPunct="1">
                        <a:lnSpc>
                          <a:spcPct val="9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rPr>
                        <a:t>Arthralgia</a:t>
                      </a:r>
                    </a:p>
                  </a:txBody>
                  <a:tcPr marT="18288" marB="18288" anchor="ctr"/>
                </a:tc>
                <a:tc>
                  <a:txBody>
                    <a:bodyPr/>
                    <a:lstStyle/>
                    <a:p>
                      <a:pPr algn="ctr">
                        <a:lnSpc>
                          <a:spcPct val="90000"/>
                        </a:lnSpc>
                      </a:pPr>
                      <a:r>
                        <a:rPr lang="en-US" sz="1100" b="0" dirty="0">
                          <a:solidFill>
                            <a:schemeClr val="tx1"/>
                          </a:solidFill>
                          <a:latin typeface="Arial" panose="020B0604020202020204" pitchFamily="34" charset="0"/>
                          <a:cs typeface="Arial" panose="020B0604020202020204" pitchFamily="34" charset="0"/>
                        </a:rPr>
                        <a:t>8 (5)</a:t>
                      </a:r>
                    </a:p>
                  </a:txBody>
                  <a:tcPr marT="18288" marB="18288" anchor="ctr"/>
                </a:tc>
                <a:tc>
                  <a:txBody>
                    <a:bodyPr/>
                    <a:lstStyle/>
                    <a:p>
                      <a:pPr algn="ctr">
                        <a:lnSpc>
                          <a:spcPct val="90000"/>
                        </a:lnSpc>
                      </a:pPr>
                      <a:r>
                        <a:rPr lang="en-US" sz="1100" b="0" dirty="0">
                          <a:solidFill>
                            <a:schemeClr val="tx1"/>
                          </a:solidFill>
                          <a:latin typeface="Arial" panose="020B0604020202020204" pitchFamily="34" charset="0"/>
                          <a:cs typeface="Arial" panose="020B0604020202020204" pitchFamily="34" charset="0"/>
                        </a:rPr>
                        <a:t>1 (1)</a:t>
                      </a:r>
                    </a:p>
                  </a:txBody>
                  <a:tcPr marT="18288" marB="18288" anchor="ctr"/>
                </a:tc>
                <a:tc>
                  <a:txBody>
                    <a:bodyPr/>
                    <a:lstStyle/>
                    <a:p>
                      <a:pPr algn="ctr">
                        <a:lnSpc>
                          <a:spcPct val="90000"/>
                        </a:lnSpc>
                      </a:pPr>
                      <a:r>
                        <a:rPr lang="en-US" sz="1100" b="0" dirty="0">
                          <a:solidFill>
                            <a:schemeClr val="tx1"/>
                          </a:solidFill>
                          <a:latin typeface="Arial" panose="020B0604020202020204" pitchFamily="34" charset="0"/>
                          <a:cs typeface="Arial" panose="020B0604020202020204" pitchFamily="34" charset="0"/>
                        </a:rPr>
                        <a:t>9 (12)</a:t>
                      </a:r>
                    </a:p>
                  </a:txBody>
                  <a:tcPr marT="18288" marB="18288" anchor="ctr"/>
                </a:tc>
                <a:tc>
                  <a:txBody>
                    <a:bodyPr/>
                    <a:lstStyle/>
                    <a:p>
                      <a:pPr algn="ctr">
                        <a:lnSpc>
                          <a:spcPct val="90000"/>
                        </a:lnSpc>
                      </a:pPr>
                      <a:r>
                        <a:rPr lang="en-US" sz="1100" b="0" dirty="0">
                          <a:solidFill>
                            <a:schemeClr val="tx1"/>
                          </a:solidFill>
                          <a:latin typeface="Arial" panose="020B0604020202020204" pitchFamily="34" charset="0"/>
                          <a:cs typeface="Arial" panose="020B0604020202020204" pitchFamily="34" charset="0"/>
                        </a:rPr>
                        <a:t>2 (3)</a:t>
                      </a:r>
                    </a:p>
                  </a:txBody>
                  <a:tcPr marT="18288" marB="18288" anchor="ctr"/>
                </a:tc>
                <a:extLst>
                  <a:ext uri="{0D108BD9-81ED-4DB2-BD59-A6C34878D82A}">
                    <a16:rowId xmlns:a16="http://schemas.microsoft.com/office/drawing/2014/main" val="1433891702"/>
                  </a:ext>
                </a:extLst>
              </a:tr>
              <a:tr h="149733">
                <a:tc gridSpan="5">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en-US" sz="1100" b="1" dirty="0">
                          <a:latin typeface="Arial" panose="020B0604020202020204" pitchFamily="34" charset="0"/>
                          <a:cs typeface="Arial" panose="020B0604020202020204" pitchFamily="34" charset="0"/>
                        </a:rPr>
                        <a:t>Respiratory, thoracic, or mediastinal disorder</a:t>
                      </a:r>
                    </a:p>
                  </a:txBody>
                  <a:tcPr marT="18288" marB="18288" anchor="ctr"/>
                </a:tc>
                <a:tc hMerge="1">
                  <a:txBody>
                    <a:bodyPr/>
                    <a:lstStyle/>
                    <a:p>
                      <a:pPr algn="ctr">
                        <a:lnSpc>
                          <a:spcPct val="90000"/>
                        </a:lnSpc>
                      </a:pPr>
                      <a:endParaRPr lang="en-US" sz="1100" b="0" dirty="0">
                        <a:solidFill>
                          <a:schemeClr val="tx1"/>
                        </a:solidFill>
                        <a:latin typeface="Arial" panose="020B0604020202020204" pitchFamily="34" charset="0"/>
                        <a:cs typeface="Arial" panose="020B0604020202020204" pitchFamily="34" charset="0"/>
                      </a:endParaRPr>
                    </a:p>
                  </a:txBody>
                  <a:tcPr marT="18288" marB="18288" anchor="ctr"/>
                </a:tc>
                <a:tc hMerge="1">
                  <a:txBody>
                    <a:bodyPr/>
                    <a:lstStyle/>
                    <a:p>
                      <a:pPr algn="ctr">
                        <a:lnSpc>
                          <a:spcPct val="90000"/>
                        </a:lnSpc>
                      </a:pPr>
                      <a:endParaRPr lang="en-US" sz="1100" b="0" dirty="0">
                        <a:solidFill>
                          <a:schemeClr val="tx1"/>
                        </a:solidFill>
                        <a:latin typeface="Arial" panose="020B0604020202020204" pitchFamily="34" charset="0"/>
                        <a:cs typeface="Arial" panose="020B0604020202020204" pitchFamily="34" charset="0"/>
                      </a:endParaRPr>
                    </a:p>
                  </a:txBody>
                  <a:tcPr marT="18288" marB="18288" anchor="ctr"/>
                </a:tc>
                <a:tc hMerge="1">
                  <a:txBody>
                    <a:bodyPr/>
                    <a:lstStyle/>
                    <a:p>
                      <a:pPr algn="ctr">
                        <a:lnSpc>
                          <a:spcPct val="90000"/>
                        </a:lnSpc>
                      </a:pPr>
                      <a:endParaRPr lang="en-US" sz="1100" b="0" dirty="0">
                        <a:solidFill>
                          <a:schemeClr val="tx1"/>
                        </a:solidFill>
                        <a:latin typeface="Arial" panose="020B0604020202020204" pitchFamily="34" charset="0"/>
                        <a:cs typeface="Arial" panose="020B0604020202020204" pitchFamily="34" charset="0"/>
                      </a:endParaRPr>
                    </a:p>
                  </a:txBody>
                  <a:tcPr marT="18288" marB="18288" anchor="ctr"/>
                </a:tc>
                <a:tc hMerge="1">
                  <a:txBody>
                    <a:bodyPr/>
                    <a:lstStyle/>
                    <a:p>
                      <a:pPr algn="ctr">
                        <a:lnSpc>
                          <a:spcPct val="90000"/>
                        </a:lnSpc>
                      </a:pPr>
                      <a:endParaRPr lang="en-US" sz="1100" b="0" dirty="0">
                        <a:solidFill>
                          <a:schemeClr val="tx1"/>
                        </a:solidFill>
                        <a:latin typeface="Arial" panose="020B0604020202020204" pitchFamily="34" charset="0"/>
                        <a:cs typeface="Arial" panose="020B0604020202020204" pitchFamily="34" charset="0"/>
                      </a:endParaRPr>
                    </a:p>
                  </a:txBody>
                  <a:tcPr marT="18288" marB="18288" anchor="ctr"/>
                </a:tc>
                <a:extLst>
                  <a:ext uri="{0D108BD9-81ED-4DB2-BD59-A6C34878D82A}">
                    <a16:rowId xmlns:a16="http://schemas.microsoft.com/office/drawing/2014/main" val="717517041"/>
                  </a:ext>
                </a:extLst>
              </a:tr>
              <a:tr h="149733">
                <a:tc>
                  <a:txBody>
                    <a:bodyPr/>
                    <a:lstStyle/>
                    <a:p>
                      <a:pPr marL="457200" marR="0" lvl="1" indent="0" algn="l" defTabSz="914400" rtl="0" eaLnBrk="1" fontAlgn="auto" latinLnBrk="0" hangingPunct="1">
                        <a:lnSpc>
                          <a:spcPct val="9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rPr>
                        <a:t>Dyspnea</a:t>
                      </a:r>
                    </a:p>
                  </a:txBody>
                  <a:tcPr marT="18288" marB="18288" anchor="ctr"/>
                </a:tc>
                <a:tc>
                  <a:txBody>
                    <a:bodyPr/>
                    <a:lstStyle/>
                    <a:p>
                      <a:pPr algn="ctr">
                        <a:lnSpc>
                          <a:spcPct val="90000"/>
                        </a:lnSpc>
                      </a:pPr>
                      <a:r>
                        <a:rPr lang="en-US" sz="1100" b="0" dirty="0">
                          <a:solidFill>
                            <a:schemeClr val="tx1"/>
                          </a:solidFill>
                          <a:latin typeface="Arial" panose="020B0604020202020204" pitchFamily="34" charset="0"/>
                          <a:cs typeface="Arial" panose="020B0604020202020204" pitchFamily="34" charset="0"/>
                        </a:rPr>
                        <a:t>23 (15)</a:t>
                      </a:r>
                    </a:p>
                  </a:txBody>
                  <a:tcPr marT="18288" marB="18288" anchor="ctr"/>
                </a:tc>
                <a:tc>
                  <a:txBody>
                    <a:bodyPr/>
                    <a:lstStyle/>
                    <a:p>
                      <a:pPr algn="ctr">
                        <a:lnSpc>
                          <a:spcPct val="90000"/>
                        </a:lnSpc>
                      </a:pPr>
                      <a:r>
                        <a:rPr lang="en-US" sz="1100" b="0" dirty="0">
                          <a:solidFill>
                            <a:schemeClr val="tx1"/>
                          </a:solidFill>
                          <a:latin typeface="Arial" panose="020B0604020202020204" pitchFamily="34" charset="0"/>
                          <a:cs typeface="Arial" panose="020B0604020202020204" pitchFamily="34" charset="0"/>
                        </a:rPr>
                        <a:t>1 (1)</a:t>
                      </a:r>
                    </a:p>
                  </a:txBody>
                  <a:tcPr marT="18288" marB="18288" anchor="ctr"/>
                </a:tc>
                <a:tc>
                  <a:txBody>
                    <a:bodyPr/>
                    <a:lstStyle/>
                    <a:p>
                      <a:pPr algn="ctr">
                        <a:lnSpc>
                          <a:spcPct val="90000"/>
                        </a:lnSpc>
                      </a:pPr>
                      <a:r>
                        <a:rPr lang="en-US" sz="1100" b="0" dirty="0">
                          <a:solidFill>
                            <a:schemeClr val="tx1"/>
                          </a:solidFill>
                          <a:latin typeface="Arial" panose="020B0604020202020204" pitchFamily="34" charset="0"/>
                          <a:cs typeface="Arial" panose="020B0604020202020204" pitchFamily="34" charset="0"/>
                        </a:rPr>
                        <a:t>5 (7)</a:t>
                      </a:r>
                    </a:p>
                  </a:txBody>
                  <a:tcPr marT="18288" marB="18288" anchor="ctr"/>
                </a:tc>
                <a:tc>
                  <a:txBody>
                    <a:bodyPr/>
                    <a:lstStyle/>
                    <a:p>
                      <a:pPr algn="ctr">
                        <a:lnSpc>
                          <a:spcPct val="90000"/>
                        </a:lnSpc>
                      </a:pPr>
                      <a:r>
                        <a:rPr lang="en-US" sz="1100" b="0" dirty="0">
                          <a:solidFill>
                            <a:schemeClr val="tx1"/>
                          </a:solidFill>
                          <a:latin typeface="Arial" panose="020B0604020202020204" pitchFamily="34" charset="0"/>
                          <a:cs typeface="Arial" panose="020B0604020202020204" pitchFamily="34" charset="0"/>
                        </a:rPr>
                        <a:t>0</a:t>
                      </a:r>
                    </a:p>
                  </a:txBody>
                  <a:tcPr marT="18288" marB="18288" anchor="ctr"/>
                </a:tc>
                <a:extLst>
                  <a:ext uri="{0D108BD9-81ED-4DB2-BD59-A6C34878D82A}">
                    <a16:rowId xmlns:a16="http://schemas.microsoft.com/office/drawing/2014/main" val="1188218128"/>
                  </a:ext>
                </a:extLst>
              </a:tr>
              <a:tr h="149733">
                <a:tc>
                  <a:txBody>
                    <a:bodyPr/>
                    <a:lstStyle/>
                    <a:p>
                      <a:pPr marL="457200" marR="0" lvl="1" indent="0" algn="l" defTabSz="914400" rtl="0" eaLnBrk="1" fontAlgn="auto" latinLnBrk="0" hangingPunct="1">
                        <a:lnSpc>
                          <a:spcPct val="9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rPr>
                        <a:t>Cough</a:t>
                      </a:r>
                    </a:p>
                  </a:txBody>
                  <a:tcPr marT="18288" marB="18288" anchor="ctr"/>
                </a:tc>
                <a:tc>
                  <a:txBody>
                    <a:bodyPr/>
                    <a:lstStyle/>
                    <a:p>
                      <a:pPr algn="ctr">
                        <a:lnSpc>
                          <a:spcPct val="90000"/>
                        </a:lnSpc>
                      </a:pPr>
                      <a:r>
                        <a:rPr lang="en-US" sz="1100" b="0" dirty="0">
                          <a:solidFill>
                            <a:schemeClr val="tx1"/>
                          </a:solidFill>
                          <a:latin typeface="Arial" panose="020B0604020202020204" pitchFamily="34" charset="0"/>
                          <a:cs typeface="Arial" panose="020B0604020202020204" pitchFamily="34" charset="0"/>
                        </a:rPr>
                        <a:t>27 (18)</a:t>
                      </a:r>
                    </a:p>
                  </a:txBody>
                  <a:tcPr marT="18288" marB="18288" anchor="ctr"/>
                </a:tc>
                <a:tc>
                  <a:txBody>
                    <a:bodyPr/>
                    <a:lstStyle/>
                    <a:p>
                      <a:pPr algn="ctr">
                        <a:lnSpc>
                          <a:spcPct val="90000"/>
                        </a:lnSpc>
                      </a:pPr>
                      <a:r>
                        <a:rPr lang="en-US" sz="1100" b="0" dirty="0">
                          <a:solidFill>
                            <a:schemeClr val="tx1"/>
                          </a:solidFill>
                          <a:latin typeface="Arial" panose="020B0604020202020204" pitchFamily="34" charset="0"/>
                          <a:cs typeface="Arial" panose="020B0604020202020204" pitchFamily="34" charset="0"/>
                        </a:rPr>
                        <a:t>0</a:t>
                      </a:r>
                    </a:p>
                  </a:txBody>
                  <a:tcPr marT="18288" marB="18288" anchor="ctr"/>
                </a:tc>
                <a:tc>
                  <a:txBody>
                    <a:bodyPr/>
                    <a:lstStyle/>
                    <a:p>
                      <a:pPr algn="ctr">
                        <a:lnSpc>
                          <a:spcPct val="90000"/>
                        </a:lnSpc>
                      </a:pPr>
                      <a:r>
                        <a:rPr lang="en-US" sz="1100" b="0" dirty="0">
                          <a:solidFill>
                            <a:schemeClr val="tx1"/>
                          </a:solidFill>
                          <a:latin typeface="Arial" panose="020B0604020202020204" pitchFamily="34" charset="0"/>
                          <a:cs typeface="Arial" panose="020B0604020202020204" pitchFamily="34" charset="0"/>
                        </a:rPr>
                        <a:t>10 (13)</a:t>
                      </a:r>
                    </a:p>
                  </a:txBody>
                  <a:tcPr marT="18288" marB="18288" anchor="ctr"/>
                </a:tc>
                <a:tc>
                  <a:txBody>
                    <a:bodyPr/>
                    <a:lstStyle/>
                    <a:p>
                      <a:pPr algn="ctr">
                        <a:lnSpc>
                          <a:spcPct val="90000"/>
                        </a:lnSpc>
                      </a:pPr>
                      <a:r>
                        <a:rPr lang="en-US" sz="1100" b="0" dirty="0">
                          <a:solidFill>
                            <a:schemeClr val="tx1"/>
                          </a:solidFill>
                          <a:latin typeface="Arial" panose="020B0604020202020204" pitchFamily="34" charset="0"/>
                          <a:cs typeface="Arial" panose="020B0604020202020204" pitchFamily="34" charset="0"/>
                        </a:rPr>
                        <a:t>0</a:t>
                      </a:r>
                    </a:p>
                  </a:txBody>
                  <a:tcPr marT="18288" marB="18288" anchor="ctr"/>
                </a:tc>
                <a:extLst>
                  <a:ext uri="{0D108BD9-81ED-4DB2-BD59-A6C34878D82A}">
                    <a16:rowId xmlns:a16="http://schemas.microsoft.com/office/drawing/2014/main" val="770106830"/>
                  </a:ext>
                </a:extLst>
              </a:tr>
              <a:tr h="149733">
                <a:tc gridSpan="5">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en-US" sz="1100" b="1" dirty="0">
                          <a:latin typeface="Arial" panose="020B0604020202020204" pitchFamily="34" charset="0"/>
                          <a:cs typeface="Arial" panose="020B0604020202020204" pitchFamily="34" charset="0"/>
                        </a:rPr>
                        <a:t>Infection or infestation</a:t>
                      </a:r>
                    </a:p>
                  </a:txBody>
                  <a:tcPr marT="18288" marB="18288" anchor="ctr"/>
                </a:tc>
                <a:tc hMerge="1">
                  <a:txBody>
                    <a:bodyPr/>
                    <a:lstStyle/>
                    <a:p>
                      <a:pPr algn="ctr">
                        <a:lnSpc>
                          <a:spcPct val="90000"/>
                        </a:lnSpc>
                      </a:pPr>
                      <a:endParaRPr lang="en-US" sz="1100" b="0" dirty="0">
                        <a:solidFill>
                          <a:schemeClr val="tx1"/>
                        </a:solidFill>
                        <a:latin typeface="Arial" panose="020B0604020202020204" pitchFamily="34" charset="0"/>
                        <a:cs typeface="Arial" panose="020B0604020202020204" pitchFamily="34" charset="0"/>
                      </a:endParaRPr>
                    </a:p>
                  </a:txBody>
                  <a:tcPr marT="18288" marB="18288" anchor="ctr"/>
                </a:tc>
                <a:tc hMerge="1">
                  <a:txBody>
                    <a:bodyPr/>
                    <a:lstStyle/>
                    <a:p>
                      <a:pPr algn="ctr">
                        <a:lnSpc>
                          <a:spcPct val="90000"/>
                        </a:lnSpc>
                      </a:pPr>
                      <a:endParaRPr lang="en-US" sz="1100" b="0" dirty="0">
                        <a:solidFill>
                          <a:schemeClr val="tx1"/>
                        </a:solidFill>
                        <a:latin typeface="Arial" panose="020B0604020202020204" pitchFamily="34" charset="0"/>
                        <a:cs typeface="Arial" panose="020B0604020202020204" pitchFamily="34" charset="0"/>
                      </a:endParaRPr>
                    </a:p>
                  </a:txBody>
                  <a:tcPr marT="18288" marB="18288" anchor="ctr"/>
                </a:tc>
                <a:tc hMerge="1">
                  <a:txBody>
                    <a:bodyPr/>
                    <a:lstStyle/>
                    <a:p>
                      <a:pPr algn="ctr">
                        <a:lnSpc>
                          <a:spcPct val="90000"/>
                        </a:lnSpc>
                      </a:pPr>
                      <a:endParaRPr lang="en-US" sz="1100" b="0" dirty="0">
                        <a:solidFill>
                          <a:schemeClr val="tx1"/>
                        </a:solidFill>
                        <a:latin typeface="Arial" panose="020B0604020202020204" pitchFamily="34" charset="0"/>
                        <a:cs typeface="Arial" panose="020B0604020202020204" pitchFamily="34" charset="0"/>
                      </a:endParaRPr>
                    </a:p>
                  </a:txBody>
                  <a:tcPr marT="18288" marB="18288" anchor="ctr"/>
                </a:tc>
                <a:tc hMerge="1">
                  <a:txBody>
                    <a:bodyPr/>
                    <a:lstStyle/>
                    <a:p>
                      <a:pPr algn="ctr">
                        <a:lnSpc>
                          <a:spcPct val="90000"/>
                        </a:lnSpc>
                      </a:pPr>
                      <a:endParaRPr lang="en-US" sz="1100" b="0" dirty="0">
                        <a:solidFill>
                          <a:schemeClr val="tx1"/>
                        </a:solidFill>
                        <a:latin typeface="Arial" panose="020B0604020202020204" pitchFamily="34" charset="0"/>
                        <a:cs typeface="Arial" panose="020B0604020202020204" pitchFamily="34" charset="0"/>
                      </a:endParaRPr>
                    </a:p>
                  </a:txBody>
                  <a:tcPr marT="18288" marB="18288" anchor="ctr"/>
                </a:tc>
                <a:extLst>
                  <a:ext uri="{0D108BD9-81ED-4DB2-BD59-A6C34878D82A}">
                    <a16:rowId xmlns:a16="http://schemas.microsoft.com/office/drawing/2014/main" val="718370206"/>
                  </a:ext>
                </a:extLst>
              </a:tr>
              <a:tr h="149733">
                <a:tc>
                  <a:txBody>
                    <a:bodyPr/>
                    <a:lstStyle/>
                    <a:p>
                      <a:pPr marL="457200" marR="0" lvl="1" indent="0" algn="l" defTabSz="914400" rtl="0" eaLnBrk="1" fontAlgn="auto" latinLnBrk="0" hangingPunct="1">
                        <a:lnSpc>
                          <a:spcPct val="9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rPr>
                        <a:t>Bronchitis</a:t>
                      </a:r>
                    </a:p>
                  </a:txBody>
                  <a:tcPr marT="18288" marB="18288" anchor="ctr"/>
                </a:tc>
                <a:tc>
                  <a:txBody>
                    <a:bodyPr/>
                    <a:lstStyle/>
                    <a:p>
                      <a:pPr algn="ctr">
                        <a:lnSpc>
                          <a:spcPct val="90000"/>
                        </a:lnSpc>
                      </a:pPr>
                      <a:r>
                        <a:rPr lang="en-US" sz="1100" b="0" dirty="0">
                          <a:solidFill>
                            <a:schemeClr val="tx1"/>
                          </a:solidFill>
                          <a:latin typeface="Arial" panose="020B0604020202020204" pitchFamily="34" charset="0"/>
                          <a:cs typeface="Arial" panose="020B0604020202020204" pitchFamily="34" charset="0"/>
                        </a:rPr>
                        <a:t>17 (11)</a:t>
                      </a:r>
                    </a:p>
                  </a:txBody>
                  <a:tcPr marT="18288" marB="18288" anchor="ctr"/>
                </a:tc>
                <a:tc>
                  <a:txBody>
                    <a:bodyPr/>
                    <a:lstStyle/>
                    <a:p>
                      <a:pPr algn="ctr">
                        <a:lnSpc>
                          <a:spcPct val="90000"/>
                        </a:lnSpc>
                      </a:pPr>
                      <a:r>
                        <a:rPr lang="en-US" sz="1100" b="0" dirty="0">
                          <a:solidFill>
                            <a:schemeClr val="tx1"/>
                          </a:solidFill>
                          <a:latin typeface="Arial" panose="020B0604020202020204" pitchFamily="34" charset="0"/>
                          <a:cs typeface="Arial" panose="020B0604020202020204" pitchFamily="34" charset="0"/>
                        </a:rPr>
                        <a:t>1 (1)</a:t>
                      </a:r>
                    </a:p>
                  </a:txBody>
                  <a:tcPr marT="18288" marB="18288" anchor="ctr"/>
                </a:tc>
                <a:tc>
                  <a:txBody>
                    <a:bodyPr/>
                    <a:lstStyle/>
                    <a:p>
                      <a:pPr algn="ctr">
                        <a:lnSpc>
                          <a:spcPct val="90000"/>
                        </a:lnSpc>
                      </a:pPr>
                      <a:r>
                        <a:rPr lang="en-US" sz="1100" b="0" dirty="0">
                          <a:solidFill>
                            <a:schemeClr val="tx1"/>
                          </a:solidFill>
                          <a:latin typeface="Arial" panose="020B0604020202020204" pitchFamily="34" charset="0"/>
                          <a:cs typeface="Arial" panose="020B0604020202020204" pitchFamily="34" charset="0"/>
                        </a:rPr>
                        <a:t>1 (1)</a:t>
                      </a:r>
                    </a:p>
                  </a:txBody>
                  <a:tcPr marT="18288" marB="18288" anchor="ctr"/>
                </a:tc>
                <a:tc>
                  <a:txBody>
                    <a:bodyPr/>
                    <a:lstStyle/>
                    <a:p>
                      <a:pPr algn="ctr">
                        <a:lnSpc>
                          <a:spcPct val="90000"/>
                        </a:lnSpc>
                      </a:pPr>
                      <a:r>
                        <a:rPr lang="en-US" sz="1100" b="0" dirty="0">
                          <a:solidFill>
                            <a:schemeClr val="tx1"/>
                          </a:solidFill>
                          <a:latin typeface="Arial" panose="020B0604020202020204" pitchFamily="34" charset="0"/>
                          <a:cs typeface="Arial" panose="020B0604020202020204" pitchFamily="34" charset="0"/>
                        </a:rPr>
                        <a:t>0</a:t>
                      </a:r>
                    </a:p>
                  </a:txBody>
                  <a:tcPr marT="18288" marB="18288" anchor="ctr"/>
                </a:tc>
                <a:extLst>
                  <a:ext uri="{0D108BD9-81ED-4DB2-BD59-A6C34878D82A}">
                    <a16:rowId xmlns:a16="http://schemas.microsoft.com/office/drawing/2014/main" val="986556871"/>
                  </a:ext>
                </a:extLst>
              </a:tr>
              <a:tr h="149733">
                <a:tc>
                  <a:txBody>
                    <a:bodyPr/>
                    <a:lstStyle/>
                    <a:p>
                      <a:pPr marL="457200" marR="0" lvl="1" indent="0" algn="l" defTabSz="914400" rtl="0" eaLnBrk="1" fontAlgn="auto" latinLnBrk="0" hangingPunct="1">
                        <a:lnSpc>
                          <a:spcPct val="9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rPr>
                        <a:t>Urinary tract infection</a:t>
                      </a:r>
                    </a:p>
                  </a:txBody>
                  <a:tcPr marT="18288" marB="18288" anchor="ctr"/>
                </a:tc>
                <a:tc>
                  <a:txBody>
                    <a:bodyPr/>
                    <a:lstStyle/>
                    <a:p>
                      <a:pPr algn="ctr">
                        <a:lnSpc>
                          <a:spcPct val="90000"/>
                        </a:lnSpc>
                      </a:pPr>
                      <a:r>
                        <a:rPr lang="en-US" sz="1100" b="0" dirty="0">
                          <a:solidFill>
                            <a:schemeClr val="tx1"/>
                          </a:solidFill>
                          <a:latin typeface="Arial" panose="020B0604020202020204" pitchFamily="34" charset="0"/>
                          <a:cs typeface="Arial" panose="020B0604020202020204" pitchFamily="34" charset="0"/>
                        </a:rPr>
                        <a:t>17 (11)</a:t>
                      </a:r>
                    </a:p>
                  </a:txBody>
                  <a:tcPr marT="18288" marB="18288" anchor="ctr"/>
                </a:tc>
                <a:tc>
                  <a:txBody>
                    <a:bodyPr/>
                    <a:lstStyle/>
                    <a:p>
                      <a:pPr algn="ctr">
                        <a:lnSpc>
                          <a:spcPct val="90000"/>
                        </a:lnSpc>
                      </a:pPr>
                      <a:r>
                        <a:rPr lang="en-US" sz="1100" b="0" dirty="0">
                          <a:solidFill>
                            <a:schemeClr val="tx1"/>
                          </a:solidFill>
                          <a:latin typeface="Arial" panose="020B0604020202020204" pitchFamily="34" charset="0"/>
                          <a:cs typeface="Arial" panose="020B0604020202020204" pitchFamily="34" charset="0"/>
                        </a:rPr>
                        <a:t>2 (1)</a:t>
                      </a:r>
                    </a:p>
                  </a:txBody>
                  <a:tcPr marT="18288" marB="18288" anchor="ctr"/>
                </a:tc>
                <a:tc>
                  <a:txBody>
                    <a:bodyPr/>
                    <a:lstStyle/>
                    <a:p>
                      <a:pPr algn="ctr">
                        <a:lnSpc>
                          <a:spcPct val="90000"/>
                        </a:lnSpc>
                      </a:pPr>
                      <a:r>
                        <a:rPr lang="en-US" sz="1100" b="0" dirty="0">
                          <a:solidFill>
                            <a:schemeClr val="tx1"/>
                          </a:solidFill>
                          <a:latin typeface="Arial" panose="020B0604020202020204" pitchFamily="34" charset="0"/>
                          <a:cs typeface="Arial" panose="020B0604020202020204" pitchFamily="34" charset="0"/>
                        </a:rPr>
                        <a:t>4 (5)</a:t>
                      </a:r>
                    </a:p>
                  </a:txBody>
                  <a:tcPr marT="18288" marB="18288" anchor="ctr"/>
                </a:tc>
                <a:tc>
                  <a:txBody>
                    <a:bodyPr/>
                    <a:lstStyle/>
                    <a:p>
                      <a:pPr algn="ctr">
                        <a:lnSpc>
                          <a:spcPct val="90000"/>
                        </a:lnSpc>
                      </a:pPr>
                      <a:r>
                        <a:rPr lang="en-US" sz="1100" b="0" dirty="0">
                          <a:solidFill>
                            <a:schemeClr val="tx1"/>
                          </a:solidFill>
                          <a:latin typeface="Arial" panose="020B0604020202020204" pitchFamily="34" charset="0"/>
                          <a:cs typeface="Arial" panose="020B0604020202020204" pitchFamily="34" charset="0"/>
                        </a:rPr>
                        <a:t>3 (4)</a:t>
                      </a:r>
                    </a:p>
                  </a:txBody>
                  <a:tcPr marT="18288" marB="18288" anchor="ctr"/>
                </a:tc>
                <a:extLst>
                  <a:ext uri="{0D108BD9-81ED-4DB2-BD59-A6C34878D82A}">
                    <a16:rowId xmlns:a16="http://schemas.microsoft.com/office/drawing/2014/main" val="61162325"/>
                  </a:ext>
                </a:extLst>
              </a:tr>
              <a:tr h="149733">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en-US" sz="1100" b="1" dirty="0">
                          <a:latin typeface="Arial" panose="020B0604020202020204" pitchFamily="34" charset="0"/>
                          <a:cs typeface="Arial" panose="020B0604020202020204" pitchFamily="34" charset="0"/>
                        </a:rPr>
                        <a:t>Injury, poisoning, or procedural complication: fall</a:t>
                      </a:r>
                    </a:p>
                  </a:txBody>
                  <a:tcPr marT="18288" marB="18288" anchor="ctr"/>
                </a:tc>
                <a:tc>
                  <a:txBody>
                    <a:bodyPr/>
                    <a:lstStyle/>
                    <a:p>
                      <a:pPr algn="ctr">
                        <a:lnSpc>
                          <a:spcPct val="90000"/>
                        </a:lnSpc>
                      </a:pPr>
                      <a:r>
                        <a:rPr lang="en-US" sz="1100" b="0" dirty="0">
                          <a:solidFill>
                            <a:schemeClr val="tx1"/>
                          </a:solidFill>
                          <a:latin typeface="Arial" panose="020B0604020202020204" pitchFamily="34" charset="0"/>
                          <a:cs typeface="Arial" panose="020B0604020202020204" pitchFamily="34" charset="0"/>
                        </a:rPr>
                        <a:t>15 (10)</a:t>
                      </a:r>
                    </a:p>
                  </a:txBody>
                  <a:tcPr marT="18288" marB="18288" anchor="ctr"/>
                </a:tc>
                <a:tc>
                  <a:txBody>
                    <a:bodyPr/>
                    <a:lstStyle/>
                    <a:p>
                      <a:pPr algn="ctr">
                        <a:lnSpc>
                          <a:spcPct val="90000"/>
                        </a:lnSpc>
                      </a:pPr>
                      <a:r>
                        <a:rPr lang="en-US" sz="1100" b="0" dirty="0">
                          <a:solidFill>
                            <a:schemeClr val="tx1"/>
                          </a:solidFill>
                          <a:latin typeface="Arial" panose="020B0604020202020204" pitchFamily="34" charset="0"/>
                          <a:cs typeface="Arial" panose="020B0604020202020204" pitchFamily="34" charset="0"/>
                        </a:rPr>
                        <a:t>7 (5)</a:t>
                      </a:r>
                    </a:p>
                  </a:txBody>
                  <a:tcPr marT="18288" marB="18288" anchor="ctr"/>
                </a:tc>
                <a:tc>
                  <a:txBody>
                    <a:bodyPr/>
                    <a:lstStyle/>
                    <a:p>
                      <a:pPr algn="ctr">
                        <a:lnSpc>
                          <a:spcPct val="90000"/>
                        </a:lnSpc>
                      </a:pPr>
                      <a:r>
                        <a:rPr lang="en-US" sz="1100" b="0" dirty="0">
                          <a:solidFill>
                            <a:schemeClr val="tx1"/>
                          </a:solidFill>
                          <a:latin typeface="Arial" panose="020B0604020202020204" pitchFamily="34" charset="0"/>
                          <a:cs typeface="Arial" panose="020B0604020202020204" pitchFamily="34" charset="0"/>
                        </a:rPr>
                        <a:t>9 (12)</a:t>
                      </a:r>
                    </a:p>
                  </a:txBody>
                  <a:tcPr marT="18288" marB="18288" anchor="ctr"/>
                </a:tc>
                <a:tc>
                  <a:txBody>
                    <a:bodyPr/>
                    <a:lstStyle/>
                    <a:p>
                      <a:pPr algn="ctr">
                        <a:lnSpc>
                          <a:spcPct val="90000"/>
                        </a:lnSpc>
                      </a:pPr>
                      <a:r>
                        <a:rPr lang="en-US" sz="1100" b="0" dirty="0">
                          <a:solidFill>
                            <a:schemeClr val="tx1"/>
                          </a:solidFill>
                          <a:latin typeface="Arial" panose="020B0604020202020204" pitchFamily="34" charset="0"/>
                          <a:cs typeface="Arial" panose="020B0604020202020204" pitchFamily="34" charset="0"/>
                        </a:rPr>
                        <a:t>2 (3)</a:t>
                      </a:r>
                    </a:p>
                  </a:txBody>
                  <a:tcPr marT="18288" marB="18288" anchor="ctr"/>
                </a:tc>
                <a:extLst>
                  <a:ext uri="{0D108BD9-81ED-4DB2-BD59-A6C34878D82A}">
                    <a16:rowId xmlns:a16="http://schemas.microsoft.com/office/drawing/2014/main" val="1719195625"/>
                  </a:ext>
                </a:extLst>
              </a:tr>
            </a:tbl>
          </a:graphicData>
        </a:graphic>
      </p:graphicFrame>
      <p:sp>
        <p:nvSpPr>
          <p:cNvPr id="10" name="Title 9">
            <a:extLst>
              <a:ext uri="{FF2B5EF4-FFF2-40B4-BE49-F238E27FC236}">
                <a16:creationId xmlns:a16="http://schemas.microsoft.com/office/drawing/2014/main" id="{B20BD673-ABB0-208C-B37E-A142D74A137A}"/>
              </a:ext>
            </a:extLst>
          </p:cNvPr>
          <p:cNvSpPr>
            <a:spLocks noGrp="1"/>
          </p:cNvSpPr>
          <p:nvPr>
            <p:ph type="title"/>
          </p:nvPr>
        </p:nvSpPr>
        <p:spPr>
          <a:xfrm>
            <a:off x="838200" y="169736"/>
            <a:ext cx="10083800" cy="1325563"/>
          </a:xfrm>
        </p:spPr>
        <p:txBody>
          <a:bodyPr>
            <a:normAutofit/>
          </a:bodyPr>
          <a:lstStyle/>
          <a:p>
            <a:r>
              <a:rPr lang="en-US" sz="3600" dirty="0"/>
              <a:t>MEDALIST: Adverse Events Occurring</a:t>
            </a:r>
            <a:br>
              <a:rPr lang="en-US" sz="3600" dirty="0"/>
            </a:br>
            <a:r>
              <a:rPr lang="en-US" sz="3600" dirty="0"/>
              <a:t>in ≥10% of Patients</a:t>
            </a:r>
          </a:p>
        </p:txBody>
      </p:sp>
      <p:sp>
        <p:nvSpPr>
          <p:cNvPr id="2" name="Footer Placeholder 1">
            <a:extLst>
              <a:ext uri="{FF2B5EF4-FFF2-40B4-BE49-F238E27FC236}">
                <a16:creationId xmlns:a16="http://schemas.microsoft.com/office/drawing/2014/main" id="{F13BD6DF-6562-0437-FB1E-AE8FBBDDB02E}"/>
              </a:ext>
            </a:extLst>
          </p:cNvPr>
          <p:cNvSpPr>
            <a:spLocks noGrp="1"/>
          </p:cNvSpPr>
          <p:nvPr>
            <p:ph type="ftr" sz="quarter" idx="10"/>
          </p:nvPr>
        </p:nvSpPr>
        <p:spPr>
          <a:xfrm>
            <a:off x="1640263" y="6311900"/>
            <a:ext cx="10427793" cy="546100"/>
          </a:xfrm>
        </p:spPr>
        <p:txBody>
          <a:bodyPr/>
          <a:lstStyle/>
          <a:p>
            <a:r>
              <a:rPr kumimoji="0" lang="en-US" sz="1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Adapted from </a:t>
            </a:r>
            <a:r>
              <a:rPr kumimoji="0" lang="en-US" sz="1000" b="0" i="0" u="none" strike="noStrike" kern="1200" cap="none" spc="0" normalizeH="0" baseline="0" noProof="0" dirty="0" err="1">
                <a:ln>
                  <a:noFill/>
                </a:ln>
                <a:solidFill>
                  <a:srgbClr val="FFFFFF"/>
                </a:solidFill>
                <a:effectLst/>
                <a:uLnTx/>
                <a:uFillTx/>
                <a:latin typeface="Arial" panose="020B0604020202020204" pitchFamily="34" charset="0"/>
                <a:ea typeface="+mn-ea"/>
                <a:cs typeface="Arial" panose="020B0604020202020204" pitchFamily="34" charset="0"/>
              </a:rPr>
              <a:t>Fenaux</a:t>
            </a:r>
            <a:r>
              <a:rPr kumimoji="0" lang="en-US" sz="1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P et al. </a:t>
            </a:r>
            <a:r>
              <a:rPr kumimoji="0" lang="en-US" sz="1000" b="0" i="1"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N </a:t>
            </a:r>
            <a:r>
              <a:rPr kumimoji="0" lang="en-US" sz="1000" b="0" i="1" u="none" strike="noStrike" kern="1200" cap="none" spc="0" normalizeH="0" baseline="0" noProof="0" dirty="0" err="1">
                <a:ln>
                  <a:noFill/>
                </a:ln>
                <a:solidFill>
                  <a:srgbClr val="FFFFFF"/>
                </a:solidFill>
                <a:effectLst/>
                <a:uLnTx/>
                <a:uFillTx/>
                <a:latin typeface="Arial" panose="020B0604020202020204" pitchFamily="34" charset="0"/>
                <a:ea typeface="+mn-ea"/>
                <a:cs typeface="Arial" panose="020B0604020202020204" pitchFamily="34" charset="0"/>
              </a:rPr>
              <a:t>Engl</a:t>
            </a:r>
            <a:r>
              <a:rPr kumimoji="0" lang="en-US" sz="1000" b="0" i="1"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J Med</a:t>
            </a:r>
            <a:r>
              <a:rPr kumimoji="0" lang="en-US" sz="1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2020;382(2):140-151.</a:t>
            </a:r>
          </a:p>
        </p:txBody>
      </p:sp>
    </p:spTree>
    <p:extLst>
      <p:ext uri="{BB962C8B-B14F-4D97-AF65-F5344CB8AC3E}">
        <p14:creationId xmlns:p14="http://schemas.microsoft.com/office/powerpoint/2010/main" val="11355382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7A33A-9D3E-2C16-BDE5-CFF7C4A50483}"/>
              </a:ext>
            </a:extLst>
          </p:cNvPr>
          <p:cNvSpPr>
            <a:spLocks noGrp="1"/>
          </p:cNvSpPr>
          <p:nvPr>
            <p:ph type="title"/>
          </p:nvPr>
        </p:nvSpPr>
        <p:spPr>
          <a:xfrm>
            <a:off x="838200" y="365125"/>
            <a:ext cx="10515600" cy="1325563"/>
          </a:xfrm>
        </p:spPr>
        <p:txBody>
          <a:bodyPr/>
          <a:lstStyle/>
          <a:p>
            <a:r>
              <a:rPr lang="en-US" dirty="0" err="1"/>
              <a:t>Luspatercept</a:t>
            </a:r>
            <a:r>
              <a:rPr lang="en-US" dirty="0"/>
              <a:t> FDA Approval</a:t>
            </a:r>
          </a:p>
        </p:txBody>
      </p:sp>
      <p:sp>
        <p:nvSpPr>
          <p:cNvPr id="8" name="Content Placeholder 7">
            <a:extLst>
              <a:ext uri="{FF2B5EF4-FFF2-40B4-BE49-F238E27FC236}">
                <a16:creationId xmlns:a16="http://schemas.microsoft.com/office/drawing/2014/main" id="{1541502E-49CB-CD42-2CAE-F341C546F3B6}"/>
              </a:ext>
            </a:extLst>
          </p:cNvPr>
          <p:cNvSpPr>
            <a:spLocks noGrp="1"/>
          </p:cNvSpPr>
          <p:nvPr>
            <p:ph idx="1"/>
          </p:nvPr>
        </p:nvSpPr>
        <p:spPr>
          <a:xfrm>
            <a:off x="838200" y="1825625"/>
            <a:ext cx="10713720" cy="4351338"/>
          </a:xfrm>
        </p:spPr>
        <p:txBody>
          <a:bodyPr/>
          <a:lstStyle/>
          <a:p>
            <a:pPr marL="0" indent="0">
              <a:buNone/>
            </a:pPr>
            <a:r>
              <a:rPr lang="en-US" dirty="0"/>
              <a:t>April 2020: </a:t>
            </a:r>
            <a:r>
              <a:rPr lang="en-US" dirty="0" err="1"/>
              <a:t>luspatercept-aamt</a:t>
            </a:r>
            <a:r>
              <a:rPr lang="en-US" dirty="0"/>
              <a:t> is an erythroid maturation agent (EMA) indicated for the treatment of anemia failing an erythropoiesis stimulating agent and requiring 2 or more red blood cell (RBC) units over 8 weeks in adult patients with very low- to intermediate-risk myelodysplastic syndromes with ring </a:t>
            </a:r>
            <a:r>
              <a:rPr lang="en-US" dirty="0" err="1"/>
              <a:t>sideroblasts</a:t>
            </a:r>
            <a:r>
              <a:rPr lang="en-US" dirty="0"/>
              <a:t> (MDS-RS) or with myelodysplastic/myeloproliferative neoplasm with ring </a:t>
            </a:r>
            <a:r>
              <a:rPr lang="en-US" dirty="0" err="1"/>
              <a:t>sideroblasts</a:t>
            </a:r>
            <a:r>
              <a:rPr lang="en-US" dirty="0"/>
              <a:t> and thrombocytosis (MDS/MPN-RS-T)</a:t>
            </a:r>
          </a:p>
        </p:txBody>
      </p:sp>
      <p:sp>
        <p:nvSpPr>
          <p:cNvPr id="7" name="Footer Placeholder 6">
            <a:extLst>
              <a:ext uri="{FF2B5EF4-FFF2-40B4-BE49-F238E27FC236}">
                <a16:creationId xmlns:a16="http://schemas.microsoft.com/office/drawing/2014/main" id="{18520AB4-14A4-ACA9-A7B4-C95A2F446050}"/>
              </a:ext>
            </a:extLst>
          </p:cNvPr>
          <p:cNvSpPr>
            <a:spLocks noGrp="1"/>
          </p:cNvSpPr>
          <p:nvPr>
            <p:ph type="ftr" sz="quarter" idx="10"/>
          </p:nvPr>
        </p:nvSpPr>
        <p:spPr/>
        <p:txBody>
          <a:bodyPr/>
          <a:lstStyle/>
          <a:p>
            <a:pPr>
              <a:lnSpc>
                <a:spcPct val="100000"/>
              </a:lnSpc>
              <a:spcBef>
                <a:spcPts val="0"/>
              </a:spcBef>
            </a:pPr>
            <a:r>
              <a:rPr lang="en-US" dirty="0"/>
              <a:t>FDA, U.S. Food and Drug Administration.</a:t>
            </a:r>
          </a:p>
          <a:p>
            <a:pPr>
              <a:lnSpc>
                <a:spcPct val="100000"/>
              </a:lnSpc>
              <a:spcBef>
                <a:spcPts val="0"/>
              </a:spcBef>
            </a:pPr>
            <a:r>
              <a:rPr lang="en-US" dirty="0" err="1"/>
              <a:t>Reblozyl</a:t>
            </a:r>
            <a:r>
              <a:rPr lang="en-US" dirty="0"/>
              <a:t> (</a:t>
            </a:r>
            <a:r>
              <a:rPr lang="en-US" dirty="0" err="1"/>
              <a:t>luspatercept-aamt</a:t>
            </a:r>
            <a:r>
              <a:rPr lang="en-US" dirty="0"/>
              <a:t>). Prescribing information. Bristol Myers Squibb; 2022.</a:t>
            </a:r>
          </a:p>
        </p:txBody>
      </p:sp>
    </p:spTree>
    <p:extLst>
      <p:ext uri="{BB962C8B-B14F-4D97-AF65-F5344CB8AC3E}">
        <p14:creationId xmlns:p14="http://schemas.microsoft.com/office/powerpoint/2010/main" val="36392686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53346-0653-47D7-B3A5-DCC1860DB31D}"/>
              </a:ext>
            </a:extLst>
          </p:cNvPr>
          <p:cNvSpPr>
            <a:spLocks noGrp="1"/>
          </p:cNvSpPr>
          <p:nvPr>
            <p:ph type="title"/>
          </p:nvPr>
        </p:nvSpPr>
        <p:spPr>
          <a:xfrm>
            <a:off x="838200" y="80075"/>
            <a:ext cx="10515600" cy="1187703"/>
          </a:xfrm>
        </p:spPr>
        <p:txBody>
          <a:bodyPr>
            <a:noAutofit/>
          </a:bodyPr>
          <a:lstStyle/>
          <a:p>
            <a:r>
              <a:rPr lang="en-US" sz="3600" dirty="0"/>
              <a:t>Long-term Utilization and Benefit of </a:t>
            </a:r>
            <a:r>
              <a:rPr lang="en-US" sz="3600" dirty="0" err="1"/>
              <a:t>Luspatercept</a:t>
            </a:r>
            <a:r>
              <a:rPr lang="en-US" sz="3600" dirty="0"/>
              <a:t> in Patients with LR-MDS from the MEDALIST Trial</a:t>
            </a:r>
          </a:p>
        </p:txBody>
      </p:sp>
      <p:sp>
        <p:nvSpPr>
          <p:cNvPr id="4" name="Content Placeholder 3">
            <a:extLst>
              <a:ext uri="{FF2B5EF4-FFF2-40B4-BE49-F238E27FC236}">
                <a16:creationId xmlns:a16="http://schemas.microsoft.com/office/drawing/2014/main" id="{17FF21C6-DD98-9610-7B4E-5BEE1E50FBCE}"/>
              </a:ext>
            </a:extLst>
          </p:cNvPr>
          <p:cNvSpPr>
            <a:spLocks noGrp="1"/>
          </p:cNvSpPr>
          <p:nvPr>
            <p:ph sz="half" idx="1"/>
          </p:nvPr>
        </p:nvSpPr>
        <p:spPr>
          <a:xfrm>
            <a:off x="193275" y="2222049"/>
            <a:ext cx="2986680" cy="3117305"/>
          </a:xfrm>
        </p:spPr>
        <p:txBody>
          <a:bodyPr>
            <a:normAutofit/>
          </a:bodyPr>
          <a:lstStyle/>
          <a:p>
            <a:r>
              <a:rPr lang="en-US" sz="1200" dirty="0"/>
              <a:t>Progression to HR-MDS/AML during the entire treatment period:</a:t>
            </a:r>
          </a:p>
          <a:p>
            <a:pPr lvl="1"/>
            <a:r>
              <a:rPr lang="en-US" sz="1200" dirty="0" err="1"/>
              <a:t>Luspatercept</a:t>
            </a:r>
            <a:r>
              <a:rPr lang="en-US" sz="1200" dirty="0"/>
              <a:t>: 13 of 153 (8.5%)</a:t>
            </a:r>
          </a:p>
          <a:p>
            <a:pPr lvl="1"/>
            <a:r>
              <a:rPr lang="en-US" sz="1200" dirty="0"/>
              <a:t>Placebo: 5 of 76 (6.6%) </a:t>
            </a:r>
          </a:p>
          <a:p>
            <a:endParaRPr lang="en-US" sz="1200" dirty="0"/>
          </a:p>
          <a:p>
            <a:r>
              <a:rPr lang="en-US" sz="1200" dirty="0"/>
              <a:t>Median time to HR-MDS/AML progression:</a:t>
            </a:r>
          </a:p>
          <a:p>
            <a:pPr lvl="1"/>
            <a:r>
              <a:rPr lang="en-US" sz="1200" dirty="0" err="1"/>
              <a:t>Luspatercept</a:t>
            </a:r>
            <a:r>
              <a:rPr lang="en-US" sz="1200" dirty="0"/>
              <a:t>: 57.23 months</a:t>
            </a:r>
          </a:p>
          <a:p>
            <a:pPr lvl="1"/>
            <a:r>
              <a:rPr lang="en-US" sz="1200" dirty="0"/>
              <a:t>Placebo: 32.69 months</a:t>
            </a:r>
          </a:p>
        </p:txBody>
      </p:sp>
      <p:sp>
        <p:nvSpPr>
          <p:cNvPr id="13" name="Content Placeholder 12">
            <a:extLst>
              <a:ext uri="{FF2B5EF4-FFF2-40B4-BE49-F238E27FC236}">
                <a16:creationId xmlns:a16="http://schemas.microsoft.com/office/drawing/2014/main" id="{2ECA94DA-9CBD-3BC1-20EB-BE1B4D263423}"/>
              </a:ext>
            </a:extLst>
          </p:cNvPr>
          <p:cNvSpPr>
            <a:spLocks noGrp="1"/>
          </p:cNvSpPr>
          <p:nvPr>
            <p:ph sz="half" idx="2"/>
          </p:nvPr>
        </p:nvSpPr>
        <p:spPr>
          <a:xfrm>
            <a:off x="3203923" y="1545540"/>
            <a:ext cx="3951213" cy="683659"/>
          </a:xfrm>
        </p:spPr>
        <p:txBody>
          <a:bodyPr>
            <a:normAutofit/>
          </a:bodyPr>
          <a:lstStyle/>
          <a:p>
            <a:pPr marL="0" indent="0" algn="ctr">
              <a:spcBef>
                <a:spcPts val="0"/>
              </a:spcBef>
              <a:buNone/>
            </a:pPr>
            <a:r>
              <a:rPr lang="en-US" sz="1600" b="1" dirty="0">
                <a:solidFill>
                  <a:schemeClr val="accent1"/>
                </a:solidFill>
              </a:rPr>
              <a:t>RBC-TI ≥8 weeks and ≥16 weeks </a:t>
            </a:r>
          </a:p>
          <a:p>
            <a:pPr marL="0" indent="0" algn="ctr">
              <a:spcBef>
                <a:spcPts val="0"/>
              </a:spcBef>
              <a:buNone/>
            </a:pPr>
            <a:r>
              <a:rPr lang="en-US" sz="1600" b="1" dirty="0">
                <a:solidFill>
                  <a:schemeClr val="accent1"/>
                </a:solidFill>
              </a:rPr>
              <a:t>during the entire treatment period</a:t>
            </a:r>
          </a:p>
        </p:txBody>
      </p:sp>
      <p:sp>
        <p:nvSpPr>
          <p:cNvPr id="3" name="Footer Placeholder 2">
            <a:extLst>
              <a:ext uri="{FF2B5EF4-FFF2-40B4-BE49-F238E27FC236}">
                <a16:creationId xmlns:a16="http://schemas.microsoft.com/office/drawing/2014/main" id="{EB6EB624-1F09-0CBE-0491-5A94FAE4E4F9}"/>
              </a:ext>
            </a:extLst>
          </p:cNvPr>
          <p:cNvSpPr>
            <a:spLocks noGrp="1"/>
          </p:cNvSpPr>
          <p:nvPr>
            <p:ph type="ftr" sz="quarter" idx="10"/>
          </p:nvPr>
        </p:nvSpPr>
        <p:spPr>
          <a:xfrm>
            <a:off x="1709898" y="6311900"/>
            <a:ext cx="7398007" cy="546100"/>
          </a:xfrm>
        </p:spPr>
        <p:txBody>
          <a:bodyPr/>
          <a:lstStyle/>
          <a:p>
            <a:pPr defTabSz="578685" eaLnBrk="0" hangingPunct="0">
              <a:defRPr/>
            </a:pPr>
            <a:r>
              <a:rPr lang="en-US" dirty="0">
                <a:latin typeface="Arial" panose="020B0604020202020204" pitchFamily="34" charset="0"/>
                <a:cs typeface="Arial" panose="020B0604020202020204" pitchFamily="34" charset="0"/>
              </a:rPr>
              <a:t>AML, acute myeloid leukemia; HR-MDS, high-risk myelodysplastic syndrome; LR-MDS, lower-risk myelodysplastic syndromes; </a:t>
            </a:r>
            <a:r>
              <a:rPr lang="en-US" sz="1000" dirty="0">
                <a:effectLst/>
                <a:latin typeface="Helvetica" pitchFamily="2" charset="0"/>
              </a:rPr>
              <a:t>NE, not estimable; OR, odds ratio; </a:t>
            </a:r>
            <a:r>
              <a:rPr lang="en-US" dirty="0">
                <a:latin typeface="Arial" panose="020B0604020202020204" pitchFamily="34" charset="0"/>
                <a:cs typeface="Arial" panose="020B0604020202020204" pitchFamily="34" charset="0"/>
              </a:rPr>
              <a:t>RBC-TI; red blood cell transfusion independence.</a:t>
            </a:r>
          </a:p>
          <a:p>
            <a:pPr defTabSz="578685" eaLnBrk="0" hangingPunct="0">
              <a:defRPr/>
            </a:pPr>
            <a:r>
              <a:rPr lang="en-US" dirty="0" err="1">
                <a:latin typeface="Arial" panose="020B0604020202020204" pitchFamily="34" charset="0"/>
                <a:cs typeface="Arial" panose="020B0604020202020204" pitchFamily="34" charset="0"/>
              </a:rPr>
              <a:t>Fenaux</a:t>
            </a:r>
            <a:r>
              <a:rPr lang="en-US" dirty="0">
                <a:latin typeface="Arial" panose="020B0604020202020204" pitchFamily="34" charset="0"/>
                <a:cs typeface="Arial" panose="020B0604020202020204" pitchFamily="34" charset="0"/>
              </a:rPr>
              <a:t> P, et al. EHA 2022 Congress. </a:t>
            </a:r>
            <a:r>
              <a:rPr lang="en-US" b="0" dirty="0">
                <a:latin typeface="Arial" panose="020B0604020202020204" pitchFamily="34" charset="0"/>
                <a:cs typeface="Arial" panose="020B0604020202020204" pitchFamily="34" charset="0"/>
              </a:rPr>
              <a:t>Poster presentation</a:t>
            </a:r>
            <a:r>
              <a:rPr lang="en-US" dirty="0">
                <a:latin typeface="Arial" panose="020B0604020202020204" pitchFamily="34" charset="0"/>
                <a:cs typeface="Arial" panose="020B0604020202020204" pitchFamily="34" charset="0"/>
              </a:rPr>
              <a:t> P778.</a:t>
            </a:r>
          </a:p>
        </p:txBody>
      </p:sp>
      <p:pic>
        <p:nvPicPr>
          <p:cNvPr id="7" name="Picture 6">
            <a:extLst>
              <a:ext uri="{FF2B5EF4-FFF2-40B4-BE49-F238E27FC236}">
                <a16:creationId xmlns:a16="http://schemas.microsoft.com/office/drawing/2014/main" id="{FD6E2756-64B6-42EA-AFE8-C528B089ACFF}"/>
              </a:ext>
            </a:extLst>
          </p:cNvPr>
          <p:cNvPicPr>
            <a:picLocks noChangeAspect="1"/>
          </p:cNvPicPr>
          <p:nvPr/>
        </p:nvPicPr>
        <p:blipFill rotWithShape="1">
          <a:blip r:embed="rId3"/>
          <a:srcRect t="11224" b="18761"/>
          <a:stretch/>
        </p:blipFill>
        <p:spPr>
          <a:xfrm>
            <a:off x="3088179" y="2160174"/>
            <a:ext cx="4182702" cy="2769152"/>
          </a:xfrm>
          <a:prstGeom prst="rect">
            <a:avLst/>
          </a:prstGeom>
        </p:spPr>
      </p:pic>
      <p:pic>
        <p:nvPicPr>
          <p:cNvPr id="9" name="Picture 8">
            <a:extLst>
              <a:ext uri="{FF2B5EF4-FFF2-40B4-BE49-F238E27FC236}">
                <a16:creationId xmlns:a16="http://schemas.microsoft.com/office/drawing/2014/main" id="{11B05EF7-B22C-4BB6-AAC4-27EA7DD74AD4}"/>
              </a:ext>
            </a:extLst>
          </p:cNvPr>
          <p:cNvPicPr>
            <a:picLocks noChangeAspect="1"/>
          </p:cNvPicPr>
          <p:nvPr/>
        </p:nvPicPr>
        <p:blipFill rotWithShape="1">
          <a:blip r:embed="rId4"/>
          <a:srcRect l="6554" t="14641" b="9302"/>
          <a:stretch/>
        </p:blipFill>
        <p:spPr>
          <a:xfrm>
            <a:off x="7318817" y="2201209"/>
            <a:ext cx="4336565" cy="3117305"/>
          </a:xfrm>
          <a:prstGeom prst="rect">
            <a:avLst/>
          </a:prstGeom>
        </p:spPr>
      </p:pic>
      <p:sp>
        <p:nvSpPr>
          <p:cNvPr id="14" name="Content Placeholder 12">
            <a:extLst>
              <a:ext uri="{FF2B5EF4-FFF2-40B4-BE49-F238E27FC236}">
                <a16:creationId xmlns:a16="http://schemas.microsoft.com/office/drawing/2014/main" id="{C2BAC258-2D76-FB2D-C3C8-323AEBF0D2A1}"/>
              </a:ext>
            </a:extLst>
          </p:cNvPr>
          <p:cNvSpPr txBox="1">
            <a:spLocks/>
          </p:cNvSpPr>
          <p:nvPr/>
        </p:nvSpPr>
        <p:spPr>
          <a:xfrm>
            <a:off x="7484418" y="1504972"/>
            <a:ext cx="3951213" cy="68365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3"/>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3"/>
              </a:buClr>
              <a:buFont typeface="System Font Regular"/>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3"/>
              </a:buClr>
              <a:buFont typeface="System Font Regular"/>
              <a:buChar char="&gt;"/>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3"/>
              </a:buClr>
              <a:buFont typeface="Wingdings"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1400" b="1" dirty="0">
                <a:solidFill>
                  <a:schemeClr val="accent1"/>
                </a:solidFill>
              </a:rPr>
              <a:t>Cumulative duration of RBC-TI ≥8 weeks </a:t>
            </a:r>
          </a:p>
          <a:p>
            <a:pPr marL="0" indent="0" algn="ctr">
              <a:spcBef>
                <a:spcPts val="0"/>
              </a:spcBef>
              <a:buFont typeface="Arial" panose="020B0604020202020204" pitchFamily="34" charset="0"/>
              <a:buNone/>
            </a:pPr>
            <a:r>
              <a:rPr lang="en-US" sz="1400" b="1" dirty="0">
                <a:solidFill>
                  <a:schemeClr val="accent1"/>
                </a:solidFill>
              </a:rPr>
              <a:t>for patients who achieved RBC-TI ≥8 weeks during the entire treatment period</a:t>
            </a:r>
          </a:p>
        </p:txBody>
      </p:sp>
      <p:sp>
        <p:nvSpPr>
          <p:cNvPr id="16" name="TextBox 15">
            <a:extLst>
              <a:ext uri="{FF2B5EF4-FFF2-40B4-BE49-F238E27FC236}">
                <a16:creationId xmlns:a16="http://schemas.microsoft.com/office/drawing/2014/main" id="{2753821A-D4F9-BC29-56DC-40B236609ED9}"/>
              </a:ext>
            </a:extLst>
          </p:cNvPr>
          <p:cNvSpPr txBox="1"/>
          <p:nvPr/>
        </p:nvSpPr>
        <p:spPr>
          <a:xfrm>
            <a:off x="7387168" y="5339924"/>
            <a:ext cx="4199861" cy="707886"/>
          </a:xfrm>
          <a:prstGeom prst="rect">
            <a:avLst/>
          </a:prstGeom>
          <a:noFill/>
        </p:spPr>
        <p:txBody>
          <a:bodyPr wrap="square" rtlCol="0">
            <a:spAutoFit/>
          </a:bodyPr>
          <a:lstStyle/>
          <a:p>
            <a:r>
              <a:rPr lang="en-US" sz="1000" dirty="0">
                <a:effectLst/>
                <a:latin typeface="Helvetica" pitchFamily="2" charset="0"/>
              </a:rPr>
              <a:t>Cumulative duration of RBC-TI ≥8 weeks is defined as the sum of all durations of RBC-TI during the entire treatment phase for patients who achieved RBC-TI ≥8 weeks during the entire treatment period. </a:t>
            </a:r>
          </a:p>
          <a:p>
            <a:r>
              <a:rPr lang="en-US" sz="1000" baseline="30000" dirty="0" err="1">
                <a:effectLst/>
                <a:latin typeface="Helvetica" pitchFamily="2" charset="0"/>
              </a:rPr>
              <a:t>a</a:t>
            </a:r>
            <a:r>
              <a:rPr lang="en-US" sz="1000" dirty="0" err="1">
                <a:effectLst/>
                <a:latin typeface="Helvetica" pitchFamily="2" charset="0"/>
              </a:rPr>
              <a:t>Median</a:t>
            </a:r>
            <a:r>
              <a:rPr lang="en-US" sz="1000" dirty="0">
                <a:effectLst/>
                <a:latin typeface="Helvetica" pitchFamily="2" charset="0"/>
              </a:rPr>
              <a:t> is from unstratified KM method.</a:t>
            </a:r>
            <a:endParaRPr lang="en-US" sz="1000" dirty="0"/>
          </a:p>
        </p:txBody>
      </p:sp>
      <p:sp>
        <p:nvSpPr>
          <p:cNvPr id="5" name="TextBox 4">
            <a:extLst>
              <a:ext uri="{FF2B5EF4-FFF2-40B4-BE49-F238E27FC236}">
                <a16:creationId xmlns:a16="http://schemas.microsoft.com/office/drawing/2014/main" id="{52F956F4-CE5F-073C-5C2E-1D755C8ED331}"/>
              </a:ext>
            </a:extLst>
          </p:cNvPr>
          <p:cNvSpPr txBox="1"/>
          <p:nvPr/>
        </p:nvSpPr>
        <p:spPr>
          <a:xfrm>
            <a:off x="3155027" y="5010304"/>
            <a:ext cx="4061038" cy="1169551"/>
          </a:xfrm>
          <a:prstGeom prst="rect">
            <a:avLst/>
          </a:prstGeom>
          <a:noFill/>
        </p:spPr>
        <p:txBody>
          <a:bodyPr wrap="square" rtlCol="0">
            <a:spAutoFit/>
          </a:bodyPr>
          <a:lstStyle/>
          <a:p>
            <a:r>
              <a:rPr lang="en-US" sz="1000" baseline="30000" dirty="0" err="1">
                <a:effectLst/>
                <a:latin typeface="Helvetica" pitchFamily="2" charset="0"/>
              </a:rPr>
              <a:t>a</a:t>
            </a:r>
            <a:r>
              <a:rPr lang="en-US" sz="1000" dirty="0" err="1">
                <a:effectLst/>
                <a:latin typeface="Helvetica" pitchFamily="2" charset="0"/>
              </a:rPr>
              <a:t>Defined</a:t>
            </a:r>
            <a:r>
              <a:rPr lang="en-US" sz="1000" dirty="0">
                <a:effectLst/>
                <a:latin typeface="Helvetica" pitchFamily="2" charset="0"/>
              </a:rPr>
              <a:t> as the absence of any RBC transfusion during any consecutive 8- or 16-week period during the entire treatment period; </a:t>
            </a:r>
            <a:r>
              <a:rPr lang="en-US" sz="1000" baseline="30000" dirty="0" err="1">
                <a:effectLst/>
                <a:latin typeface="Helvetica" pitchFamily="2" charset="0"/>
              </a:rPr>
              <a:t>b</a:t>
            </a:r>
            <a:r>
              <a:rPr lang="en-US" sz="1000" dirty="0" err="1">
                <a:effectLst/>
                <a:latin typeface="Helvetica" pitchFamily="2" charset="0"/>
              </a:rPr>
              <a:t>Response</a:t>
            </a:r>
            <a:r>
              <a:rPr lang="en-US" sz="1000" dirty="0">
                <a:effectLst/>
                <a:latin typeface="Helvetica" pitchFamily="2" charset="0"/>
              </a:rPr>
              <a:t> rate (%) was calculated using the number of responders divided by the number of patients multiplied by 100; </a:t>
            </a:r>
          </a:p>
          <a:p>
            <a:r>
              <a:rPr lang="en-US" sz="1000" baseline="30000" dirty="0" err="1">
                <a:effectLst/>
                <a:latin typeface="Helvetica" pitchFamily="2" charset="0"/>
              </a:rPr>
              <a:t>c</a:t>
            </a:r>
            <a:r>
              <a:rPr lang="en-US" sz="1000" dirty="0" err="1">
                <a:effectLst/>
                <a:latin typeface="Helvetica" pitchFamily="2" charset="0"/>
              </a:rPr>
              <a:t>Cochran</a:t>
            </a:r>
            <a:r>
              <a:rPr lang="en-US" sz="1000" dirty="0">
                <a:effectLst/>
                <a:latin typeface="Helvetica" pitchFamily="2" charset="0"/>
              </a:rPr>
              <a:t>-Mantel-Haenszel test stratified for average baseline RBC transfusion requirement (≥6 units vs &lt;6 RBC units per 8 weeks), and baseline IPSS-R score (Very low or Low vs Intermediate).</a:t>
            </a:r>
          </a:p>
        </p:txBody>
      </p:sp>
    </p:spTree>
    <p:extLst>
      <p:ext uri="{BB962C8B-B14F-4D97-AF65-F5344CB8AC3E}">
        <p14:creationId xmlns:p14="http://schemas.microsoft.com/office/powerpoint/2010/main" val="17750463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CAEA17B-35DC-AB02-C664-C6852F6B50BC}"/>
              </a:ext>
            </a:extLst>
          </p:cNvPr>
          <p:cNvSpPr>
            <a:spLocks noGrp="1"/>
          </p:cNvSpPr>
          <p:nvPr>
            <p:ph type="ctrTitle"/>
          </p:nvPr>
        </p:nvSpPr>
        <p:spPr>
          <a:xfrm>
            <a:off x="1524000" y="1122363"/>
            <a:ext cx="9144000" cy="1865386"/>
          </a:xfrm>
        </p:spPr>
        <p:txBody>
          <a:bodyPr/>
          <a:lstStyle/>
          <a:p>
            <a:r>
              <a:rPr lang="en-US" dirty="0"/>
              <a:t>2022 ASH Data</a:t>
            </a:r>
          </a:p>
        </p:txBody>
      </p:sp>
      <p:sp>
        <p:nvSpPr>
          <p:cNvPr id="5" name="Subtitle 4">
            <a:extLst>
              <a:ext uri="{FF2B5EF4-FFF2-40B4-BE49-F238E27FC236}">
                <a16:creationId xmlns:a16="http://schemas.microsoft.com/office/drawing/2014/main" id="{1B083B57-4603-7071-1786-09F38348162C}"/>
              </a:ext>
            </a:extLst>
          </p:cNvPr>
          <p:cNvSpPr>
            <a:spLocks noGrp="1"/>
          </p:cNvSpPr>
          <p:nvPr>
            <p:ph type="subTitle" idx="1"/>
          </p:nvPr>
        </p:nvSpPr>
        <p:spPr>
          <a:xfrm>
            <a:off x="1761460" y="3419926"/>
            <a:ext cx="8669079" cy="1488391"/>
          </a:xfrm>
        </p:spPr>
        <p:txBody>
          <a:bodyPr numCol="3">
            <a:normAutofit/>
          </a:bodyPr>
          <a:lstStyle/>
          <a:p>
            <a:r>
              <a:rPr lang="en-US" sz="2000" dirty="0"/>
              <a:t>MEDALIST Trial</a:t>
            </a:r>
            <a:br>
              <a:rPr lang="en-US" sz="2000" dirty="0"/>
            </a:br>
            <a:r>
              <a:rPr lang="en-US" sz="2000" dirty="0"/>
              <a:t>OS and PFS</a:t>
            </a:r>
          </a:p>
          <a:p>
            <a:endParaRPr lang="en-US" sz="2000" dirty="0"/>
          </a:p>
          <a:p>
            <a:endParaRPr lang="en-US" sz="2000" dirty="0"/>
          </a:p>
          <a:p>
            <a:r>
              <a:rPr lang="en-US" sz="2000" dirty="0"/>
              <a:t>MEDALIST Trial Response by Baseline Transfusion Burden and Dose Level </a:t>
            </a:r>
          </a:p>
          <a:p>
            <a:r>
              <a:rPr lang="en-US" sz="2000" dirty="0" err="1"/>
              <a:t>Luspatercept</a:t>
            </a:r>
            <a:br>
              <a:rPr lang="en-US" sz="2000" dirty="0"/>
            </a:br>
            <a:r>
              <a:rPr lang="en-US" sz="2000" dirty="0"/>
              <a:t>Real-World Data</a:t>
            </a:r>
          </a:p>
        </p:txBody>
      </p:sp>
      <p:sp>
        <p:nvSpPr>
          <p:cNvPr id="2" name="Footer Placeholder 1">
            <a:extLst>
              <a:ext uri="{FF2B5EF4-FFF2-40B4-BE49-F238E27FC236}">
                <a16:creationId xmlns:a16="http://schemas.microsoft.com/office/drawing/2014/main" id="{56150748-7D8E-41A3-7236-3AD8A67EB41C}"/>
              </a:ext>
            </a:extLst>
          </p:cNvPr>
          <p:cNvSpPr>
            <a:spLocks noGrp="1"/>
          </p:cNvSpPr>
          <p:nvPr>
            <p:ph type="ftr" sz="quarter" idx="13"/>
          </p:nvPr>
        </p:nvSpPr>
        <p:spPr/>
        <p:txBody>
          <a:bodyPr/>
          <a:lstStyle/>
          <a:p>
            <a:r>
              <a:rPr lang="en-US" sz="1000" dirty="0">
                <a:solidFill>
                  <a:schemeClr val="bg1"/>
                </a:solidFill>
              </a:rPr>
              <a:t>ASH, American Society of Hematology; OS, overall survival; PFS, progression-free survival.</a:t>
            </a:r>
          </a:p>
        </p:txBody>
      </p:sp>
    </p:spTree>
    <p:extLst>
      <p:ext uri="{BB962C8B-B14F-4D97-AF65-F5344CB8AC3E}">
        <p14:creationId xmlns:p14="http://schemas.microsoft.com/office/powerpoint/2010/main" val="23545418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C48FC924-0297-89C8-D2CF-945A56C54B0A}"/>
              </a:ext>
            </a:extLst>
          </p:cNvPr>
          <p:cNvSpPr>
            <a:spLocks noGrp="1"/>
          </p:cNvSpPr>
          <p:nvPr>
            <p:ph type="title"/>
          </p:nvPr>
        </p:nvSpPr>
        <p:spPr>
          <a:xfrm>
            <a:off x="838200" y="208806"/>
            <a:ext cx="10515600" cy="733803"/>
          </a:xfrm>
        </p:spPr>
        <p:txBody>
          <a:bodyPr>
            <a:normAutofit/>
          </a:bodyPr>
          <a:lstStyle/>
          <a:p>
            <a:r>
              <a:rPr lang="en-US" sz="3600" dirty="0"/>
              <a:t>Abstract 1174: OS and PFS with </a:t>
            </a:r>
            <a:r>
              <a:rPr lang="en-US" sz="3600" dirty="0" err="1"/>
              <a:t>Luspatercept</a:t>
            </a:r>
            <a:endParaRPr lang="en-US" sz="3600" dirty="0"/>
          </a:p>
        </p:txBody>
      </p:sp>
      <p:sp>
        <p:nvSpPr>
          <p:cNvPr id="14" name="Content Placeholder 13">
            <a:extLst>
              <a:ext uri="{FF2B5EF4-FFF2-40B4-BE49-F238E27FC236}">
                <a16:creationId xmlns:a16="http://schemas.microsoft.com/office/drawing/2014/main" id="{9B23BFD4-FD5B-120B-73A5-D76A94A441D0}"/>
              </a:ext>
            </a:extLst>
          </p:cNvPr>
          <p:cNvSpPr>
            <a:spLocks noGrp="1"/>
          </p:cNvSpPr>
          <p:nvPr>
            <p:ph sz="half" idx="1"/>
          </p:nvPr>
        </p:nvSpPr>
        <p:spPr>
          <a:xfrm>
            <a:off x="942297" y="5259441"/>
            <a:ext cx="5209674" cy="875330"/>
          </a:xfrm>
        </p:spPr>
        <p:txBody>
          <a:bodyPr>
            <a:noAutofit/>
          </a:bodyPr>
          <a:lstStyle/>
          <a:p>
            <a:pPr marL="0" indent="0">
              <a:lnSpc>
                <a:spcPct val="100000"/>
              </a:lnSpc>
              <a:spcBef>
                <a:spcPts val="0"/>
              </a:spcBef>
              <a:buNone/>
            </a:pPr>
            <a:r>
              <a:rPr lang="en-US" sz="800" dirty="0" err="1"/>
              <a:t>Luspatercept</a:t>
            </a:r>
            <a:r>
              <a:rPr lang="en-US" sz="800" dirty="0"/>
              <a:t> responders vs placebo responders: HR, 1.47 (95% CI, 0.19–11.46); </a:t>
            </a:r>
            <a:r>
              <a:rPr lang="en-US" sz="800" i="1" dirty="0"/>
              <a:t>P</a:t>
            </a:r>
            <a:r>
              <a:rPr lang="en-US" sz="800" dirty="0"/>
              <a:t> = 0.7088. </a:t>
            </a:r>
          </a:p>
          <a:p>
            <a:pPr marL="0" indent="0">
              <a:lnSpc>
                <a:spcPct val="100000"/>
              </a:lnSpc>
              <a:spcBef>
                <a:spcPts val="0"/>
              </a:spcBef>
              <a:buNone/>
            </a:pPr>
            <a:r>
              <a:rPr lang="en-US" sz="800" dirty="0" err="1"/>
              <a:t>Luspatercept</a:t>
            </a:r>
            <a:r>
              <a:rPr lang="en-US" sz="800" dirty="0"/>
              <a:t> non-responders vs placebo non-responders: HR, 1.28 (95% CI, 0.78–2.10); </a:t>
            </a:r>
            <a:r>
              <a:rPr lang="en-US" sz="800" i="1" dirty="0"/>
              <a:t>P</a:t>
            </a:r>
            <a:r>
              <a:rPr lang="en-US" sz="800" dirty="0"/>
              <a:t> = 0.3355. </a:t>
            </a:r>
          </a:p>
          <a:p>
            <a:pPr marL="0" indent="0">
              <a:lnSpc>
                <a:spcPct val="100000"/>
              </a:lnSpc>
              <a:spcBef>
                <a:spcPts val="0"/>
              </a:spcBef>
              <a:buNone/>
            </a:pPr>
            <a:r>
              <a:rPr lang="en-US" sz="800" dirty="0" err="1"/>
              <a:t>Luspatercept</a:t>
            </a:r>
            <a:r>
              <a:rPr lang="en-US" sz="800" dirty="0"/>
              <a:t> responders vs </a:t>
            </a:r>
            <a:r>
              <a:rPr lang="en-US" sz="800" dirty="0" err="1"/>
              <a:t>luspatercept</a:t>
            </a:r>
            <a:r>
              <a:rPr lang="en-US" sz="800" dirty="0"/>
              <a:t> non-responders: HR, 0.26 (95% CI, 0.13–0.52); </a:t>
            </a:r>
            <a:r>
              <a:rPr lang="en-US" sz="800" i="1" dirty="0"/>
              <a:t>P</a:t>
            </a:r>
            <a:r>
              <a:rPr lang="en-US" sz="800" dirty="0"/>
              <a:t> &lt; 0.0001. </a:t>
            </a:r>
          </a:p>
          <a:p>
            <a:pPr marL="0" indent="0">
              <a:lnSpc>
                <a:spcPct val="100000"/>
              </a:lnSpc>
              <a:spcBef>
                <a:spcPts val="0"/>
              </a:spcBef>
              <a:buNone/>
            </a:pPr>
            <a:r>
              <a:rPr lang="en-US" sz="800" dirty="0"/>
              <a:t>Data cut: January 15, 2022. OS was defined as time from randomization to death from any cause. Responders were defined as patients with an absence of any RBC transfusion ≥8 weeks during the first 24 weeks of double-blind treatment. </a:t>
            </a:r>
          </a:p>
        </p:txBody>
      </p:sp>
      <p:sp>
        <p:nvSpPr>
          <p:cNvPr id="2" name="Footer Placeholder 1">
            <a:extLst>
              <a:ext uri="{FF2B5EF4-FFF2-40B4-BE49-F238E27FC236}">
                <a16:creationId xmlns:a16="http://schemas.microsoft.com/office/drawing/2014/main" id="{2C68AA27-1C91-72D6-BB69-F305DD531DAA}"/>
              </a:ext>
            </a:extLst>
          </p:cNvPr>
          <p:cNvSpPr>
            <a:spLocks noGrp="1"/>
          </p:cNvSpPr>
          <p:nvPr>
            <p:ph type="ftr" sz="quarter" idx="10"/>
          </p:nvPr>
        </p:nvSpPr>
        <p:spPr>
          <a:xfrm>
            <a:off x="1640263" y="6311899"/>
            <a:ext cx="10427793" cy="546101"/>
          </a:xfrm>
        </p:spPr>
        <p:txBody>
          <a:bodyPr/>
          <a:lstStyle/>
          <a:p>
            <a:pPr algn="l" defTabSz="578685" eaLnBrk="0" hangingPunct="0">
              <a:defRPr/>
            </a:pPr>
            <a:r>
              <a:rPr lang="en-US" sz="1000" dirty="0">
                <a:solidFill>
                  <a:schemeClr val="bg1"/>
                </a:solidFill>
              </a:rPr>
              <a:t>ITT, intent-to-treat; NA, not applicable; OS, overall survival; PFS, progression-free survival.</a:t>
            </a:r>
          </a:p>
          <a:p>
            <a:pPr algn="l" defTabSz="578685" eaLnBrk="0" hangingPunct="0">
              <a:defRPr/>
            </a:pPr>
            <a:r>
              <a:rPr lang="fr-FR" sz="1000" dirty="0" err="1">
                <a:solidFill>
                  <a:schemeClr val="bg1"/>
                </a:solidFill>
              </a:rPr>
              <a:t>Adapted</a:t>
            </a:r>
            <a:r>
              <a:rPr lang="fr-FR" sz="1000" dirty="0">
                <a:solidFill>
                  <a:schemeClr val="bg1"/>
                </a:solidFill>
              </a:rPr>
              <a:t> </a:t>
            </a:r>
            <a:r>
              <a:rPr lang="fr-FR" sz="1000" dirty="0" err="1">
                <a:solidFill>
                  <a:schemeClr val="bg1"/>
                </a:solidFill>
              </a:rPr>
              <a:t>from</a:t>
            </a:r>
            <a:r>
              <a:rPr lang="fr-FR" sz="1000" dirty="0">
                <a:solidFill>
                  <a:schemeClr val="bg1"/>
                </a:solidFill>
              </a:rPr>
              <a:t> Santini V, et al. </a:t>
            </a:r>
            <a:r>
              <a:rPr lang="fr-FR" sz="1000" i="1" dirty="0">
                <a:solidFill>
                  <a:schemeClr val="bg1"/>
                </a:solidFill>
              </a:rPr>
              <a:t>Blood</a:t>
            </a:r>
            <a:r>
              <a:rPr lang="fr-FR" sz="1000" dirty="0">
                <a:solidFill>
                  <a:schemeClr val="bg1"/>
                </a:solidFill>
              </a:rPr>
              <a:t>. 2022;140(</a:t>
            </a:r>
            <a:r>
              <a:rPr lang="fr-FR" sz="1000" dirty="0" err="1">
                <a:solidFill>
                  <a:schemeClr val="bg1"/>
                </a:solidFill>
              </a:rPr>
              <a:t>Supplement</a:t>
            </a:r>
            <a:r>
              <a:rPr lang="fr-FR" sz="1000" dirty="0">
                <a:solidFill>
                  <a:schemeClr val="bg1"/>
                </a:solidFill>
              </a:rPr>
              <a:t> 1):4079-4081.</a:t>
            </a:r>
            <a:endParaRPr lang="en-US" sz="1000" dirty="0">
              <a:solidFill>
                <a:schemeClr val="bg1"/>
              </a:solidFill>
            </a:endParaRPr>
          </a:p>
        </p:txBody>
      </p:sp>
      <p:sp>
        <p:nvSpPr>
          <p:cNvPr id="5" name="TextBox 4">
            <a:extLst>
              <a:ext uri="{FF2B5EF4-FFF2-40B4-BE49-F238E27FC236}">
                <a16:creationId xmlns:a16="http://schemas.microsoft.com/office/drawing/2014/main" id="{C25C4514-0677-323A-B87A-523843E26719}"/>
              </a:ext>
            </a:extLst>
          </p:cNvPr>
          <p:cNvSpPr txBox="1"/>
          <p:nvPr/>
        </p:nvSpPr>
        <p:spPr>
          <a:xfrm>
            <a:off x="681709" y="1007727"/>
            <a:ext cx="5630304" cy="584775"/>
          </a:xfrm>
          <a:prstGeom prst="rect">
            <a:avLst/>
          </a:prstGeom>
          <a:noFill/>
        </p:spPr>
        <p:txBody>
          <a:bodyPr wrap="square">
            <a:spAutoFit/>
          </a:bodyPr>
          <a:lstStyle/>
          <a:p>
            <a:r>
              <a:rPr lang="en-US" sz="1600" b="1" dirty="0">
                <a:solidFill>
                  <a:schemeClr val="accent1"/>
                </a:solidFill>
                <a:latin typeface="Arial" panose="020B0604020202020204" pitchFamily="34" charset="0"/>
                <a:cs typeface="Arial" panose="020B0604020202020204" pitchFamily="34" charset="0"/>
              </a:rPr>
              <a:t>OS with </a:t>
            </a:r>
            <a:r>
              <a:rPr lang="en-US" sz="1600" b="1" dirty="0" err="1">
                <a:solidFill>
                  <a:schemeClr val="accent1"/>
                </a:solidFill>
                <a:latin typeface="Arial" panose="020B0604020202020204" pitchFamily="34" charset="0"/>
                <a:cs typeface="Arial" panose="020B0604020202020204" pitchFamily="34" charset="0"/>
              </a:rPr>
              <a:t>luspatercept</a:t>
            </a:r>
            <a:r>
              <a:rPr lang="en-US" sz="1600" b="1" dirty="0">
                <a:solidFill>
                  <a:schemeClr val="accent1"/>
                </a:solidFill>
                <a:latin typeface="Arial" panose="020B0604020202020204" pitchFamily="34" charset="0"/>
                <a:cs typeface="Arial" panose="020B0604020202020204" pitchFamily="34" charset="0"/>
              </a:rPr>
              <a:t>: </a:t>
            </a:r>
          </a:p>
          <a:p>
            <a:r>
              <a:rPr lang="en-US" sz="1600" b="1" dirty="0">
                <a:solidFill>
                  <a:schemeClr val="accent1"/>
                </a:solidFill>
                <a:latin typeface="Arial" panose="020B0604020202020204" pitchFamily="34" charset="0"/>
                <a:cs typeface="Arial" panose="020B0604020202020204" pitchFamily="34" charset="0"/>
              </a:rPr>
              <a:t>Responders vs non-responders in the ITT population</a:t>
            </a:r>
          </a:p>
        </p:txBody>
      </p:sp>
      <p:sp>
        <p:nvSpPr>
          <p:cNvPr id="6" name="TextBox 5">
            <a:extLst>
              <a:ext uri="{FF2B5EF4-FFF2-40B4-BE49-F238E27FC236}">
                <a16:creationId xmlns:a16="http://schemas.microsoft.com/office/drawing/2014/main" id="{1BC491B3-C933-DEDA-B032-12174ECE9B17}"/>
              </a:ext>
            </a:extLst>
          </p:cNvPr>
          <p:cNvSpPr txBox="1"/>
          <p:nvPr/>
        </p:nvSpPr>
        <p:spPr>
          <a:xfrm>
            <a:off x="6937614" y="1083541"/>
            <a:ext cx="4167533" cy="338554"/>
          </a:xfrm>
          <a:prstGeom prst="rect">
            <a:avLst/>
          </a:prstGeom>
          <a:noFill/>
        </p:spPr>
        <p:txBody>
          <a:bodyPr wrap="square">
            <a:spAutoFit/>
          </a:bodyPr>
          <a:lstStyle/>
          <a:p>
            <a:r>
              <a:rPr lang="en-US" sz="1600" b="1" dirty="0">
                <a:solidFill>
                  <a:schemeClr val="accent1"/>
                </a:solidFill>
                <a:latin typeface="Arial" panose="020B0604020202020204" pitchFamily="34" charset="0"/>
                <a:cs typeface="Arial" panose="020B0604020202020204" pitchFamily="34" charset="0"/>
              </a:rPr>
              <a:t>PFS with </a:t>
            </a:r>
            <a:r>
              <a:rPr lang="en-US" sz="1600" b="1" dirty="0" err="1">
                <a:solidFill>
                  <a:schemeClr val="accent1"/>
                </a:solidFill>
                <a:latin typeface="Arial" panose="020B0604020202020204" pitchFamily="34" charset="0"/>
                <a:cs typeface="Arial" panose="020B0604020202020204" pitchFamily="34" charset="0"/>
              </a:rPr>
              <a:t>luspatercept</a:t>
            </a:r>
            <a:r>
              <a:rPr lang="en-US" sz="1600" b="1" dirty="0">
                <a:solidFill>
                  <a:schemeClr val="accent1"/>
                </a:solidFill>
                <a:latin typeface="Arial" panose="020B0604020202020204" pitchFamily="34" charset="0"/>
                <a:cs typeface="Arial" panose="020B0604020202020204" pitchFamily="34" charset="0"/>
              </a:rPr>
              <a:t> vs placebo</a:t>
            </a:r>
          </a:p>
        </p:txBody>
      </p:sp>
      <p:pic>
        <p:nvPicPr>
          <p:cNvPr id="17" name="Picture 16" descr="A picture containing text, screenshot, line, number&#10;&#10;Description automatically generated">
            <a:extLst>
              <a:ext uri="{FF2B5EF4-FFF2-40B4-BE49-F238E27FC236}">
                <a16:creationId xmlns:a16="http://schemas.microsoft.com/office/drawing/2014/main" id="{42C6002E-A53D-9A04-F78A-3AA28BF02410}"/>
              </a:ext>
            </a:extLst>
          </p:cNvPr>
          <p:cNvPicPr>
            <a:picLocks noChangeAspect="1"/>
          </p:cNvPicPr>
          <p:nvPr/>
        </p:nvPicPr>
        <p:blipFill>
          <a:blip r:embed="rId3"/>
          <a:stretch>
            <a:fillRect/>
          </a:stretch>
        </p:blipFill>
        <p:spPr>
          <a:xfrm>
            <a:off x="1071374" y="1701800"/>
            <a:ext cx="4267200" cy="3454400"/>
          </a:xfrm>
          <a:prstGeom prst="rect">
            <a:avLst/>
          </a:prstGeom>
        </p:spPr>
      </p:pic>
      <p:pic>
        <p:nvPicPr>
          <p:cNvPr id="19" name="Picture 18" descr="A picture containing text, line, diagram, screenshot&#10;&#10;Description automatically generated">
            <a:extLst>
              <a:ext uri="{FF2B5EF4-FFF2-40B4-BE49-F238E27FC236}">
                <a16:creationId xmlns:a16="http://schemas.microsoft.com/office/drawing/2014/main" id="{E51E4D92-B8ED-CD7B-5476-A29B0D545956}"/>
              </a:ext>
            </a:extLst>
          </p:cNvPr>
          <p:cNvPicPr>
            <a:picLocks noChangeAspect="1"/>
          </p:cNvPicPr>
          <p:nvPr/>
        </p:nvPicPr>
        <p:blipFill>
          <a:blip r:embed="rId4"/>
          <a:stretch>
            <a:fillRect/>
          </a:stretch>
        </p:blipFill>
        <p:spPr>
          <a:xfrm>
            <a:off x="6312013" y="1657620"/>
            <a:ext cx="4906983" cy="3498580"/>
          </a:xfrm>
          <a:prstGeom prst="rect">
            <a:avLst/>
          </a:prstGeom>
        </p:spPr>
      </p:pic>
    </p:spTree>
    <p:extLst>
      <p:ext uri="{BB962C8B-B14F-4D97-AF65-F5344CB8AC3E}">
        <p14:creationId xmlns:p14="http://schemas.microsoft.com/office/powerpoint/2010/main" val="42640158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7316F4B-D7E6-CC4F-EB0D-FC219B8E63EE}"/>
              </a:ext>
            </a:extLst>
          </p:cNvPr>
          <p:cNvSpPr>
            <a:spLocks noGrp="1"/>
          </p:cNvSpPr>
          <p:nvPr>
            <p:ph type="title"/>
          </p:nvPr>
        </p:nvSpPr>
        <p:spPr/>
        <p:txBody>
          <a:bodyPr/>
          <a:lstStyle/>
          <a:p>
            <a:r>
              <a:rPr lang="en-US" dirty="0"/>
              <a:t>Abstract 1174 Summary</a:t>
            </a:r>
          </a:p>
        </p:txBody>
      </p:sp>
      <p:sp>
        <p:nvSpPr>
          <p:cNvPr id="6" name="Content Placeholder 5">
            <a:extLst>
              <a:ext uri="{FF2B5EF4-FFF2-40B4-BE49-F238E27FC236}">
                <a16:creationId xmlns:a16="http://schemas.microsoft.com/office/drawing/2014/main" id="{DB53470C-6F79-F457-DC57-90E42B3682D9}"/>
              </a:ext>
            </a:extLst>
          </p:cNvPr>
          <p:cNvSpPr>
            <a:spLocks noGrp="1"/>
          </p:cNvSpPr>
          <p:nvPr>
            <p:ph idx="1"/>
          </p:nvPr>
        </p:nvSpPr>
        <p:spPr/>
        <p:txBody>
          <a:bodyPr>
            <a:noAutofit/>
          </a:bodyPr>
          <a:lstStyle/>
          <a:p>
            <a:r>
              <a:rPr lang="en-US" sz="2400" dirty="0" err="1"/>
              <a:t>Luspatercept</a:t>
            </a:r>
            <a:r>
              <a:rPr lang="en-US" sz="2400" dirty="0"/>
              <a:t> was associated with increased 36-month OS probability for patients with </a:t>
            </a:r>
            <a:r>
              <a:rPr lang="en-US" sz="2400" u="sng" dirty="0"/>
              <a:t>IPSS-R very LR-MDS </a:t>
            </a:r>
            <a:r>
              <a:rPr lang="en-US" sz="2400" dirty="0"/>
              <a:t>vs placebo:</a:t>
            </a:r>
          </a:p>
          <a:p>
            <a:pPr lvl="1"/>
            <a:r>
              <a:rPr lang="en-US" dirty="0"/>
              <a:t>77.8% vs 16.7% (odds ratio 17.5; </a:t>
            </a:r>
            <a:r>
              <a:rPr lang="en-US" i="1" dirty="0"/>
              <a:t>P</a:t>
            </a:r>
            <a:r>
              <a:rPr lang="en-US" dirty="0"/>
              <a:t> = 0.0088)</a:t>
            </a:r>
          </a:p>
          <a:p>
            <a:endParaRPr lang="en-US" sz="2400" dirty="0"/>
          </a:p>
          <a:p>
            <a:r>
              <a:rPr lang="en-US" sz="2400" dirty="0" err="1"/>
              <a:t>Luspatercept</a:t>
            </a:r>
            <a:r>
              <a:rPr lang="en-US" sz="2400" dirty="0"/>
              <a:t> was associated with increased 36-month PFS probability in patients with a </a:t>
            </a:r>
            <a:r>
              <a:rPr lang="en-US" sz="2400" u="sng" dirty="0"/>
              <a:t>baseline serum EPO level of 100 to ≤200 U/L</a:t>
            </a:r>
            <a:r>
              <a:rPr lang="en-US" sz="2400" dirty="0"/>
              <a:t> vs placebo</a:t>
            </a:r>
          </a:p>
          <a:p>
            <a:pPr lvl="1"/>
            <a:r>
              <a:rPr lang="en-US" dirty="0"/>
              <a:t>97.3% vs 78.9% (odds ratio 9.6; </a:t>
            </a:r>
            <a:r>
              <a:rPr lang="en-US" i="1" dirty="0"/>
              <a:t>P</a:t>
            </a:r>
            <a:r>
              <a:rPr lang="en-US" dirty="0"/>
              <a:t> = 0.0238)</a:t>
            </a:r>
          </a:p>
          <a:p>
            <a:endParaRPr lang="en-US" sz="2400" dirty="0"/>
          </a:p>
          <a:p>
            <a:r>
              <a:rPr lang="en-US" sz="2400" dirty="0"/>
              <a:t>Patients with LR-MDS with these baseline characteristics may derive greater survival benefit from </a:t>
            </a:r>
            <a:r>
              <a:rPr lang="en-US" sz="2400" dirty="0" err="1"/>
              <a:t>luspatercept</a:t>
            </a:r>
            <a:endParaRPr lang="en-US" sz="2400" dirty="0"/>
          </a:p>
          <a:p>
            <a:endParaRPr lang="en-US" sz="2400" dirty="0"/>
          </a:p>
          <a:p>
            <a:pPr lvl="1"/>
            <a:endParaRPr lang="en-US" dirty="0"/>
          </a:p>
          <a:p>
            <a:pPr lvl="1"/>
            <a:endParaRPr lang="en-US" dirty="0"/>
          </a:p>
        </p:txBody>
      </p:sp>
      <p:sp>
        <p:nvSpPr>
          <p:cNvPr id="2" name="Footer Placeholder 1">
            <a:extLst>
              <a:ext uri="{FF2B5EF4-FFF2-40B4-BE49-F238E27FC236}">
                <a16:creationId xmlns:a16="http://schemas.microsoft.com/office/drawing/2014/main" id="{E534807F-ACE9-751D-25EA-7BF6FC5D5F39}"/>
              </a:ext>
            </a:extLst>
          </p:cNvPr>
          <p:cNvSpPr>
            <a:spLocks noGrp="1"/>
          </p:cNvSpPr>
          <p:nvPr>
            <p:ph type="ftr" sz="quarter" idx="10"/>
          </p:nvPr>
        </p:nvSpPr>
        <p:spPr>
          <a:xfrm>
            <a:off x="1640263" y="6311899"/>
            <a:ext cx="7296473" cy="546101"/>
          </a:xfrm>
        </p:spPr>
        <p:txBody>
          <a:bodyPr/>
          <a:lstStyle/>
          <a:p>
            <a:r>
              <a:rPr lang="en-US" sz="1000" dirty="0"/>
              <a:t>EPO, erythropoietin; IPSS-R, International Prognostic Scoring System-Revised; </a:t>
            </a:r>
            <a:r>
              <a:rPr lang="en-US" dirty="0"/>
              <a:t>LR-MDS, low-risk </a:t>
            </a:r>
            <a:r>
              <a:rPr lang="en-US" sz="1000" dirty="0"/>
              <a:t>myelodysplastic syndromes;</a:t>
            </a:r>
            <a:r>
              <a:rPr lang="en-US" dirty="0"/>
              <a:t> OS, overall survival; PFS, progression-free survival.</a:t>
            </a:r>
            <a:br>
              <a:rPr lang="en-US" dirty="0"/>
            </a:br>
            <a:r>
              <a:rPr lang="en-US" dirty="0"/>
              <a:t>Santini V, et al. </a:t>
            </a:r>
            <a:r>
              <a:rPr lang="en-US" i="1" dirty="0"/>
              <a:t>Blood</a:t>
            </a:r>
            <a:r>
              <a:rPr lang="en-US" dirty="0"/>
              <a:t>. 2022;140(Supplement 1):4079-4081.</a:t>
            </a:r>
          </a:p>
        </p:txBody>
      </p:sp>
    </p:spTree>
    <p:extLst>
      <p:ext uri="{BB962C8B-B14F-4D97-AF65-F5344CB8AC3E}">
        <p14:creationId xmlns:p14="http://schemas.microsoft.com/office/powerpoint/2010/main" val="28590919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60FBD-AA9D-A320-0A21-387A7A14CDA7}"/>
              </a:ext>
            </a:extLst>
          </p:cNvPr>
          <p:cNvSpPr>
            <a:spLocks noGrp="1"/>
          </p:cNvSpPr>
          <p:nvPr>
            <p:ph type="title"/>
          </p:nvPr>
        </p:nvSpPr>
        <p:spPr>
          <a:xfrm>
            <a:off x="357352" y="197113"/>
            <a:ext cx="11759020" cy="871937"/>
          </a:xfrm>
        </p:spPr>
        <p:txBody>
          <a:bodyPr>
            <a:normAutofit fontScale="90000"/>
          </a:bodyPr>
          <a:lstStyle/>
          <a:p>
            <a:r>
              <a:rPr lang="en-US" sz="3600" dirty="0"/>
              <a:t>Abstract 3098:</a:t>
            </a:r>
            <a:br>
              <a:rPr lang="en-US" sz="3600" dirty="0"/>
            </a:br>
            <a:r>
              <a:rPr lang="en-US" sz="3600" dirty="0"/>
              <a:t>Transfusion Independence and Response by Dose Level</a:t>
            </a:r>
          </a:p>
        </p:txBody>
      </p:sp>
      <p:sp>
        <p:nvSpPr>
          <p:cNvPr id="13" name="Text Placeholder 12">
            <a:extLst>
              <a:ext uri="{FF2B5EF4-FFF2-40B4-BE49-F238E27FC236}">
                <a16:creationId xmlns:a16="http://schemas.microsoft.com/office/drawing/2014/main" id="{E36DD401-AC96-B0DA-C0D2-78EFDF4FF79E}"/>
              </a:ext>
            </a:extLst>
          </p:cNvPr>
          <p:cNvSpPr>
            <a:spLocks noGrp="1"/>
          </p:cNvSpPr>
          <p:nvPr>
            <p:ph type="body" idx="1"/>
          </p:nvPr>
        </p:nvSpPr>
        <p:spPr>
          <a:xfrm>
            <a:off x="536873" y="1028332"/>
            <a:ext cx="5058921" cy="823912"/>
          </a:xfrm>
        </p:spPr>
        <p:txBody>
          <a:bodyPr>
            <a:normAutofit/>
          </a:bodyPr>
          <a:lstStyle/>
          <a:p>
            <a:pPr algn="ctr"/>
            <a:r>
              <a:rPr lang="en-US" sz="1800" dirty="0">
                <a:latin typeface="Arial" panose="020B0604020202020204" pitchFamily="34" charset="0"/>
                <a:cs typeface="Arial" panose="020B0604020202020204" pitchFamily="34" charset="0"/>
              </a:rPr>
              <a:t>RBC-TI ≥8 Weeks Response Periods Per Patient by Baseline Transfusion Burden </a:t>
            </a:r>
          </a:p>
        </p:txBody>
      </p:sp>
      <p:sp>
        <p:nvSpPr>
          <p:cNvPr id="15" name="Text Placeholder 14">
            <a:extLst>
              <a:ext uri="{FF2B5EF4-FFF2-40B4-BE49-F238E27FC236}">
                <a16:creationId xmlns:a16="http://schemas.microsoft.com/office/drawing/2014/main" id="{DCC4D696-8F03-29C1-B60E-13C778FF151B}"/>
              </a:ext>
            </a:extLst>
          </p:cNvPr>
          <p:cNvSpPr>
            <a:spLocks noGrp="1"/>
          </p:cNvSpPr>
          <p:nvPr>
            <p:ph type="body" sz="quarter" idx="3"/>
          </p:nvPr>
        </p:nvSpPr>
        <p:spPr>
          <a:xfrm>
            <a:off x="5899924" y="1015395"/>
            <a:ext cx="6030120" cy="823912"/>
          </a:xfrm>
        </p:spPr>
        <p:txBody>
          <a:bodyPr>
            <a:normAutofit/>
          </a:bodyPr>
          <a:lstStyle/>
          <a:p>
            <a:pPr algn="ctr"/>
            <a:r>
              <a:rPr lang="en-US" sz="1800" dirty="0">
                <a:latin typeface="Arial" panose="020B0604020202020204" pitchFamily="34" charset="0"/>
                <a:cs typeface="Arial" panose="020B0604020202020204" pitchFamily="34" charset="0"/>
              </a:rPr>
              <a:t>Responders at Different </a:t>
            </a:r>
            <a:r>
              <a:rPr lang="en-US" sz="1800" dirty="0" err="1">
                <a:latin typeface="Arial" panose="020B0604020202020204" pitchFamily="34" charset="0"/>
                <a:cs typeface="Arial" panose="020B0604020202020204" pitchFamily="34" charset="0"/>
              </a:rPr>
              <a:t>Luspatercept</a:t>
            </a:r>
            <a:r>
              <a:rPr lang="en-US" sz="1800" dirty="0">
                <a:latin typeface="Arial" panose="020B0604020202020204" pitchFamily="34" charset="0"/>
                <a:cs typeface="Arial" panose="020B0604020202020204" pitchFamily="34" charset="0"/>
              </a:rPr>
              <a:t> Dose Levels</a:t>
            </a:r>
          </a:p>
        </p:txBody>
      </p:sp>
      <p:graphicFrame>
        <p:nvGraphicFramePr>
          <p:cNvPr id="18" name="Table 18">
            <a:extLst>
              <a:ext uri="{FF2B5EF4-FFF2-40B4-BE49-F238E27FC236}">
                <a16:creationId xmlns:a16="http://schemas.microsoft.com/office/drawing/2014/main" id="{FB39AE10-49F9-6B99-94DC-B1BD5D667555}"/>
              </a:ext>
            </a:extLst>
          </p:cNvPr>
          <p:cNvGraphicFramePr>
            <a:graphicFrameLocks noGrp="1"/>
          </p:cNvGraphicFramePr>
          <p:nvPr>
            <p:ph sz="quarter" idx="4"/>
            <p:extLst>
              <p:ext uri="{D42A27DB-BD31-4B8C-83A1-F6EECF244321}">
                <p14:modId xmlns:p14="http://schemas.microsoft.com/office/powerpoint/2010/main" val="2947928534"/>
              </p:ext>
            </p:extLst>
          </p:nvPr>
        </p:nvGraphicFramePr>
        <p:xfrm>
          <a:off x="5899924" y="1919081"/>
          <a:ext cx="6030120" cy="2377440"/>
        </p:xfrm>
        <a:graphic>
          <a:graphicData uri="http://schemas.openxmlformats.org/drawingml/2006/table">
            <a:tbl>
              <a:tblPr firstRow="1" firstCol="1" bandRow="1">
                <a:tableStyleId>{5C22544A-7EE6-4342-B048-85BDC9FD1C3A}</a:tableStyleId>
              </a:tblPr>
              <a:tblGrid>
                <a:gridCol w="819222">
                  <a:extLst>
                    <a:ext uri="{9D8B030D-6E8A-4147-A177-3AD203B41FA5}">
                      <a16:colId xmlns:a16="http://schemas.microsoft.com/office/drawing/2014/main" val="97836270"/>
                    </a:ext>
                  </a:extLst>
                </a:gridCol>
                <a:gridCol w="656306">
                  <a:extLst>
                    <a:ext uri="{9D8B030D-6E8A-4147-A177-3AD203B41FA5}">
                      <a16:colId xmlns:a16="http://schemas.microsoft.com/office/drawing/2014/main" val="1608372210"/>
                    </a:ext>
                  </a:extLst>
                </a:gridCol>
                <a:gridCol w="659757">
                  <a:extLst>
                    <a:ext uri="{9D8B030D-6E8A-4147-A177-3AD203B41FA5}">
                      <a16:colId xmlns:a16="http://schemas.microsoft.com/office/drawing/2014/main" val="846673012"/>
                    </a:ext>
                  </a:extLst>
                </a:gridCol>
                <a:gridCol w="722452">
                  <a:extLst>
                    <a:ext uri="{9D8B030D-6E8A-4147-A177-3AD203B41FA5}">
                      <a16:colId xmlns:a16="http://schemas.microsoft.com/office/drawing/2014/main" val="1408419602"/>
                    </a:ext>
                  </a:extLst>
                </a:gridCol>
                <a:gridCol w="562338">
                  <a:extLst>
                    <a:ext uri="{9D8B030D-6E8A-4147-A177-3AD203B41FA5}">
                      <a16:colId xmlns:a16="http://schemas.microsoft.com/office/drawing/2014/main" val="651242654"/>
                    </a:ext>
                  </a:extLst>
                </a:gridCol>
                <a:gridCol w="682906">
                  <a:extLst>
                    <a:ext uri="{9D8B030D-6E8A-4147-A177-3AD203B41FA5}">
                      <a16:colId xmlns:a16="http://schemas.microsoft.com/office/drawing/2014/main" val="3658403643"/>
                    </a:ext>
                  </a:extLst>
                </a:gridCol>
                <a:gridCol w="612866">
                  <a:extLst>
                    <a:ext uri="{9D8B030D-6E8A-4147-A177-3AD203B41FA5}">
                      <a16:colId xmlns:a16="http://schemas.microsoft.com/office/drawing/2014/main" val="3756679815"/>
                    </a:ext>
                  </a:extLst>
                </a:gridCol>
                <a:gridCol w="725116">
                  <a:extLst>
                    <a:ext uri="{9D8B030D-6E8A-4147-A177-3AD203B41FA5}">
                      <a16:colId xmlns:a16="http://schemas.microsoft.com/office/drawing/2014/main" val="556082000"/>
                    </a:ext>
                  </a:extLst>
                </a:gridCol>
                <a:gridCol w="589157">
                  <a:extLst>
                    <a:ext uri="{9D8B030D-6E8A-4147-A177-3AD203B41FA5}">
                      <a16:colId xmlns:a16="http://schemas.microsoft.com/office/drawing/2014/main" val="3166117662"/>
                    </a:ext>
                  </a:extLst>
                </a:gridCol>
              </a:tblGrid>
              <a:tr h="265933">
                <a:tc>
                  <a:txBody>
                    <a:bodyPr/>
                    <a:lstStyle/>
                    <a:p>
                      <a:pPr fontAlgn="t"/>
                      <a:endParaRPr lang="en-US" sz="1200" dirty="0">
                        <a:effectLst/>
                        <a:latin typeface="Arial" panose="020B0604020202020204" pitchFamily="34" charset="0"/>
                        <a:cs typeface="Arial" panose="020B0604020202020204" pitchFamily="34" charset="0"/>
                      </a:endParaRPr>
                    </a:p>
                  </a:txBody>
                  <a:tcPr marL="45720" marR="45720" anchor="ctr"/>
                </a:tc>
                <a:tc gridSpan="2">
                  <a:txBody>
                    <a:bodyPr/>
                    <a:lstStyle/>
                    <a:p>
                      <a:pPr algn="ctr" fontAlgn="t"/>
                      <a:r>
                        <a:rPr lang="en-US" sz="1200" dirty="0">
                          <a:effectLst/>
                          <a:latin typeface="Arial" panose="020B0604020202020204" pitchFamily="34" charset="0"/>
                          <a:cs typeface="Arial" panose="020B0604020202020204" pitchFamily="34" charset="0"/>
                        </a:rPr>
                        <a:t>ITT population</a:t>
                      </a:r>
                    </a:p>
                  </a:txBody>
                  <a:tcPr marL="45720" marR="45720" anchor="ctr"/>
                </a:tc>
                <a:tc hMerge="1">
                  <a:txBody>
                    <a:bodyPr/>
                    <a:lstStyle/>
                    <a:p>
                      <a:pPr fontAlgn="t"/>
                      <a:endParaRPr lang="en-US" sz="900" dirty="0">
                        <a:effectLst/>
                        <a:latin typeface="Arial" panose="020B0604020202020204" pitchFamily="34" charset="0"/>
                        <a:cs typeface="Arial" panose="020B0604020202020204" pitchFamily="34" charset="0"/>
                      </a:endParaRPr>
                    </a:p>
                  </a:txBody>
                  <a:tcPr/>
                </a:tc>
                <a:tc gridSpan="2">
                  <a:txBody>
                    <a:bodyPr/>
                    <a:lstStyle/>
                    <a:p>
                      <a:pPr algn="ctr" fontAlgn="t"/>
                      <a:r>
                        <a:rPr lang="en-US" sz="1200" dirty="0">
                          <a:effectLst/>
                          <a:latin typeface="Arial" panose="020B0604020202020204" pitchFamily="34" charset="0"/>
                          <a:cs typeface="Arial" panose="020B0604020202020204" pitchFamily="34" charset="0"/>
                        </a:rPr>
                        <a:t>LTB at baseline</a:t>
                      </a:r>
                    </a:p>
                  </a:txBody>
                  <a:tcPr marL="45720" marR="45720" anchor="ctr"/>
                </a:tc>
                <a:tc hMerge="1">
                  <a:txBody>
                    <a:bodyPr/>
                    <a:lstStyle/>
                    <a:p>
                      <a:pPr fontAlgn="t"/>
                      <a:endParaRPr lang="en-US" sz="900" dirty="0">
                        <a:effectLst/>
                        <a:latin typeface="Arial" panose="020B0604020202020204" pitchFamily="34" charset="0"/>
                        <a:cs typeface="Arial" panose="020B0604020202020204" pitchFamily="34" charset="0"/>
                      </a:endParaRPr>
                    </a:p>
                  </a:txBody>
                  <a:tcPr/>
                </a:tc>
                <a:tc gridSpan="2">
                  <a:txBody>
                    <a:bodyPr/>
                    <a:lstStyle/>
                    <a:p>
                      <a:pPr algn="ctr" fontAlgn="t"/>
                      <a:r>
                        <a:rPr lang="en-US" sz="1200" dirty="0">
                          <a:effectLst/>
                          <a:latin typeface="Arial" panose="020B0604020202020204" pitchFamily="34" charset="0"/>
                          <a:cs typeface="Arial" panose="020B0604020202020204" pitchFamily="34" charset="0"/>
                        </a:rPr>
                        <a:t>ITB at baseline</a:t>
                      </a:r>
                    </a:p>
                  </a:txBody>
                  <a:tcPr marL="45720" marR="45720" anchor="ctr"/>
                </a:tc>
                <a:tc hMerge="1">
                  <a:txBody>
                    <a:bodyPr/>
                    <a:lstStyle/>
                    <a:p>
                      <a:pPr fontAlgn="t"/>
                      <a:endParaRPr lang="en-US" sz="900" dirty="0">
                        <a:effectLst/>
                        <a:latin typeface="Arial" panose="020B0604020202020204" pitchFamily="34" charset="0"/>
                        <a:cs typeface="Arial" panose="020B0604020202020204" pitchFamily="34" charset="0"/>
                      </a:endParaRPr>
                    </a:p>
                  </a:txBody>
                  <a:tcPr/>
                </a:tc>
                <a:tc gridSpan="2">
                  <a:txBody>
                    <a:bodyPr/>
                    <a:lstStyle/>
                    <a:p>
                      <a:pPr algn="ctr" fontAlgn="t"/>
                      <a:r>
                        <a:rPr lang="en-US" sz="1200" dirty="0">
                          <a:effectLst/>
                          <a:latin typeface="Arial" panose="020B0604020202020204" pitchFamily="34" charset="0"/>
                          <a:cs typeface="Arial" panose="020B0604020202020204" pitchFamily="34" charset="0"/>
                        </a:rPr>
                        <a:t>HTB at baseline</a:t>
                      </a:r>
                    </a:p>
                  </a:txBody>
                  <a:tcPr marL="45720" marR="45720" anchor="ctr"/>
                </a:tc>
                <a:tc hMerge="1">
                  <a:txBody>
                    <a:bodyPr/>
                    <a:lstStyle/>
                    <a:p>
                      <a:pPr fontAlgn="t"/>
                      <a:endParaRPr lang="en-US" sz="900" dirty="0">
                        <a:effectLst/>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045028002"/>
                  </a:ext>
                </a:extLst>
              </a:tr>
              <a:tr h="370840">
                <a:tc>
                  <a:txBody>
                    <a:bodyPr/>
                    <a:lstStyle/>
                    <a:p>
                      <a:pPr fontAlgn="t"/>
                      <a:endParaRPr lang="en-US" sz="1200">
                        <a:effectLst/>
                        <a:latin typeface="Arial" panose="020B0604020202020204" pitchFamily="34" charset="0"/>
                        <a:cs typeface="Arial" panose="020B0604020202020204" pitchFamily="34" charset="0"/>
                      </a:endParaRPr>
                    </a:p>
                  </a:txBody>
                  <a:tcPr marL="45720" marR="45720" anchor="ctr">
                    <a:lnR w="12700" cap="flat" cmpd="sng" algn="ctr">
                      <a:solidFill>
                        <a:schemeClr val="tx1"/>
                      </a:solidFill>
                      <a:prstDash val="solid"/>
                      <a:round/>
                      <a:headEnd type="none" w="med" len="med"/>
                      <a:tailEnd type="none" w="med" len="med"/>
                    </a:lnR>
                  </a:tcPr>
                </a:tc>
                <a:tc>
                  <a:txBody>
                    <a:bodyPr/>
                    <a:lstStyle/>
                    <a:p>
                      <a:pPr algn="ctr" fontAlgn="t"/>
                      <a:r>
                        <a:rPr lang="en-US" sz="1200" b="1" dirty="0">
                          <a:effectLst/>
                          <a:latin typeface="Arial" panose="020B0604020202020204" pitchFamily="34" charset="0"/>
                          <a:cs typeface="Arial" panose="020B0604020202020204" pitchFamily="34" charset="0"/>
                        </a:rPr>
                        <a:t>L</a:t>
                      </a:r>
                      <a:br>
                        <a:rPr lang="en-US" sz="1200" b="1" dirty="0">
                          <a:effectLst/>
                          <a:latin typeface="Arial" panose="020B0604020202020204" pitchFamily="34" charset="0"/>
                          <a:cs typeface="Arial" panose="020B0604020202020204" pitchFamily="34" charset="0"/>
                        </a:rPr>
                      </a:br>
                      <a:r>
                        <a:rPr lang="en-US" sz="1200" b="1" dirty="0">
                          <a:effectLst/>
                          <a:latin typeface="Arial" panose="020B0604020202020204" pitchFamily="34" charset="0"/>
                          <a:cs typeface="Arial" panose="020B0604020202020204" pitchFamily="34" charset="0"/>
                        </a:rPr>
                        <a:t>(n = 74)</a:t>
                      </a:r>
                    </a:p>
                  </a:txBody>
                  <a:tcPr marL="45720" marR="45720" anchor="ctr">
                    <a:lnL w="12700" cap="flat" cmpd="sng" algn="ctr">
                      <a:solidFill>
                        <a:schemeClr val="tx1"/>
                      </a:solidFill>
                      <a:prstDash val="solid"/>
                      <a:round/>
                      <a:headEnd type="none" w="med" len="med"/>
                      <a:tailEnd type="none" w="med" len="med"/>
                    </a:lnL>
                  </a:tcPr>
                </a:tc>
                <a:tc>
                  <a:txBody>
                    <a:bodyPr/>
                    <a:lstStyle/>
                    <a:p>
                      <a:pPr algn="ctr" fontAlgn="t"/>
                      <a:r>
                        <a:rPr lang="en-US" sz="1200" b="1" dirty="0">
                          <a:effectLst/>
                          <a:latin typeface="Arial" panose="020B0604020202020204" pitchFamily="34" charset="0"/>
                          <a:cs typeface="Arial" panose="020B0604020202020204" pitchFamily="34" charset="0"/>
                        </a:rPr>
                        <a:t>P</a:t>
                      </a:r>
                      <a:br>
                        <a:rPr lang="en-US" sz="1200" b="1" dirty="0">
                          <a:effectLst/>
                          <a:latin typeface="Arial" panose="020B0604020202020204" pitchFamily="34" charset="0"/>
                          <a:cs typeface="Arial" panose="020B0604020202020204" pitchFamily="34" charset="0"/>
                        </a:rPr>
                      </a:br>
                      <a:r>
                        <a:rPr lang="en-US" sz="1200" b="1" dirty="0">
                          <a:effectLst/>
                          <a:latin typeface="Arial" panose="020B0604020202020204" pitchFamily="34" charset="0"/>
                          <a:cs typeface="Arial" panose="020B0604020202020204" pitchFamily="34" charset="0"/>
                        </a:rPr>
                        <a:t>(n = 12)</a:t>
                      </a:r>
                    </a:p>
                  </a:txBody>
                  <a:tcPr marL="45720" marR="45720" anchor="ctr">
                    <a:lnR w="12700" cap="flat" cmpd="sng" algn="ctr">
                      <a:solidFill>
                        <a:schemeClr val="tx1"/>
                      </a:solidFill>
                      <a:prstDash val="solid"/>
                      <a:round/>
                      <a:headEnd type="none" w="med" len="med"/>
                      <a:tailEnd type="none" w="med" len="med"/>
                    </a:lnR>
                  </a:tcPr>
                </a:tc>
                <a:tc>
                  <a:txBody>
                    <a:bodyPr/>
                    <a:lstStyle/>
                    <a:p>
                      <a:pPr algn="ctr" fontAlgn="t"/>
                      <a:r>
                        <a:rPr lang="en-US" sz="1200" b="1" dirty="0">
                          <a:effectLst/>
                          <a:latin typeface="Arial" panose="020B0604020202020204" pitchFamily="34" charset="0"/>
                          <a:cs typeface="Arial" panose="020B0604020202020204" pitchFamily="34" charset="0"/>
                        </a:rPr>
                        <a:t>L</a:t>
                      </a:r>
                      <a:br>
                        <a:rPr lang="en-US" sz="1200" b="1" dirty="0">
                          <a:effectLst/>
                          <a:latin typeface="Arial" panose="020B0604020202020204" pitchFamily="34" charset="0"/>
                          <a:cs typeface="Arial" panose="020B0604020202020204" pitchFamily="34" charset="0"/>
                        </a:rPr>
                      </a:br>
                      <a:r>
                        <a:rPr lang="en-US" sz="1200" b="1" dirty="0">
                          <a:effectLst/>
                          <a:latin typeface="Arial" panose="020B0604020202020204" pitchFamily="34" charset="0"/>
                          <a:cs typeface="Arial" panose="020B0604020202020204" pitchFamily="34" charset="0"/>
                        </a:rPr>
                        <a:t>(n = 39)</a:t>
                      </a:r>
                    </a:p>
                  </a:txBody>
                  <a:tcPr marL="45720" marR="45720" anchor="ctr">
                    <a:lnL w="12700" cap="flat" cmpd="sng" algn="ctr">
                      <a:solidFill>
                        <a:schemeClr val="tx1"/>
                      </a:solidFill>
                      <a:prstDash val="solid"/>
                      <a:round/>
                      <a:headEnd type="none" w="med" len="med"/>
                      <a:tailEnd type="none" w="med" len="med"/>
                    </a:lnL>
                  </a:tcPr>
                </a:tc>
                <a:tc>
                  <a:txBody>
                    <a:bodyPr/>
                    <a:lstStyle/>
                    <a:p>
                      <a:pPr algn="ctr" fontAlgn="t"/>
                      <a:r>
                        <a:rPr lang="en-US" sz="1200" b="1" dirty="0">
                          <a:effectLst/>
                          <a:latin typeface="Arial" panose="020B0604020202020204" pitchFamily="34" charset="0"/>
                          <a:cs typeface="Arial" panose="020B0604020202020204" pitchFamily="34" charset="0"/>
                        </a:rPr>
                        <a:t>P</a:t>
                      </a:r>
                      <a:br>
                        <a:rPr lang="en-US" sz="1200" b="1" dirty="0">
                          <a:effectLst/>
                          <a:latin typeface="Arial" panose="020B0604020202020204" pitchFamily="34" charset="0"/>
                          <a:cs typeface="Arial" panose="020B0604020202020204" pitchFamily="34" charset="0"/>
                        </a:rPr>
                      </a:br>
                      <a:r>
                        <a:rPr lang="en-US" sz="1200" b="1" dirty="0">
                          <a:effectLst/>
                          <a:latin typeface="Arial" panose="020B0604020202020204" pitchFamily="34" charset="0"/>
                          <a:cs typeface="Arial" panose="020B0604020202020204" pitchFamily="34" charset="0"/>
                        </a:rPr>
                        <a:t>(n = 8)</a:t>
                      </a:r>
                    </a:p>
                  </a:txBody>
                  <a:tcPr marL="45720" marR="45720" anchor="ctr">
                    <a:lnR w="12700" cap="flat" cmpd="sng" algn="ctr">
                      <a:solidFill>
                        <a:schemeClr val="tx1"/>
                      </a:solidFill>
                      <a:prstDash val="solid"/>
                      <a:round/>
                      <a:headEnd type="none" w="med" len="med"/>
                      <a:tailEnd type="none" w="med" len="med"/>
                    </a:lnR>
                  </a:tcPr>
                </a:tc>
                <a:tc>
                  <a:txBody>
                    <a:bodyPr/>
                    <a:lstStyle/>
                    <a:p>
                      <a:pPr algn="ctr" fontAlgn="t"/>
                      <a:r>
                        <a:rPr lang="en-US" sz="1200" b="1" dirty="0">
                          <a:effectLst/>
                          <a:latin typeface="Arial" panose="020B0604020202020204" pitchFamily="34" charset="0"/>
                          <a:cs typeface="Arial" panose="020B0604020202020204" pitchFamily="34" charset="0"/>
                        </a:rPr>
                        <a:t>L</a:t>
                      </a:r>
                      <a:br>
                        <a:rPr lang="en-US" sz="1200" b="1" dirty="0">
                          <a:effectLst/>
                          <a:latin typeface="Arial" panose="020B0604020202020204" pitchFamily="34" charset="0"/>
                          <a:cs typeface="Arial" panose="020B0604020202020204" pitchFamily="34" charset="0"/>
                        </a:rPr>
                      </a:br>
                      <a:r>
                        <a:rPr lang="en-US" sz="1200" b="1" dirty="0">
                          <a:effectLst/>
                          <a:latin typeface="Arial" panose="020B0604020202020204" pitchFamily="34" charset="0"/>
                          <a:cs typeface="Arial" panose="020B0604020202020204" pitchFamily="34" charset="0"/>
                        </a:rPr>
                        <a:t>(n = 20)</a:t>
                      </a:r>
                    </a:p>
                  </a:txBody>
                  <a:tcPr marL="45720" marR="45720" anchor="ctr">
                    <a:lnL w="12700" cap="flat" cmpd="sng" algn="ctr">
                      <a:solidFill>
                        <a:schemeClr val="tx1"/>
                      </a:solidFill>
                      <a:prstDash val="solid"/>
                      <a:round/>
                      <a:headEnd type="none" w="med" len="med"/>
                      <a:tailEnd type="none" w="med" len="med"/>
                    </a:lnL>
                  </a:tcPr>
                </a:tc>
                <a:tc>
                  <a:txBody>
                    <a:bodyPr/>
                    <a:lstStyle/>
                    <a:p>
                      <a:pPr algn="ctr" fontAlgn="t"/>
                      <a:r>
                        <a:rPr lang="en-US" sz="1200" b="1" dirty="0">
                          <a:effectLst/>
                          <a:latin typeface="Arial" panose="020B0604020202020204" pitchFamily="34" charset="0"/>
                          <a:cs typeface="Arial" panose="020B0604020202020204" pitchFamily="34" charset="0"/>
                        </a:rPr>
                        <a:t>P</a:t>
                      </a:r>
                      <a:br>
                        <a:rPr lang="en-US" sz="1200" b="1" dirty="0">
                          <a:effectLst/>
                          <a:latin typeface="Arial" panose="020B0604020202020204" pitchFamily="34" charset="0"/>
                          <a:cs typeface="Arial" panose="020B0604020202020204" pitchFamily="34" charset="0"/>
                        </a:rPr>
                      </a:br>
                      <a:r>
                        <a:rPr lang="en-US" sz="1200" b="1" dirty="0">
                          <a:effectLst/>
                          <a:latin typeface="Arial" panose="020B0604020202020204" pitchFamily="34" charset="0"/>
                          <a:cs typeface="Arial" panose="020B0604020202020204" pitchFamily="34" charset="0"/>
                        </a:rPr>
                        <a:t>(n = 2)</a:t>
                      </a:r>
                    </a:p>
                  </a:txBody>
                  <a:tcPr marL="45720" marR="45720" anchor="ctr">
                    <a:lnR w="12700" cap="flat" cmpd="sng" algn="ctr">
                      <a:solidFill>
                        <a:schemeClr val="tx1"/>
                      </a:solidFill>
                      <a:prstDash val="solid"/>
                      <a:round/>
                      <a:headEnd type="none" w="med" len="med"/>
                      <a:tailEnd type="none" w="med" len="med"/>
                    </a:lnR>
                  </a:tcPr>
                </a:tc>
                <a:tc>
                  <a:txBody>
                    <a:bodyPr/>
                    <a:lstStyle/>
                    <a:p>
                      <a:pPr algn="ctr" fontAlgn="t"/>
                      <a:r>
                        <a:rPr lang="en-US" sz="1200" b="1" dirty="0">
                          <a:effectLst/>
                          <a:latin typeface="Arial" panose="020B0604020202020204" pitchFamily="34" charset="0"/>
                          <a:cs typeface="Arial" panose="020B0604020202020204" pitchFamily="34" charset="0"/>
                        </a:rPr>
                        <a:t>L</a:t>
                      </a:r>
                      <a:br>
                        <a:rPr lang="en-US" sz="1200" b="1" dirty="0">
                          <a:effectLst/>
                          <a:latin typeface="Arial" panose="020B0604020202020204" pitchFamily="34" charset="0"/>
                          <a:cs typeface="Arial" panose="020B0604020202020204" pitchFamily="34" charset="0"/>
                        </a:rPr>
                      </a:br>
                      <a:r>
                        <a:rPr lang="en-US" sz="1200" b="1" dirty="0">
                          <a:effectLst/>
                          <a:latin typeface="Arial" panose="020B0604020202020204" pitchFamily="34" charset="0"/>
                          <a:cs typeface="Arial" panose="020B0604020202020204" pitchFamily="34" charset="0"/>
                        </a:rPr>
                        <a:t>(n = 15)</a:t>
                      </a:r>
                    </a:p>
                  </a:txBody>
                  <a:tcPr marL="45720" marR="45720" anchor="ctr">
                    <a:lnL w="12700" cap="flat" cmpd="sng" algn="ctr">
                      <a:solidFill>
                        <a:schemeClr val="tx1"/>
                      </a:solidFill>
                      <a:prstDash val="solid"/>
                      <a:round/>
                      <a:headEnd type="none" w="med" len="med"/>
                      <a:tailEnd type="none" w="med" len="med"/>
                    </a:lnL>
                  </a:tcPr>
                </a:tc>
                <a:tc>
                  <a:txBody>
                    <a:bodyPr/>
                    <a:lstStyle/>
                    <a:p>
                      <a:pPr algn="ctr" fontAlgn="t"/>
                      <a:r>
                        <a:rPr lang="en-US" sz="1200" b="1" dirty="0">
                          <a:effectLst/>
                          <a:latin typeface="Arial" panose="020B0604020202020204" pitchFamily="34" charset="0"/>
                          <a:cs typeface="Arial" panose="020B0604020202020204" pitchFamily="34" charset="0"/>
                        </a:rPr>
                        <a:t>P</a:t>
                      </a:r>
                      <a:br>
                        <a:rPr lang="en-US" sz="1200" b="1" dirty="0">
                          <a:effectLst/>
                          <a:latin typeface="Arial" panose="020B0604020202020204" pitchFamily="34" charset="0"/>
                          <a:cs typeface="Arial" panose="020B0604020202020204" pitchFamily="34" charset="0"/>
                        </a:rPr>
                      </a:br>
                      <a:r>
                        <a:rPr lang="en-US" sz="1200" b="1" dirty="0">
                          <a:effectLst/>
                          <a:latin typeface="Arial" panose="020B0604020202020204" pitchFamily="34" charset="0"/>
                          <a:cs typeface="Arial" panose="020B0604020202020204" pitchFamily="34" charset="0"/>
                        </a:rPr>
                        <a:t>(n = 2)</a:t>
                      </a:r>
                    </a:p>
                  </a:txBody>
                  <a:tcPr marL="45720" marR="45720" anchor="ctr"/>
                </a:tc>
                <a:extLst>
                  <a:ext uri="{0D108BD9-81ED-4DB2-BD59-A6C34878D82A}">
                    <a16:rowId xmlns:a16="http://schemas.microsoft.com/office/drawing/2014/main" val="3171739028"/>
                  </a:ext>
                </a:extLst>
              </a:tr>
              <a:tr h="0">
                <a:tc gridSpan="9">
                  <a:txBody>
                    <a:bodyPr/>
                    <a:lstStyle/>
                    <a:p>
                      <a:pPr fontAlgn="t"/>
                      <a:r>
                        <a:rPr lang="en-US" sz="1200" b="1" dirty="0">
                          <a:effectLst/>
                          <a:latin typeface="Arial" panose="020B0604020202020204" pitchFamily="34" charset="0"/>
                          <a:cs typeface="Arial" panose="020B0604020202020204" pitchFamily="34" charset="0"/>
                        </a:rPr>
                        <a:t>Responders at dose level, n (%)</a:t>
                      </a:r>
                    </a:p>
                  </a:txBody>
                  <a:tcPr marL="45720" marR="45720" anchor="ctr">
                    <a:solidFill>
                      <a:schemeClr val="accent1"/>
                    </a:solidFill>
                  </a:tcPr>
                </a:tc>
                <a:tc hMerge="1">
                  <a:txBody>
                    <a:bodyPr/>
                    <a:lstStyle/>
                    <a:p>
                      <a:pPr fontAlgn="t"/>
                      <a:endParaRPr lang="en-US" sz="1200" dirty="0">
                        <a:effectLst/>
                        <a:latin typeface="Arial" panose="020B0604020202020204" pitchFamily="34" charset="0"/>
                        <a:cs typeface="Arial" panose="020B0604020202020204" pitchFamily="34" charset="0"/>
                      </a:endParaRPr>
                    </a:p>
                  </a:txBody>
                  <a:tcPr marL="45720" marR="45720" anchor="ctr"/>
                </a:tc>
                <a:tc hMerge="1">
                  <a:txBody>
                    <a:bodyPr/>
                    <a:lstStyle/>
                    <a:p>
                      <a:pPr fontAlgn="t"/>
                      <a:endParaRPr lang="en-US" sz="1200" dirty="0">
                        <a:effectLst/>
                        <a:latin typeface="Arial" panose="020B0604020202020204" pitchFamily="34" charset="0"/>
                        <a:cs typeface="Arial" panose="020B0604020202020204" pitchFamily="34" charset="0"/>
                      </a:endParaRPr>
                    </a:p>
                  </a:txBody>
                  <a:tcPr marL="45720" marR="45720" anchor="ctr"/>
                </a:tc>
                <a:tc hMerge="1">
                  <a:txBody>
                    <a:bodyPr/>
                    <a:lstStyle/>
                    <a:p>
                      <a:pPr fontAlgn="t"/>
                      <a:endParaRPr lang="en-US" sz="1200" dirty="0">
                        <a:effectLst/>
                        <a:latin typeface="Arial" panose="020B0604020202020204" pitchFamily="34" charset="0"/>
                        <a:cs typeface="Arial" panose="020B0604020202020204" pitchFamily="34" charset="0"/>
                      </a:endParaRPr>
                    </a:p>
                  </a:txBody>
                  <a:tcPr marL="45720" marR="45720" anchor="ctr"/>
                </a:tc>
                <a:tc hMerge="1">
                  <a:txBody>
                    <a:bodyPr/>
                    <a:lstStyle/>
                    <a:p>
                      <a:pPr fontAlgn="t"/>
                      <a:endParaRPr lang="en-US" sz="1200" dirty="0">
                        <a:effectLst/>
                        <a:latin typeface="Arial" panose="020B0604020202020204" pitchFamily="34" charset="0"/>
                        <a:cs typeface="Arial" panose="020B0604020202020204" pitchFamily="34" charset="0"/>
                      </a:endParaRPr>
                    </a:p>
                  </a:txBody>
                  <a:tcPr marL="45720" marR="45720" anchor="ctr"/>
                </a:tc>
                <a:tc hMerge="1">
                  <a:txBody>
                    <a:bodyPr/>
                    <a:lstStyle/>
                    <a:p>
                      <a:pPr fontAlgn="t"/>
                      <a:endParaRPr lang="en-US" sz="1200" dirty="0">
                        <a:effectLst/>
                        <a:latin typeface="Arial" panose="020B0604020202020204" pitchFamily="34" charset="0"/>
                        <a:cs typeface="Arial" panose="020B0604020202020204" pitchFamily="34" charset="0"/>
                      </a:endParaRPr>
                    </a:p>
                  </a:txBody>
                  <a:tcPr marL="45720" marR="45720" anchor="ctr"/>
                </a:tc>
                <a:tc hMerge="1">
                  <a:txBody>
                    <a:bodyPr/>
                    <a:lstStyle/>
                    <a:p>
                      <a:pPr fontAlgn="t"/>
                      <a:endParaRPr lang="en-US" sz="1200" dirty="0">
                        <a:effectLst/>
                        <a:latin typeface="Arial" panose="020B0604020202020204" pitchFamily="34" charset="0"/>
                        <a:cs typeface="Arial" panose="020B0604020202020204" pitchFamily="34" charset="0"/>
                      </a:endParaRPr>
                    </a:p>
                  </a:txBody>
                  <a:tcPr marL="45720" marR="45720" anchor="ctr"/>
                </a:tc>
                <a:tc hMerge="1">
                  <a:txBody>
                    <a:bodyPr/>
                    <a:lstStyle/>
                    <a:p>
                      <a:pPr fontAlgn="t"/>
                      <a:endParaRPr lang="en-US" sz="1200" dirty="0">
                        <a:effectLst/>
                        <a:latin typeface="Arial" panose="020B0604020202020204" pitchFamily="34" charset="0"/>
                        <a:cs typeface="Arial" panose="020B0604020202020204" pitchFamily="34" charset="0"/>
                      </a:endParaRPr>
                    </a:p>
                  </a:txBody>
                  <a:tcPr marL="45720" marR="45720" anchor="ctr"/>
                </a:tc>
                <a:tc hMerge="1">
                  <a:txBody>
                    <a:bodyPr/>
                    <a:lstStyle/>
                    <a:p>
                      <a:pPr fontAlgn="t"/>
                      <a:endParaRPr lang="en-US" sz="1200" dirty="0">
                        <a:effectLst/>
                        <a:latin typeface="Arial" panose="020B0604020202020204" pitchFamily="34" charset="0"/>
                        <a:cs typeface="Arial" panose="020B0604020202020204" pitchFamily="34" charset="0"/>
                      </a:endParaRPr>
                    </a:p>
                  </a:txBody>
                  <a:tcPr marL="45720" marR="45720" anchor="ctr"/>
                </a:tc>
                <a:extLst>
                  <a:ext uri="{0D108BD9-81ED-4DB2-BD59-A6C34878D82A}">
                    <a16:rowId xmlns:a16="http://schemas.microsoft.com/office/drawing/2014/main" val="629656500"/>
                  </a:ext>
                </a:extLst>
              </a:tr>
              <a:tr h="370840">
                <a:tc>
                  <a:txBody>
                    <a:bodyPr/>
                    <a:lstStyle/>
                    <a:p>
                      <a:pPr fontAlgn="t"/>
                      <a:r>
                        <a:rPr lang="en-US" sz="1200" b="1" dirty="0">
                          <a:solidFill>
                            <a:schemeClr val="accent3"/>
                          </a:solidFill>
                          <a:effectLst/>
                          <a:latin typeface="Arial" panose="020B0604020202020204" pitchFamily="34" charset="0"/>
                          <a:cs typeface="Arial" panose="020B0604020202020204" pitchFamily="34" charset="0"/>
                        </a:rPr>
                        <a:t>1.0 mg/kg</a:t>
                      </a:r>
                    </a:p>
                  </a:txBody>
                  <a:tcPr marL="45720" marR="45720" anchor="ctr">
                    <a:lnR w="12700" cap="flat" cmpd="sng" algn="ctr">
                      <a:solidFill>
                        <a:schemeClr val="tx1"/>
                      </a:solidFill>
                      <a:prstDash val="solid"/>
                      <a:round/>
                      <a:headEnd type="none" w="med" len="med"/>
                      <a:tailEnd type="none" w="med" len="med"/>
                    </a:lnR>
                    <a:solidFill>
                      <a:schemeClr val="accent1"/>
                    </a:solidFill>
                  </a:tcPr>
                </a:tc>
                <a:tc>
                  <a:txBody>
                    <a:bodyPr/>
                    <a:lstStyle/>
                    <a:p>
                      <a:pPr algn="ctr" fontAlgn="t"/>
                      <a:r>
                        <a:rPr lang="en-US" sz="1200" b="1" dirty="0">
                          <a:solidFill>
                            <a:schemeClr val="accent3"/>
                          </a:solidFill>
                          <a:effectLst/>
                          <a:latin typeface="Arial" panose="020B0604020202020204" pitchFamily="34" charset="0"/>
                          <a:cs typeface="Arial" panose="020B0604020202020204" pitchFamily="34" charset="0"/>
                        </a:rPr>
                        <a:t>55 (74.3)</a:t>
                      </a:r>
                    </a:p>
                  </a:txBody>
                  <a:tcPr marL="45720" marR="45720" anchor="ctr">
                    <a:lnL w="12700" cap="flat" cmpd="sng" algn="ctr">
                      <a:solidFill>
                        <a:schemeClr val="tx1"/>
                      </a:solidFill>
                      <a:prstDash val="solid"/>
                      <a:round/>
                      <a:headEnd type="none" w="med" len="med"/>
                      <a:tailEnd type="none" w="med" len="med"/>
                    </a:lnL>
                    <a:solidFill>
                      <a:srgbClr val="E7ECF5"/>
                    </a:solidFill>
                  </a:tcPr>
                </a:tc>
                <a:tc>
                  <a:txBody>
                    <a:bodyPr/>
                    <a:lstStyle/>
                    <a:p>
                      <a:pPr algn="ctr" fontAlgn="t"/>
                      <a:r>
                        <a:rPr lang="en-US" sz="1200" b="1" dirty="0">
                          <a:solidFill>
                            <a:schemeClr val="accent3"/>
                          </a:solidFill>
                          <a:effectLst/>
                          <a:latin typeface="Arial" panose="020B0604020202020204" pitchFamily="34" charset="0"/>
                          <a:cs typeface="Arial" panose="020B0604020202020204" pitchFamily="34" charset="0"/>
                        </a:rPr>
                        <a:t>9 </a:t>
                      </a:r>
                    </a:p>
                    <a:p>
                      <a:pPr algn="ctr" fontAlgn="t"/>
                      <a:r>
                        <a:rPr lang="en-US" sz="1200" b="1" dirty="0">
                          <a:solidFill>
                            <a:schemeClr val="accent3"/>
                          </a:solidFill>
                          <a:effectLst/>
                          <a:latin typeface="Arial" panose="020B0604020202020204" pitchFamily="34" charset="0"/>
                          <a:cs typeface="Arial" panose="020B0604020202020204" pitchFamily="34" charset="0"/>
                        </a:rPr>
                        <a:t>(75.0)</a:t>
                      </a:r>
                    </a:p>
                  </a:txBody>
                  <a:tcPr marL="45720" marR="45720" anchor="ctr">
                    <a:lnR w="12700" cap="flat" cmpd="sng" algn="ctr">
                      <a:solidFill>
                        <a:schemeClr val="tx1"/>
                      </a:solidFill>
                      <a:prstDash val="solid"/>
                      <a:round/>
                      <a:headEnd type="none" w="med" len="med"/>
                      <a:tailEnd type="none" w="med" len="med"/>
                    </a:lnR>
                    <a:solidFill>
                      <a:srgbClr val="E7ECF5"/>
                    </a:solidFill>
                  </a:tcPr>
                </a:tc>
                <a:tc>
                  <a:txBody>
                    <a:bodyPr/>
                    <a:lstStyle/>
                    <a:p>
                      <a:pPr algn="ctr" fontAlgn="t"/>
                      <a:r>
                        <a:rPr lang="en-US" sz="1200" b="1" dirty="0">
                          <a:solidFill>
                            <a:schemeClr val="accent3"/>
                          </a:solidFill>
                          <a:effectLst/>
                          <a:latin typeface="Arial" panose="020B0604020202020204" pitchFamily="34" charset="0"/>
                          <a:cs typeface="Arial" panose="020B0604020202020204" pitchFamily="34" charset="0"/>
                        </a:rPr>
                        <a:t>37 </a:t>
                      </a:r>
                    </a:p>
                    <a:p>
                      <a:pPr algn="ctr" fontAlgn="t"/>
                      <a:r>
                        <a:rPr lang="en-US" sz="1200" b="1" dirty="0">
                          <a:solidFill>
                            <a:schemeClr val="accent3"/>
                          </a:solidFill>
                          <a:effectLst/>
                          <a:latin typeface="Arial" panose="020B0604020202020204" pitchFamily="34" charset="0"/>
                          <a:cs typeface="Arial" panose="020B0604020202020204" pitchFamily="34" charset="0"/>
                        </a:rPr>
                        <a:t>(94.9)</a:t>
                      </a:r>
                    </a:p>
                  </a:txBody>
                  <a:tcPr marL="45720" marR="45720" anchor="ctr">
                    <a:lnL w="12700" cap="flat" cmpd="sng" algn="ctr">
                      <a:solidFill>
                        <a:schemeClr val="tx1"/>
                      </a:solidFill>
                      <a:prstDash val="solid"/>
                      <a:round/>
                      <a:headEnd type="none" w="med" len="med"/>
                      <a:tailEnd type="none" w="med" len="med"/>
                    </a:lnL>
                    <a:solidFill>
                      <a:srgbClr val="E7ECF5"/>
                    </a:solidFill>
                  </a:tcPr>
                </a:tc>
                <a:tc>
                  <a:txBody>
                    <a:bodyPr/>
                    <a:lstStyle/>
                    <a:p>
                      <a:pPr algn="ctr" fontAlgn="t"/>
                      <a:r>
                        <a:rPr lang="en-US" sz="1200" b="1" dirty="0">
                          <a:solidFill>
                            <a:schemeClr val="accent3"/>
                          </a:solidFill>
                          <a:effectLst/>
                          <a:latin typeface="Arial" panose="020B0604020202020204" pitchFamily="34" charset="0"/>
                          <a:cs typeface="Arial" panose="020B0604020202020204" pitchFamily="34" charset="0"/>
                        </a:rPr>
                        <a:t>7 (87.5)</a:t>
                      </a:r>
                    </a:p>
                  </a:txBody>
                  <a:tcPr marL="45720" marR="45720" anchor="ctr">
                    <a:lnR w="12700" cap="flat" cmpd="sng" algn="ctr">
                      <a:solidFill>
                        <a:schemeClr val="tx1"/>
                      </a:solidFill>
                      <a:prstDash val="solid"/>
                      <a:round/>
                      <a:headEnd type="none" w="med" len="med"/>
                      <a:tailEnd type="none" w="med" len="med"/>
                    </a:lnR>
                    <a:solidFill>
                      <a:srgbClr val="E7ECF5"/>
                    </a:solidFill>
                  </a:tcPr>
                </a:tc>
                <a:tc>
                  <a:txBody>
                    <a:bodyPr/>
                    <a:lstStyle/>
                    <a:p>
                      <a:pPr algn="ctr" fontAlgn="t"/>
                      <a:r>
                        <a:rPr lang="en-US" sz="1200" b="1" dirty="0">
                          <a:solidFill>
                            <a:schemeClr val="accent3"/>
                          </a:solidFill>
                          <a:effectLst/>
                          <a:latin typeface="Arial" panose="020B0604020202020204" pitchFamily="34" charset="0"/>
                          <a:cs typeface="Arial" panose="020B0604020202020204" pitchFamily="34" charset="0"/>
                        </a:rPr>
                        <a:t>12 (60.0)</a:t>
                      </a:r>
                    </a:p>
                  </a:txBody>
                  <a:tcPr marL="45720" marR="45720" anchor="ctr">
                    <a:lnL w="12700" cap="flat" cmpd="sng" algn="ctr">
                      <a:solidFill>
                        <a:schemeClr val="tx1"/>
                      </a:solidFill>
                      <a:prstDash val="solid"/>
                      <a:round/>
                      <a:headEnd type="none" w="med" len="med"/>
                      <a:tailEnd type="none" w="med" len="med"/>
                    </a:lnL>
                    <a:solidFill>
                      <a:srgbClr val="E7ECF5"/>
                    </a:solidFill>
                  </a:tcPr>
                </a:tc>
                <a:tc>
                  <a:txBody>
                    <a:bodyPr/>
                    <a:lstStyle/>
                    <a:p>
                      <a:pPr algn="ctr" fontAlgn="t"/>
                      <a:r>
                        <a:rPr lang="en-US" sz="1200" b="1" dirty="0">
                          <a:solidFill>
                            <a:schemeClr val="accent3"/>
                          </a:solidFill>
                          <a:effectLst/>
                          <a:latin typeface="Arial" panose="020B0604020202020204" pitchFamily="34" charset="0"/>
                          <a:cs typeface="Arial" panose="020B0604020202020204" pitchFamily="34" charset="0"/>
                        </a:rPr>
                        <a:t>1 (50.0)</a:t>
                      </a:r>
                    </a:p>
                  </a:txBody>
                  <a:tcPr marL="45720" marR="45720" anchor="ctr">
                    <a:lnR w="12700" cap="flat" cmpd="sng" algn="ctr">
                      <a:solidFill>
                        <a:schemeClr val="tx1"/>
                      </a:solidFill>
                      <a:prstDash val="solid"/>
                      <a:round/>
                      <a:headEnd type="none" w="med" len="med"/>
                      <a:tailEnd type="none" w="med" len="med"/>
                    </a:lnR>
                    <a:solidFill>
                      <a:srgbClr val="E7ECF5"/>
                    </a:solidFill>
                  </a:tcPr>
                </a:tc>
                <a:tc>
                  <a:txBody>
                    <a:bodyPr/>
                    <a:lstStyle/>
                    <a:p>
                      <a:pPr algn="ctr" fontAlgn="t"/>
                      <a:r>
                        <a:rPr lang="en-US" sz="1200" b="1" dirty="0">
                          <a:solidFill>
                            <a:schemeClr val="accent3"/>
                          </a:solidFill>
                          <a:effectLst/>
                          <a:latin typeface="Arial" panose="020B0604020202020204" pitchFamily="34" charset="0"/>
                          <a:cs typeface="Arial" panose="020B0604020202020204" pitchFamily="34" charset="0"/>
                        </a:rPr>
                        <a:t>6 </a:t>
                      </a:r>
                    </a:p>
                    <a:p>
                      <a:pPr algn="ctr" fontAlgn="t"/>
                      <a:r>
                        <a:rPr lang="en-US" sz="1200" b="1" dirty="0">
                          <a:solidFill>
                            <a:schemeClr val="accent3"/>
                          </a:solidFill>
                          <a:effectLst/>
                          <a:latin typeface="Arial" panose="020B0604020202020204" pitchFamily="34" charset="0"/>
                          <a:cs typeface="Arial" panose="020B0604020202020204" pitchFamily="34" charset="0"/>
                        </a:rPr>
                        <a:t>(40.0)</a:t>
                      </a:r>
                    </a:p>
                  </a:txBody>
                  <a:tcPr marL="45720" marR="45720" anchor="ctr">
                    <a:lnL w="12700" cap="flat" cmpd="sng" algn="ctr">
                      <a:solidFill>
                        <a:schemeClr val="tx1"/>
                      </a:solidFill>
                      <a:prstDash val="solid"/>
                      <a:round/>
                      <a:headEnd type="none" w="med" len="med"/>
                      <a:tailEnd type="none" w="med" len="med"/>
                    </a:lnL>
                    <a:solidFill>
                      <a:srgbClr val="E7ECF5"/>
                    </a:solidFill>
                  </a:tcPr>
                </a:tc>
                <a:tc>
                  <a:txBody>
                    <a:bodyPr/>
                    <a:lstStyle/>
                    <a:p>
                      <a:pPr algn="ctr" fontAlgn="t"/>
                      <a:r>
                        <a:rPr lang="en-US" sz="1200" b="1" dirty="0">
                          <a:solidFill>
                            <a:schemeClr val="accent3"/>
                          </a:solidFill>
                          <a:effectLst/>
                          <a:latin typeface="Arial" panose="020B0604020202020204" pitchFamily="34" charset="0"/>
                          <a:cs typeface="Arial" panose="020B0604020202020204" pitchFamily="34" charset="0"/>
                        </a:rPr>
                        <a:t>1 (50.0)</a:t>
                      </a:r>
                    </a:p>
                  </a:txBody>
                  <a:tcPr marL="45720" marR="45720" anchor="ctr">
                    <a:solidFill>
                      <a:srgbClr val="E7ECF5"/>
                    </a:solidFill>
                  </a:tcPr>
                </a:tc>
                <a:extLst>
                  <a:ext uri="{0D108BD9-81ED-4DB2-BD59-A6C34878D82A}">
                    <a16:rowId xmlns:a16="http://schemas.microsoft.com/office/drawing/2014/main" val="1737756902"/>
                  </a:ext>
                </a:extLst>
              </a:tr>
              <a:tr h="370840">
                <a:tc>
                  <a:txBody>
                    <a:bodyPr/>
                    <a:lstStyle/>
                    <a:p>
                      <a:pPr fontAlgn="t"/>
                      <a:r>
                        <a:rPr lang="en-US" sz="1200" dirty="0">
                          <a:effectLst/>
                          <a:latin typeface="Arial" panose="020B0604020202020204" pitchFamily="34" charset="0"/>
                          <a:cs typeface="Arial" panose="020B0604020202020204" pitchFamily="34" charset="0"/>
                        </a:rPr>
                        <a:t>1.33 mg/kg</a:t>
                      </a:r>
                    </a:p>
                  </a:txBody>
                  <a:tcPr marL="45720" marR="45720" anchor="ctr">
                    <a:lnR w="12700" cap="flat" cmpd="sng" algn="ctr">
                      <a:solidFill>
                        <a:schemeClr val="tx1"/>
                      </a:solidFill>
                      <a:prstDash val="solid"/>
                      <a:round/>
                      <a:headEnd type="none" w="med" len="med"/>
                      <a:tailEnd type="none" w="med" len="med"/>
                    </a:lnR>
                    <a:solidFill>
                      <a:schemeClr val="accent1"/>
                    </a:solidFill>
                  </a:tcPr>
                </a:tc>
                <a:tc>
                  <a:txBody>
                    <a:bodyPr/>
                    <a:lstStyle/>
                    <a:p>
                      <a:pPr algn="ctr" fontAlgn="t"/>
                      <a:r>
                        <a:rPr lang="en-US" sz="1200" dirty="0">
                          <a:effectLst/>
                          <a:latin typeface="Arial" panose="020B0604020202020204" pitchFamily="34" charset="0"/>
                          <a:cs typeface="Arial" panose="020B0604020202020204" pitchFamily="34" charset="0"/>
                        </a:rPr>
                        <a:t>28 (37.8)</a:t>
                      </a:r>
                    </a:p>
                  </a:txBody>
                  <a:tcPr marL="45720" marR="45720" anchor="ctr">
                    <a:lnL w="12700" cap="flat" cmpd="sng" algn="ctr">
                      <a:solidFill>
                        <a:schemeClr val="tx1"/>
                      </a:solidFill>
                      <a:prstDash val="solid"/>
                      <a:round/>
                      <a:headEnd type="none" w="med" len="med"/>
                      <a:tailEnd type="none" w="med" len="med"/>
                    </a:lnL>
                    <a:solidFill>
                      <a:srgbClr val="E7ECF5"/>
                    </a:solidFill>
                  </a:tcPr>
                </a:tc>
                <a:tc>
                  <a:txBody>
                    <a:bodyPr/>
                    <a:lstStyle/>
                    <a:p>
                      <a:pPr algn="ctr" fontAlgn="t"/>
                      <a:r>
                        <a:rPr lang="en-US" sz="1200" dirty="0">
                          <a:effectLst/>
                          <a:latin typeface="Arial" panose="020B0604020202020204" pitchFamily="34" charset="0"/>
                          <a:cs typeface="Arial" panose="020B0604020202020204" pitchFamily="34" charset="0"/>
                        </a:rPr>
                        <a:t>3 </a:t>
                      </a:r>
                    </a:p>
                    <a:p>
                      <a:pPr algn="ctr" fontAlgn="t"/>
                      <a:r>
                        <a:rPr lang="en-US" sz="1200" dirty="0">
                          <a:effectLst/>
                          <a:latin typeface="Arial" panose="020B0604020202020204" pitchFamily="34" charset="0"/>
                          <a:cs typeface="Arial" panose="020B0604020202020204" pitchFamily="34" charset="0"/>
                        </a:rPr>
                        <a:t>(25.0)</a:t>
                      </a:r>
                    </a:p>
                  </a:txBody>
                  <a:tcPr marL="45720" marR="45720" anchor="ctr">
                    <a:lnR w="12700" cap="flat" cmpd="sng" algn="ctr">
                      <a:solidFill>
                        <a:schemeClr val="tx1"/>
                      </a:solidFill>
                      <a:prstDash val="solid"/>
                      <a:round/>
                      <a:headEnd type="none" w="med" len="med"/>
                      <a:tailEnd type="none" w="med" len="med"/>
                    </a:lnR>
                    <a:solidFill>
                      <a:srgbClr val="E7ECF5"/>
                    </a:solidFill>
                  </a:tcPr>
                </a:tc>
                <a:tc>
                  <a:txBody>
                    <a:bodyPr/>
                    <a:lstStyle/>
                    <a:p>
                      <a:pPr algn="ctr" fontAlgn="t"/>
                      <a:r>
                        <a:rPr lang="en-US" sz="1200" dirty="0">
                          <a:effectLst/>
                          <a:latin typeface="Arial" panose="020B0604020202020204" pitchFamily="34" charset="0"/>
                          <a:cs typeface="Arial" panose="020B0604020202020204" pitchFamily="34" charset="0"/>
                        </a:rPr>
                        <a:t>13 </a:t>
                      </a:r>
                    </a:p>
                    <a:p>
                      <a:pPr algn="ctr" fontAlgn="t"/>
                      <a:r>
                        <a:rPr lang="en-US" sz="1200" dirty="0">
                          <a:effectLst/>
                          <a:latin typeface="Arial" panose="020B0604020202020204" pitchFamily="34" charset="0"/>
                          <a:cs typeface="Arial" panose="020B0604020202020204" pitchFamily="34" charset="0"/>
                        </a:rPr>
                        <a:t>(33.3)</a:t>
                      </a:r>
                    </a:p>
                  </a:txBody>
                  <a:tcPr marL="45720" marR="45720" anchor="ctr">
                    <a:lnL w="12700" cap="flat" cmpd="sng" algn="ctr">
                      <a:solidFill>
                        <a:schemeClr val="tx1"/>
                      </a:solidFill>
                      <a:prstDash val="solid"/>
                      <a:round/>
                      <a:headEnd type="none" w="med" len="med"/>
                      <a:tailEnd type="none" w="med" len="med"/>
                    </a:lnL>
                    <a:solidFill>
                      <a:srgbClr val="E7ECF5"/>
                    </a:solidFill>
                  </a:tcPr>
                </a:tc>
                <a:tc>
                  <a:txBody>
                    <a:bodyPr/>
                    <a:lstStyle/>
                    <a:p>
                      <a:pPr algn="ctr" fontAlgn="t"/>
                      <a:r>
                        <a:rPr lang="en-US" sz="1200" dirty="0">
                          <a:effectLst/>
                          <a:latin typeface="Arial" panose="020B0604020202020204" pitchFamily="34" charset="0"/>
                          <a:cs typeface="Arial" panose="020B0604020202020204" pitchFamily="34" charset="0"/>
                        </a:rPr>
                        <a:t>2 (25.0)</a:t>
                      </a:r>
                    </a:p>
                  </a:txBody>
                  <a:tcPr marL="45720" marR="45720" anchor="ctr">
                    <a:lnR w="12700" cap="flat" cmpd="sng" algn="ctr">
                      <a:solidFill>
                        <a:schemeClr val="tx1"/>
                      </a:solidFill>
                      <a:prstDash val="solid"/>
                      <a:round/>
                      <a:headEnd type="none" w="med" len="med"/>
                      <a:tailEnd type="none" w="med" len="med"/>
                    </a:lnR>
                    <a:solidFill>
                      <a:srgbClr val="E7ECF5"/>
                    </a:solidFill>
                  </a:tcPr>
                </a:tc>
                <a:tc>
                  <a:txBody>
                    <a:bodyPr/>
                    <a:lstStyle/>
                    <a:p>
                      <a:pPr algn="ctr" fontAlgn="t"/>
                      <a:r>
                        <a:rPr lang="en-US" sz="1200" dirty="0">
                          <a:effectLst/>
                          <a:latin typeface="Arial" panose="020B0604020202020204" pitchFamily="34" charset="0"/>
                          <a:cs typeface="Arial" panose="020B0604020202020204" pitchFamily="34" charset="0"/>
                        </a:rPr>
                        <a:t>9 </a:t>
                      </a:r>
                    </a:p>
                    <a:p>
                      <a:pPr algn="ctr" fontAlgn="t"/>
                      <a:r>
                        <a:rPr lang="en-US" sz="1200" dirty="0">
                          <a:effectLst/>
                          <a:latin typeface="Arial" panose="020B0604020202020204" pitchFamily="34" charset="0"/>
                          <a:cs typeface="Arial" panose="020B0604020202020204" pitchFamily="34" charset="0"/>
                        </a:rPr>
                        <a:t>(45.0)</a:t>
                      </a:r>
                    </a:p>
                  </a:txBody>
                  <a:tcPr marL="45720" marR="45720" anchor="ctr">
                    <a:lnL w="12700" cap="flat" cmpd="sng" algn="ctr">
                      <a:solidFill>
                        <a:schemeClr val="tx1"/>
                      </a:solidFill>
                      <a:prstDash val="solid"/>
                      <a:round/>
                      <a:headEnd type="none" w="med" len="med"/>
                      <a:tailEnd type="none" w="med" len="med"/>
                    </a:lnL>
                    <a:solidFill>
                      <a:srgbClr val="E7ECF5"/>
                    </a:solidFill>
                  </a:tcPr>
                </a:tc>
                <a:tc>
                  <a:txBody>
                    <a:bodyPr/>
                    <a:lstStyle/>
                    <a:p>
                      <a:pPr algn="ctr" fontAlgn="t"/>
                      <a:r>
                        <a:rPr lang="en-US" sz="1200" dirty="0">
                          <a:effectLst/>
                          <a:latin typeface="Arial" panose="020B0604020202020204" pitchFamily="34" charset="0"/>
                          <a:cs typeface="Arial" panose="020B0604020202020204" pitchFamily="34" charset="0"/>
                        </a:rPr>
                        <a:t>0</a:t>
                      </a:r>
                    </a:p>
                  </a:txBody>
                  <a:tcPr marL="45720" marR="45720" anchor="ctr">
                    <a:lnR w="12700" cap="flat" cmpd="sng" algn="ctr">
                      <a:solidFill>
                        <a:schemeClr val="tx1"/>
                      </a:solidFill>
                      <a:prstDash val="solid"/>
                      <a:round/>
                      <a:headEnd type="none" w="med" len="med"/>
                      <a:tailEnd type="none" w="med" len="med"/>
                    </a:lnR>
                    <a:solidFill>
                      <a:srgbClr val="E7ECF5"/>
                    </a:solidFill>
                  </a:tcPr>
                </a:tc>
                <a:tc>
                  <a:txBody>
                    <a:bodyPr/>
                    <a:lstStyle/>
                    <a:p>
                      <a:pPr algn="ctr" fontAlgn="t"/>
                      <a:r>
                        <a:rPr lang="en-US" sz="1200" dirty="0">
                          <a:effectLst/>
                          <a:latin typeface="Arial" panose="020B0604020202020204" pitchFamily="34" charset="0"/>
                          <a:cs typeface="Arial" panose="020B0604020202020204" pitchFamily="34" charset="0"/>
                        </a:rPr>
                        <a:t>6 </a:t>
                      </a:r>
                    </a:p>
                    <a:p>
                      <a:pPr algn="ctr" fontAlgn="t"/>
                      <a:r>
                        <a:rPr lang="en-US" sz="1200" dirty="0">
                          <a:effectLst/>
                          <a:latin typeface="Arial" panose="020B0604020202020204" pitchFamily="34" charset="0"/>
                          <a:cs typeface="Arial" panose="020B0604020202020204" pitchFamily="34" charset="0"/>
                        </a:rPr>
                        <a:t>(40.0)</a:t>
                      </a:r>
                    </a:p>
                  </a:txBody>
                  <a:tcPr marL="45720" marR="45720" anchor="ctr">
                    <a:lnL w="12700" cap="flat" cmpd="sng" algn="ctr">
                      <a:solidFill>
                        <a:schemeClr val="tx1"/>
                      </a:solidFill>
                      <a:prstDash val="solid"/>
                      <a:round/>
                      <a:headEnd type="none" w="med" len="med"/>
                      <a:tailEnd type="none" w="med" len="med"/>
                    </a:lnL>
                    <a:solidFill>
                      <a:srgbClr val="E7ECF5"/>
                    </a:solidFill>
                  </a:tcPr>
                </a:tc>
                <a:tc>
                  <a:txBody>
                    <a:bodyPr/>
                    <a:lstStyle/>
                    <a:p>
                      <a:pPr algn="ctr" fontAlgn="t"/>
                      <a:r>
                        <a:rPr lang="en-US" sz="1200">
                          <a:effectLst/>
                          <a:latin typeface="Arial" panose="020B0604020202020204" pitchFamily="34" charset="0"/>
                          <a:cs typeface="Arial" panose="020B0604020202020204" pitchFamily="34" charset="0"/>
                        </a:rPr>
                        <a:t>1 (50.0)</a:t>
                      </a:r>
                    </a:p>
                  </a:txBody>
                  <a:tcPr marL="45720" marR="45720" anchor="ctr">
                    <a:solidFill>
                      <a:srgbClr val="E7ECF5"/>
                    </a:solidFill>
                  </a:tcPr>
                </a:tc>
                <a:extLst>
                  <a:ext uri="{0D108BD9-81ED-4DB2-BD59-A6C34878D82A}">
                    <a16:rowId xmlns:a16="http://schemas.microsoft.com/office/drawing/2014/main" val="4182391557"/>
                  </a:ext>
                </a:extLst>
              </a:tr>
              <a:tr h="370840">
                <a:tc>
                  <a:txBody>
                    <a:bodyPr/>
                    <a:lstStyle/>
                    <a:p>
                      <a:pPr fontAlgn="t"/>
                      <a:r>
                        <a:rPr lang="en-US" sz="1200" dirty="0">
                          <a:effectLst/>
                          <a:latin typeface="Arial" panose="020B0604020202020204" pitchFamily="34" charset="0"/>
                          <a:cs typeface="Arial" panose="020B0604020202020204" pitchFamily="34" charset="0"/>
                        </a:rPr>
                        <a:t>1.75 mg/kg</a:t>
                      </a:r>
                    </a:p>
                  </a:txBody>
                  <a:tcPr marL="45720" marR="45720" anchor="ctr">
                    <a:lnR w="12700" cap="flat" cmpd="sng" algn="ctr">
                      <a:solidFill>
                        <a:schemeClr val="tx1"/>
                      </a:solidFill>
                      <a:prstDash val="solid"/>
                      <a:round/>
                      <a:headEnd type="none" w="med" len="med"/>
                      <a:tailEnd type="none" w="med" len="med"/>
                    </a:lnR>
                    <a:solidFill>
                      <a:schemeClr val="accent1"/>
                    </a:solidFill>
                  </a:tcPr>
                </a:tc>
                <a:tc>
                  <a:txBody>
                    <a:bodyPr/>
                    <a:lstStyle/>
                    <a:p>
                      <a:pPr algn="ctr" fontAlgn="t"/>
                      <a:r>
                        <a:rPr lang="en-US" sz="1200" dirty="0">
                          <a:effectLst/>
                          <a:latin typeface="Arial" panose="020B0604020202020204" pitchFamily="34" charset="0"/>
                          <a:cs typeface="Arial" panose="020B0604020202020204" pitchFamily="34" charset="0"/>
                        </a:rPr>
                        <a:t>31 (41.9)</a:t>
                      </a:r>
                    </a:p>
                  </a:txBody>
                  <a:tcPr marL="45720" marR="45720" anchor="ctr">
                    <a:lnL w="12700" cap="flat" cmpd="sng" algn="ctr">
                      <a:solidFill>
                        <a:schemeClr val="tx1"/>
                      </a:solidFill>
                      <a:prstDash val="solid"/>
                      <a:round/>
                      <a:headEnd type="none" w="med" len="med"/>
                      <a:tailEnd type="none" w="med" len="med"/>
                    </a:lnL>
                    <a:solidFill>
                      <a:srgbClr val="E7ECF5"/>
                    </a:solidFill>
                  </a:tcPr>
                </a:tc>
                <a:tc>
                  <a:txBody>
                    <a:bodyPr/>
                    <a:lstStyle/>
                    <a:p>
                      <a:pPr algn="ctr" fontAlgn="t"/>
                      <a:r>
                        <a:rPr lang="en-US" sz="1200" dirty="0">
                          <a:effectLst/>
                          <a:latin typeface="Arial" panose="020B0604020202020204" pitchFamily="34" charset="0"/>
                          <a:cs typeface="Arial" panose="020B0604020202020204" pitchFamily="34" charset="0"/>
                        </a:rPr>
                        <a:t>3 </a:t>
                      </a:r>
                    </a:p>
                    <a:p>
                      <a:pPr algn="ctr" fontAlgn="t"/>
                      <a:r>
                        <a:rPr lang="en-US" sz="1200" dirty="0">
                          <a:effectLst/>
                          <a:latin typeface="Arial" panose="020B0604020202020204" pitchFamily="34" charset="0"/>
                          <a:cs typeface="Arial" panose="020B0604020202020204" pitchFamily="34" charset="0"/>
                        </a:rPr>
                        <a:t>(25.0)</a:t>
                      </a:r>
                    </a:p>
                  </a:txBody>
                  <a:tcPr marL="45720" marR="45720" anchor="ctr">
                    <a:lnR w="12700" cap="flat" cmpd="sng" algn="ctr">
                      <a:solidFill>
                        <a:schemeClr val="tx1"/>
                      </a:solidFill>
                      <a:prstDash val="solid"/>
                      <a:round/>
                      <a:headEnd type="none" w="med" len="med"/>
                      <a:tailEnd type="none" w="med" len="med"/>
                    </a:lnR>
                    <a:solidFill>
                      <a:srgbClr val="E7ECF5"/>
                    </a:solidFill>
                  </a:tcPr>
                </a:tc>
                <a:tc>
                  <a:txBody>
                    <a:bodyPr/>
                    <a:lstStyle/>
                    <a:p>
                      <a:pPr algn="ctr" fontAlgn="t"/>
                      <a:r>
                        <a:rPr lang="en-US" sz="1200" dirty="0">
                          <a:effectLst/>
                          <a:latin typeface="Arial" panose="020B0604020202020204" pitchFamily="34" charset="0"/>
                          <a:cs typeface="Arial" panose="020B0604020202020204" pitchFamily="34" charset="0"/>
                        </a:rPr>
                        <a:t>14 </a:t>
                      </a:r>
                    </a:p>
                    <a:p>
                      <a:pPr algn="ctr" fontAlgn="t"/>
                      <a:r>
                        <a:rPr lang="en-US" sz="1200" dirty="0">
                          <a:effectLst/>
                          <a:latin typeface="Arial" panose="020B0604020202020204" pitchFamily="34" charset="0"/>
                          <a:cs typeface="Arial" panose="020B0604020202020204" pitchFamily="34" charset="0"/>
                        </a:rPr>
                        <a:t>(35.9)</a:t>
                      </a:r>
                    </a:p>
                  </a:txBody>
                  <a:tcPr marL="45720" marR="45720" anchor="ctr">
                    <a:lnL w="12700" cap="flat" cmpd="sng" algn="ctr">
                      <a:solidFill>
                        <a:schemeClr val="tx1"/>
                      </a:solidFill>
                      <a:prstDash val="solid"/>
                      <a:round/>
                      <a:headEnd type="none" w="med" len="med"/>
                      <a:tailEnd type="none" w="med" len="med"/>
                    </a:lnL>
                    <a:solidFill>
                      <a:srgbClr val="E7ECF5"/>
                    </a:solidFill>
                  </a:tcPr>
                </a:tc>
                <a:tc>
                  <a:txBody>
                    <a:bodyPr/>
                    <a:lstStyle/>
                    <a:p>
                      <a:pPr algn="ctr" fontAlgn="t"/>
                      <a:r>
                        <a:rPr lang="en-US" sz="1200" dirty="0">
                          <a:effectLst/>
                          <a:latin typeface="Arial" panose="020B0604020202020204" pitchFamily="34" charset="0"/>
                          <a:cs typeface="Arial" panose="020B0604020202020204" pitchFamily="34" charset="0"/>
                        </a:rPr>
                        <a:t>1 (12.5)</a:t>
                      </a:r>
                    </a:p>
                  </a:txBody>
                  <a:tcPr marL="45720" marR="45720" anchor="ctr">
                    <a:lnR w="12700" cap="flat" cmpd="sng" algn="ctr">
                      <a:solidFill>
                        <a:schemeClr val="tx1"/>
                      </a:solidFill>
                      <a:prstDash val="solid"/>
                      <a:round/>
                      <a:headEnd type="none" w="med" len="med"/>
                      <a:tailEnd type="none" w="med" len="med"/>
                    </a:lnR>
                    <a:solidFill>
                      <a:srgbClr val="E7ECF5"/>
                    </a:solidFill>
                  </a:tcPr>
                </a:tc>
                <a:tc>
                  <a:txBody>
                    <a:bodyPr/>
                    <a:lstStyle/>
                    <a:p>
                      <a:pPr algn="ctr" fontAlgn="t"/>
                      <a:r>
                        <a:rPr lang="en-US" sz="1200" dirty="0">
                          <a:effectLst/>
                          <a:latin typeface="Arial" panose="020B0604020202020204" pitchFamily="34" charset="0"/>
                          <a:cs typeface="Arial" panose="020B0604020202020204" pitchFamily="34" charset="0"/>
                        </a:rPr>
                        <a:t>10 (50.0)</a:t>
                      </a:r>
                    </a:p>
                  </a:txBody>
                  <a:tcPr marL="45720" marR="45720" anchor="ctr">
                    <a:lnL w="12700" cap="flat" cmpd="sng" algn="ctr">
                      <a:solidFill>
                        <a:schemeClr val="tx1"/>
                      </a:solidFill>
                      <a:prstDash val="solid"/>
                      <a:round/>
                      <a:headEnd type="none" w="med" len="med"/>
                      <a:tailEnd type="none" w="med" len="med"/>
                    </a:lnL>
                    <a:solidFill>
                      <a:srgbClr val="E7ECF5"/>
                    </a:solidFill>
                  </a:tcPr>
                </a:tc>
                <a:tc>
                  <a:txBody>
                    <a:bodyPr/>
                    <a:lstStyle/>
                    <a:p>
                      <a:pPr algn="ctr" fontAlgn="t"/>
                      <a:r>
                        <a:rPr lang="en-US" sz="1200" dirty="0">
                          <a:effectLst/>
                          <a:latin typeface="Arial" panose="020B0604020202020204" pitchFamily="34" charset="0"/>
                          <a:cs typeface="Arial" panose="020B0604020202020204" pitchFamily="34" charset="0"/>
                        </a:rPr>
                        <a:t>1 (50.0)</a:t>
                      </a:r>
                    </a:p>
                  </a:txBody>
                  <a:tcPr marL="45720" marR="45720" anchor="ctr">
                    <a:lnR w="12700" cap="flat" cmpd="sng" algn="ctr">
                      <a:solidFill>
                        <a:schemeClr val="tx1"/>
                      </a:solidFill>
                      <a:prstDash val="solid"/>
                      <a:round/>
                      <a:headEnd type="none" w="med" len="med"/>
                      <a:tailEnd type="none" w="med" len="med"/>
                    </a:lnR>
                    <a:solidFill>
                      <a:srgbClr val="E7ECF5"/>
                    </a:solidFill>
                  </a:tcPr>
                </a:tc>
                <a:tc>
                  <a:txBody>
                    <a:bodyPr/>
                    <a:lstStyle/>
                    <a:p>
                      <a:pPr algn="ctr" fontAlgn="t"/>
                      <a:r>
                        <a:rPr lang="en-US" sz="1200" dirty="0">
                          <a:effectLst/>
                          <a:latin typeface="Arial" panose="020B0604020202020204" pitchFamily="34" charset="0"/>
                          <a:cs typeface="Arial" panose="020B0604020202020204" pitchFamily="34" charset="0"/>
                        </a:rPr>
                        <a:t>7 </a:t>
                      </a:r>
                    </a:p>
                    <a:p>
                      <a:pPr algn="ctr" fontAlgn="t"/>
                      <a:r>
                        <a:rPr lang="en-US" sz="1200" dirty="0">
                          <a:effectLst/>
                          <a:latin typeface="Arial" panose="020B0604020202020204" pitchFamily="34" charset="0"/>
                          <a:cs typeface="Arial" panose="020B0604020202020204" pitchFamily="34" charset="0"/>
                        </a:rPr>
                        <a:t>(46.7)</a:t>
                      </a:r>
                    </a:p>
                  </a:txBody>
                  <a:tcPr marL="45720" marR="45720" anchor="ctr">
                    <a:lnL w="12700" cap="flat" cmpd="sng" algn="ctr">
                      <a:solidFill>
                        <a:schemeClr val="tx1"/>
                      </a:solidFill>
                      <a:prstDash val="solid"/>
                      <a:round/>
                      <a:headEnd type="none" w="med" len="med"/>
                      <a:tailEnd type="none" w="med" len="med"/>
                    </a:lnL>
                    <a:solidFill>
                      <a:srgbClr val="E7ECF5"/>
                    </a:solidFill>
                  </a:tcPr>
                </a:tc>
                <a:tc>
                  <a:txBody>
                    <a:bodyPr/>
                    <a:lstStyle/>
                    <a:p>
                      <a:pPr algn="ctr" fontAlgn="t"/>
                      <a:r>
                        <a:rPr lang="en-US" sz="1200" dirty="0">
                          <a:effectLst/>
                          <a:latin typeface="Arial" panose="020B0604020202020204" pitchFamily="34" charset="0"/>
                          <a:cs typeface="Arial" panose="020B0604020202020204" pitchFamily="34" charset="0"/>
                        </a:rPr>
                        <a:t>1 (50.0)</a:t>
                      </a:r>
                    </a:p>
                  </a:txBody>
                  <a:tcPr marL="45720" marR="45720" anchor="ctr">
                    <a:solidFill>
                      <a:srgbClr val="E7ECF5"/>
                    </a:solidFill>
                  </a:tcPr>
                </a:tc>
                <a:extLst>
                  <a:ext uri="{0D108BD9-81ED-4DB2-BD59-A6C34878D82A}">
                    <a16:rowId xmlns:a16="http://schemas.microsoft.com/office/drawing/2014/main" val="2298504415"/>
                  </a:ext>
                </a:extLst>
              </a:tr>
            </a:tbl>
          </a:graphicData>
        </a:graphic>
      </p:graphicFrame>
      <p:sp>
        <p:nvSpPr>
          <p:cNvPr id="17" name="Footer Placeholder 16">
            <a:extLst>
              <a:ext uri="{FF2B5EF4-FFF2-40B4-BE49-F238E27FC236}">
                <a16:creationId xmlns:a16="http://schemas.microsoft.com/office/drawing/2014/main" id="{5FF026D4-D2D6-40D8-3B8D-63213CFF77AB}"/>
              </a:ext>
            </a:extLst>
          </p:cNvPr>
          <p:cNvSpPr>
            <a:spLocks noGrp="1"/>
          </p:cNvSpPr>
          <p:nvPr>
            <p:ph type="ftr" sz="quarter" idx="10"/>
          </p:nvPr>
        </p:nvSpPr>
        <p:spPr>
          <a:xfrm>
            <a:off x="1640264" y="6311899"/>
            <a:ext cx="7624052" cy="546101"/>
          </a:xfrm>
        </p:spPr>
        <p:txBody>
          <a:bodyPr/>
          <a:lstStyle/>
          <a:p>
            <a:r>
              <a:rPr lang="en-US" dirty="0"/>
              <a:t>HTB, high transfusion burden; ITB, intermediate transfusion burden; ITT, intent-to-treat; L, </a:t>
            </a:r>
            <a:r>
              <a:rPr lang="en-US" dirty="0" err="1"/>
              <a:t>luspatercept</a:t>
            </a:r>
            <a:r>
              <a:rPr lang="en-US" dirty="0"/>
              <a:t>; LTB, low transfusion burden; P, placebo; RBC-TI, red blood cell transfusion independence.</a:t>
            </a:r>
          </a:p>
          <a:p>
            <a:r>
              <a:rPr lang="en-US" dirty="0"/>
              <a:t>Adapted from </a:t>
            </a:r>
            <a:r>
              <a:rPr lang="en-US" dirty="0" err="1"/>
              <a:t>Platzbecker</a:t>
            </a:r>
            <a:r>
              <a:rPr lang="en-US" dirty="0"/>
              <a:t> U, et al. </a:t>
            </a:r>
            <a:r>
              <a:rPr lang="en-US" i="1" dirty="0"/>
              <a:t>Blood. </a:t>
            </a:r>
            <a:r>
              <a:rPr lang="en-US" dirty="0"/>
              <a:t>2022;140(Supplement 1):6971-6973.</a:t>
            </a:r>
          </a:p>
        </p:txBody>
      </p:sp>
      <p:graphicFrame>
        <p:nvGraphicFramePr>
          <p:cNvPr id="19" name="Chart 18">
            <a:extLst>
              <a:ext uri="{FF2B5EF4-FFF2-40B4-BE49-F238E27FC236}">
                <a16:creationId xmlns:a16="http://schemas.microsoft.com/office/drawing/2014/main" id="{D969A831-DD2C-172F-590D-AA1798679C71}"/>
              </a:ext>
            </a:extLst>
          </p:cNvPr>
          <p:cNvGraphicFramePr/>
          <p:nvPr>
            <p:extLst>
              <p:ext uri="{D42A27DB-BD31-4B8C-83A1-F6EECF244321}">
                <p14:modId xmlns:p14="http://schemas.microsoft.com/office/powerpoint/2010/main" val="4111370915"/>
              </p:ext>
            </p:extLst>
          </p:nvPr>
        </p:nvGraphicFramePr>
        <p:xfrm>
          <a:off x="1029284" y="2084215"/>
          <a:ext cx="4757773" cy="3055827"/>
        </p:xfrm>
        <a:graphic>
          <a:graphicData uri="http://schemas.openxmlformats.org/drawingml/2006/chart">
            <c:chart xmlns:c="http://schemas.openxmlformats.org/drawingml/2006/chart" xmlns:r="http://schemas.openxmlformats.org/officeDocument/2006/relationships" r:id="rId3"/>
          </a:graphicData>
        </a:graphic>
      </p:graphicFrame>
      <p:sp>
        <p:nvSpPr>
          <p:cNvPr id="20" name="TextBox 19">
            <a:extLst>
              <a:ext uri="{FF2B5EF4-FFF2-40B4-BE49-F238E27FC236}">
                <a16:creationId xmlns:a16="http://schemas.microsoft.com/office/drawing/2014/main" id="{6B66B452-CA39-2995-A13C-4AF63AB60AF0}"/>
              </a:ext>
            </a:extLst>
          </p:cNvPr>
          <p:cNvSpPr txBox="1"/>
          <p:nvPr/>
        </p:nvSpPr>
        <p:spPr>
          <a:xfrm>
            <a:off x="2604995" y="5270854"/>
            <a:ext cx="1627369" cy="230832"/>
          </a:xfrm>
          <a:prstGeom prst="rect">
            <a:avLst/>
          </a:prstGeom>
          <a:noFill/>
        </p:spPr>
        <p:txBody>
          <a:bodyPr wrap="none" rtlCol="0">
            <a:spAutoFit/>
          </a:bodyPr>
          <a:lstStyle/>
          <a:p>
            <a:r>
              <a:rPr lang="en-US" sz="900" b="1" dirty="0">
                <a:latin typeface="Arial" panose="020B0604020202020204" pitchFamily="34" charset="0"/>
                <a:cs typeface="Arial" panose="020B0604020202020204" pitchFamily="34" charset="0"/>
              </a:rPr>
              <a:t>No. of separate responses</a:t>
            </a:r>
          </a:p>
        </p:txBody>
      </p:sp>
      <p:sp>
        <p:nvSpPr>
          <p:cNvPr id="21" name="TextBox 20">
            <a:extLst>
              <a:ext uri="{FF2B5EF4-FFF2-40B4-BE49-F238E27FC236}">
                <a16:creationId xmlns:a16="http://schemas.microsoft.com/office/drawing/2014/main" id="{800AE8AF-67BF-5EF7-FF36-ED6B3C061152}"/>
              </a:ext>
            </a:extLst>
          </p:cNvPr>
          <p:cNvSpPr txBox="1"/>
          <p:nvPr/>
        </p:nvSpPr>
        <p:spPr>
          <a:xfrm rot="16200000">
            <a:off x="491317" y="3537048"/>
            <a:ext cx="845103" cy="230832"/>
          </a:xfrm>
          <a:prstGeom prst="rect">
            <a:avLst/>
          </a:prstGeom>
          <a:noFill/>
        </p:spPr>
        <p:txBody>
          <a:bodyPr wrap="none" rtlCol="0">
            <a:spAutoFit/>
          </a:bodyPr>
          <a:lstStyle/>
          <a:p>
            <a:pPr algn="ctr"/>
            <a:r>
              <a:rPr lang="en-US" sz="900" b="1" dirty="0">
                <a:latin typeface="Arial" panose="020B0604020202020204" pitchFamily="34" charset="0"/>
                <a:cs typeface="Arial" panose="020B0604020202020204" pitchFamily="34" charset="0"/>
              </a:rPr>
              <a:t>Patients (%)</a:t>
            </a:r>
          </a:p>
        </p:txBody>
      </p:sp>
      <p:sp>
        <p:nvSpPr>
          <p:cNvPr id="23" name="TextBox 22">
            <a:extLst>
              <a:ext uri="{FF2B5EF4-FFF2-40B4-BE49-F238E27FC236}">
                <a16:creationId xmlns:a16="http://schemas.microsoft.com/office/drawing/2014/main" id="{FB4BA91F-0C3E-9631-5962-65D559FDE371}"/>
              </a:ext>
            </a:extLst>
          </p:cNvPr>
          <p:cNvSpPr txBox="1"/>
          <p:nvPr/>
        </p:nvSpPr>
        <p:spPr>
          <a:xfrm>
            <a:off x="1738712" y="5094915"/>
            <a:ext cx="234360" cy="200055"/>
          </a:xfrm>
          <a:prstGeom prst="rect">
            <a:avLst/>
          </a:prstGeom>
          <a:noFill/>
        </p:spPr>
        <p:txBody>
          <a:bodyPr wrap="none" rtlCol="0">
            <a:spAutoFit/>
          </a:bodyPr>
          <a:lstStyle/>
          <a:p>
            <a:pPr algn="r"/>
            <a:r>
              <a:rPr lang="en-US" sz="700" b="1" dirty="0">
                <a:latin typeface="Arial" panose="020B0604020202020204" pitchFamily="34" charset="0"/>
                <a:cs typeface="Arial" panose="020B0604020202020204" pitchFamily="34" charset="0"/>
              </a:rPr>
              <a:t>1</a:t>
            </a:r>
          </a:p>
        </p:txBody>
      </p:sp>
      <p:sp>
        <p:nvSpPr>
          <p:cNvPr id="24" name="TextBox 23">
            <a:extLst>
              <a:ext uri="{FF2B5EF4-FFF2-40B4-BE49-F238E27FC236}">
                <a16:creationId xmlns:a16="http://schemas.microsoft.com/office/drawing/2014/main" id="{D07428A6-BACB-06C3-F02D-A0B9B08BB070}"/>
              </a:ext>
            </a:extLst>
          </p:cNvPr>
          <p:cNvSpPr txBox="1"/>
          <p:nvPr/>
        </p:nvSpPr>
        <p:spPr>
          <a:xfrm>
            <a:off x="2563283" y="5094914"/>
            <a:ext cx="234360" cy="200055"/>
          </a:xfrm>
          <a:prstGeom prst="rect">
            <a:avLst/>
          </a:prstGeom>
          <a:noFill/>
        </p:spPr>
        <p:txBody>
          <a:bodyPr wrap="none" rtlCol="0">
            <a:spAutoFit/>
          </a:bodyPr>
          <a:lstStyle/>
          <a:p>
            <a:pPr algn="r"/>
            <a:r>
              <a:rPr lang="en-US" sz="700" b="1" dirty="0">
                <a:latin typeface="Arial" panose="020B0604020202020204" pitchFamily="34" charset="0"/>
                <a:cs typeface="Arial" panose="020B0604020202020204" pitchFamily="34" charset="0"/>
              </a:rPr>
              <a:t>2</a:t>
            </a:r>
          </a:p>
        </p:txBody>
      </p:sp>
      <p:sp>
        <p:nvSpPr>
          <p:cNvPr id="25" name="TextBox 24">
            <a:extLst>
              <a:ext uri="{FF2B5EF4-FFF2-40B4-BE49-F238E27FC236}">
                <a16:creationId xmlns:a16="http://schemas.microsoft.com/office/drawing/2014/main" id="{B6C9EE2E-0B6F-6E71-8FE3-65F637E0ACC5}"/>
              </a:ext>
            </a:extLst>
          </p:cNvPr>
          <p:cNvSpPr txBox="1"/>
          <p:nvPr/>
        </p:nvSpPr>
        <p:spPr>
          <a:xfrm>
            <a:off x="3429566" y="5093222"/>
            <a:ext cx="234360" cy="200055"/>
          </a:xfrm>
          <a:prstGeom prst="rect">
            <a:avLst/>
          </a:prstGeom>
          <a:noFill/>
        </p:spPr>
        <p:txBody>
          <a:bodyPr wrap="none" rtlCol="0">
            <a:spAutoFit/>
          </a:bodyPr>
          <a:lstStyle/>
          <a:p>
            <a:pPr algn="r"/>
            <a:r>
              <a:rPr lang="en-US" sz="700" b="1" dirty="0">
                <a:latin typeface="Arial" panose="020B0604020202020204" pitchFamily="34" charset="0"/>
                <a:cs typeface="Arial" panose="020B0604020202020204" pitchFamily="34" charset="0"/>
              </a:rPr>
              <a:t>3</a:t>
            </a:r>
          </a:p>
        </p:txBody>
      </p:sp>
      <p:sp>
        <p:nvSpPr>
          <p:cNvPr id="26" name="TextBox 25">
            <a:extLst>
              <a:ext uri="{FF2B5EF4-FFF2-40B4-BE49-F238E27FC236}">
                <a16:creationId xmlns:a16="http://schemas.microsoft.com/office/drawing/2014/main" id="{43626483-D0AA-0AFA-BF3E-FD1BB8C7B71A}"/>
              </a:ext>
            </a:extLst>
          </p:cNvPr>
          <p:cNvSpPr txBox="1"/>
          <p:nvPr/>
        </p:nvSpPr>
        <p:spPr>
          <a:xfrm>
            <a:off x="4208775" y="5093221"/>
            <a:ext cx="234360" cy="200055"/>
          </a:xfrm>
          <a:prstGeom prst="rect">
            <a:avLst/>
          </a:prstGeom>
          <a:noFill/>
        </p:spPr>
        <p:txBody>
          <a:bodyPr wrap="none" rtlCol="0">
            <a:spAutoFit/>
          </a:bodyPr>
          <a:lstStyle/>
          <a:p>
            <a:pPr algn="r"/>
            <a:r>
              <a:rPr lang="en-US" sz="700" b="1" dirty="0">
                <a:latin typeface="Arial" panose="020B0604020202020204" pitchFamily="34" charset="0"/>
                <a:cs typeface="Arial" panose="020B0604020202020204" pitchFamily="34" charset="0"/>
              </a:rPr>
              <a:t>4</a:t>
            </a:r>
          </a:p>
        </p:txBody>
      </p:sp>
      <p:sp>
        <p:nvSpPr>
          <p:cNvPr id="27" name="TextBox 26">
            <a:extLst>
              <a:ext uri="{FF2B5EF4-FFF2-40B4-BE49-F238E27FC236}">
                <a16:creationId xmlns:a16="http://schemas.microsoft.com/office/drawing/2014/main" id="{31C780E9-D850-7E99-7F34-F7E18DD549AE}"/>
              </a:ext>
            </a:extLst>
          </p:cNvPr>
          <p:cNvSpPr txBox="1"/>
          <p:nvPr/>
        </p:nvSpPr>
        <p:spPr>
          <a:xfrm>
            <a:off x="5070728" y="5093221"/>
            <a:ext cx="284052" cy="200055"/>
          </a:xfrm>
          <a:prstGeom prst="rect">
            <a:avLst/>
          </a:prstGeom>
          <a:noFill/>
        </p:spPr>
        <p:txBody>
          <a:bodyPr wrap="none" rtlCol="0">
            <a:spAutoFit/>
          </a:bodyPr>
          <a:lstStyle/>
          <a:p>
            <a:pPr algn="r"/>
            <a:r>
              <a:rPr lang="en-US" sz="700" b="1" dirty="0">
                <a:latin typeface="Arial" panose="020B0604020202020204" pitchFamily="34" charset="0"/>
                <a:cs typeface="Arial" panose="020B0604020202020204" pitchFamily="34" charset="0"/>
              </a:rPr>
              <a:t>≥5</a:t>
            </a:r>
          </a:p>
        </p:txBody>
      </p:sp>
      <p:cxnSp>
        <p:nvCxnSpPr>
          <p:cNvPr id="29" name="Straight Connector 28">
            <a:extLst>
              <a:ext uri="{FF2B5EF4-FFF2-40B4-BE49-F238E27FC236}">
                <a16:creationId xmlns:a16="http://schemas.microsoft.com/office/drawing/2014/main" id="{F6A34C77-52F0-13A1-7A3B-88B2AB82A569}"/>
              </a:ext>
            </a:extLst>
          </p:cNvPr>
          <p:cNvCxnSpPr/>
          <p:nvPr/>
        </p:nvCxnSpPr>
        <p:spPr>
          <a:xfrm>
            <a:off x="1471290" y="5106971"/>
            <a:ext cx="749396" cy="0"/>
          </a:xfrm>
          <a:prstGeom prst="line">
            <a:avLst/>
          </a:prstGeom>
        </p:spPr>
        <p:style>
          <a:lnRef idx="1">
            <a:schemeClr val="dk1"/>
          </a:lnRef>
          <a:fillRef idx="0">
            <a:schemeClr val="dk1"/>
          </a:fillRef>
          <a:effectRef idx="0">
            <a:schemeClr val="dk1"/>
          </a:effectRef>
          <a:fontRef idx="minor">
            <a:schemeClr val="tx1"/>
          </a:fontRef>
        </p:style>
      </p:cxnSp>
      <p:cxnSp>
        <p:nvCxnSpPr>
          <p:cNvPr id="30" name="Straight Connector 29">
            <a:extLst>
              <a:ext uri="{FF2B5EF4-FFF2-40B4-BE49-F238E27FC236}">
                <a16:creationId xmlns:a16="http://schemas.microsoft.com/office/drawing/2014/main" id="{E2A477C3-9421-C658-1853-75B1CA672569}"/>
              </a:ext>
            </a:extLst>
          </p:cNvPr>
          <p:cNvCxnSpPr>
            <a:cxnSpLocks/>
          </p:cNvCxnSpPr>
          <p:nvPr/>
        </p:nvCxnSpPr>
        <p:spPr>
          <a:xfrm>
            <a:off x="2323814" y="5105790"/>
            <a:ext cx="742520" cy="0"/>
          </a:xfrm>
          <a:prstGeom prst="line">
            <a:avLst/>
          </a:prstGeom>
        </p:spPr>
        <p:style>
          <a:lnRef idx="1">
            <a:schemeClr val="dk1"/>
          </a:lnRef>
          <a:fillRef idx="0">
            <a:schemeClr val="dk1"/>
          </a:fillRef>
          <a:effectRef idx="0">
            <a:schemeClr val="dk1"/>
          </a:effectRef>
          <a:fontRef idx="minor">
            <a:schemeClr val="tx1"/>
          </a:fontRef>
        </p:style>
      </p:cxnSp>
      <p:cxnSp>
        <p:nvCxnSpPr>
          <p:cNvPr id="33" name="Straight Connector 32">
            <a:extLst>
              <a:ext uri="{FF2B5EF4-FFF2-40B4-BE49-F238E27FC236}">
                <a16:creationId xmlns:a16="http://schemas.microsoft.com/office/drawing/2014/main" id="{2A62DE12-28DD-FA7A-E16D-23BA67433949}"/>
              </a:ext>
            </a:extLst>
          </p:cNvPr>
          <p:cNvCxnSpPr>
            <a:cxnSpLocks/>
          </p:cNvCxnSpPr>
          <p:nvPr/>
        </p:nvCxnSpPr>
        <p:spPr>
          <a:xfrm>
            <a:off x="3175486" y="5105790"/>
            <a:ext cx="742520" cy="0"/>
          </a:xfrm>
          <a:prstGeom prst="line">
            <a:avLst/>
          </a:prstGeom>
        </p:spPr>
        <p:style>
          <a:lnRef idx="1">
            <a:schemeClr val="dk1"/>
          </a:lnRef>
          <a:fillRef idx="0">
            <a:schemeClr val="dk1"/>
          </a:fillRef>
          <a:effectRef idx="0">
            <a:schemeClr val="dk1"/>
          </a:effectRef>
          <a:fontRef idx="minor">
            <a:schemeClr val="tx1"/>
          </a:fontRef>
        </p:style>
      </p:cxnSp>
      <p:cxnSp>
        <p:nvCxnSpPr>
          <p:cNvPr id="34" name="Straight Connector 33">
            <a:extLst>
              <a:ext uri="{FF2B5EF4-FFF2-40B4-BE49-F238E27FC236}">
                <a16:creationId xmlns:a16="http://schemas.microsoft.com/office/drawing/2014/main" id="{1CAA3582-488B-02B9-86A9-3A9F310AF4E8}"/>
              </a:ext>
            </a:extLst>
          </p:cNvPr>
          <p:cNvCxnSpPr>
            <a:cxnSpLocks/>
          </p:cNvCxnSpPr>
          <p:nvPr/>
        </p:nvCxnSpPr>
        <p:spPr>
          <a:xfrm>
            <a:off x="3982195" y="5103428"/>
            <a:ext cx="742520" cy="0"/>
          </a:xfrm>
          <a:prstGeom prst="line">
            <a:avLst/>
          </a:prstGeom>
        </p:spPr>
        <p:style>
          <a:lnRef idx="1">
            <a:schemeClr val="dk1"/>
          </a:lnRef>
          <a:fillRef idx="0">
            <a:schemeClr val="dk1"/>
          </a:fillRef>
          <a:effectRef idx="0">
            <a:schemeClr val="dk1"/>
          </a:effectRef>
          <a:fontRef idx="minor">
            <a:schemeClr val="tx1"/>
          </a:fontRef>
        </p:style>
      </p:cxnSp>
      <p:cxnSp>
        <p:nvCxnSpPr>
          <p:cNvPr id="35" name="Straight Connector 34">
            <a:extLst>
              <a:ext uri="{FF2B5EF4-FFF2-40B4-BE49-F238E27FC236}">
                <a16:creationId xmlns:a16="http://schemas.microsoft.com/office/drawing/2014/main" id="{9949096D-15AC-8CC6-E4B3-404EE0317B31}"/>
              </a:ext>
            </a:extLst>
          </p:cNvPr>
          <p:cNvCxnSpPr>
            <a:cxnSpLocks/>
          </p:cNvCxnSpPr>
          <p:nvPr/>
        </p:nvCxnSpPr>
        <p:spPr>
          <a:xfrm>
            <a:off x="4838840" y="5103428"/>
            <a:ext cx="742520" cy="0"/>
          </a:xfrm>
          <a:prstGeom prst="line">
            <a:avLst/>
          </a:prstGeom>
        </p:spPr>
        <p:style>
          <a:lnRef idx="1">
            <a:schemeClr val="dk1"/>
          </a:lnRef>
          <a:fillRef idx="0">
            <a:schemeClr val="dk1"/>
          </a:fillRef>
          <a:effectRef idx="0">
            <a:schemeClr val="dk1"/>
          </a:effectRef>
          <a:fontRef idx="minor">
            <a:schemeClr val="tx1"/>
          </a:fontRef>
        </p:style>
      </p:cxnSp>
      <p:sp>
        <p:nvSpPr>
          <p:cNvPr id="36" name="TextBox 35">
            <a:extLst>
              <a:ext uri="{FF2B5EF4-FFF2-40B4-BE49-F238E27FC236}">
                <a16:creationId xmlns:a16="http://schemas.microsoft.com/office/drawing/2014/main" id="{8195315F-643E-78AF-1A99-205C555A4042}"/>
              </a:ext>
            </a:extLst>
          </p:cNvPr>
          <p:cNvSpPr txBox="1"/>
          <p:nvPr/>
        </p:nvSpPr>
        <p:spPr>
          <a:xfrm>
            <a:off x="1471290" y="2675674"/>
            <a:ext cx="316687" cy="92333"/>
          </a:xfrm>
          <a:prstGeom prst="rect">
            <a:avLst/>
          </a:prstGeom>
          <a:noFill/>
        </p:spPr>
        <p:txBody>
          <a:bodyPr wrap="square" lIns="0" tIns="0" rIns="0" bIns="0" rtlCol="0">
            <a:spAutoFit/>
          </a:bodyPr>
          <a:lstStyle/>
          <a:p>
            <a:pPr algn="ctr"/>
            <a:r>
              <a:rPr lang="en-US" sz="600" dirty="0">
                <a:solidFill>
                  <a:schemeClr val="bg1"/>
                </a:solidFill>
                <a:latin typeface="Arial" panose="020B0604020202020204" pitchFamily="34" charset="0"/>
                <a:cs typeface="Arial" panose="020B0604020202020204" pitchFamily="34" charset="0"/>
              </a:rPr>
              <a:t>7/22</a:t>
            </a:r>
          </a:p>
        </p:txBody>
      </p:sp>
      <p:sp>
        <p:nvSpPr>
          <p:cNvPr id="37" name="TextBox 36">
            <a:extLst>
              <a:ext uri="{FF2B5EF4-FFF2-40B4-BE49-F238E27FC236}">
                <a16:creationId xmlns:a16="http://schemas.microsoft.com/office/drawing/2014/main" id="{224D512D-9461-AF02-BFD3-C52A82341A57}"/>
              </a:ext>
            </a:extLst>
          </p:cNvPr>
          <p:cNvSpPr txBox="1"/>
          <p:nvPr/>
        </p:nvSpPr>
        <p:spPr>
          <a:xfrm>
            <a:off x="1471290" y="3560131"/>
            <a:ext cx="316687" cy="92333"/>
          </a:xfrm>
          <a:prstGeom prst="rect">
            <a:avLst/>
          </a:prstGeom>
          <a:noFill/>
        </p:spPr>
        <p:txBody>
          <a:bodyPr wrap="square" lIns="0" tIns="0" rIns="0" bIns="0" rtlCol="0">
            <a:spAutoFit/>
          </a:bodyPr>
          <a:lstStyle/>
          <a:p>
            <a:pPr algn="ctr"/>
            <a:r>
              <a:rPr lang="en-US" sz="600" dirty="0">
                <a:solidFill>
                  <a:schemeClr val="bg1"/>
                </a:solidFill>
                <a:latin typeface="Arial" panose="020B0604020202020204" pitchFamily="34" charset="0"/>
                <a:cs typeface="Arial" panose="020B0604020202020204" pitchFamily="34" charset="0"/>
              </a:rPr>
              <a:t>6/22</a:t>
            </a:r>
          </a:p>
        </p:txBody>
      </p:sp>
      <p:sp>
        <p:nvSpPr>
          <p:cNvPr id="38" name="TextBox 37">
            <a:extLst>
              <a:ext uri="{FF2B5EF4-FFF2-40B4-BE49-F238E27FC236}">
                <a16:creationId xmlns:a16="http://schemas.microsoft.com/office/drawing/2014/main" id="{B69D2BE6-5734-DD82-268E-FBFDF8A135A3}"/>
              </a:ext>
            </a:extLst>
          </p:cNvPr>
          <p:cNvSpPr txBox="1"/>
          <p:nvPr/>
        </p:nvSpPr>
        <p:spPr>
          <a:xfrm>
            <a:off x="1471290" y="4466225"/>
            <a:ext cx="316687" cy="92333"/>
          </a:xfrm>
          <a:prstGeom prst="rect">
            <a:avLst/>
          </a:prstGeom>
          <a:noFill/>
        </p:spPr>
        <p:txBody>
          <a:bodyPr wrap="square" lIns="0" tIns="0" rIns="0" bIns="0" rtlCol="0">
            <a:spAutoFit/>
          </a:bodyPr>
          <a:lstStyle/>
          <a:p>
            <a:pPr algn="ctr"/>
            <a:r>
              <a:rPr lang="en-US" sz="600" dirty="0">
                <a:solidFill>
                  <a:schemeClr val="bg1"/>
                </a:solidFill>
                <a:latin typeface="Arial" panose="020B0604020202020204" pitchFamily="34" charset="0"/>
                <a:cs typeface="Arial" panose="020B0604020202020204" pitchFamily="34" charset="0"/>
              </a:rPr>
              <a:t>9/22</a:t>
            </a:r>
          </a:p>
        </p:txBody>
      </p:sp>
      <p:sp>
        <p:nvSpPr>
          <p:cNvPr id="39" name="TextBox 38">
            <a:extLst>
              <a:ext uri="{FF2B5EF4-FFF2-40B4-BE49-F238E27FC236}">
                <a16:creationId xmlns:a16="http://schemas.microsoft.com/office/drawing/2014/main" id="{AFFF22D5-FED2-3C4E-229D-C0E27C24CF5A}"/>
              </a:ext>
            </a:extLst>
          </p:cNvPr>
          <p:cNvSpPr txBox="1"/>
          <p:nvPr/>
        </p:nvSpPr>
        <p:spPr>
          <a:xfrm>
            <a:off x="1903999" y="2450522"/>
            <a:ext cx="316687" cy="92333"/>
          </a:xfrm>
          <a:prstGeom prst="rect">
            <a:avLst/>
          </a:prstGeom>
          <a:noFill/>
        </p:spPr>
        <p:txBody>
          <a:bodyPr wrap="square" lIns="0" tIns="0" rIns="0" bIns="0" rtlCol="0">
            <a:spAutoFit/>
          </a:bodyPr>
          <a:lstStyle/>
          <a:p>
            <a:pPr algn="ctr"/>
            <a:r>
              <a:rPr lang="en-US" sz="600" dirty="0">
                <a:solidFill>
                  <a:schemeClr val="bg1"/>
                </a:solidFill>
                <a:latin typeface="Arial" panose="020B0604020202020204" pitchFamily="34" charset="0"/>
                <a:cs typeface="Arial" panose="020B0604020202020204" pitchFamily="34" charset="0"/>
              </a:rPr>
              <a:t>1/8</a:t>
            </a:r>
          </a:p>
        </p:txBody>
      </p:sp>
      <p:sp>
        <p:nvSpPr>
          <p:cNvPr id="40" name="TextBox 39">
            <a:extLst>
              <a:ext uri="{FF2B5EF4-FFF2-40B4-BE49-F238E27FC236}">
                <a16:creationId xmlns:a16="http://schemas.microsoft.com/office/drawing/2014/main" id="{58763041-A132-F199-59AD-AD5582A53E1A}"/>
              </a:ext>
            </a:extLst>
          </p:cNvPr>
          <p:cNvSpPr txBox="1"/>
          <p:nvPr/>
        </p:nvSpPr>
        <p:spPr>
          <a:xfrm>
            <a:off x="1903998" y="2981297"/>
            <a:ext cx="316687" cy="92333"/>
          </a:xfrm>
          <a:prstGeom prst="rect">
            <a:avLst/>
          </a:prstGeom>
          <a:noFill/>
        </p:spPr>
        <p:txBody>
          <a:bodyPr wrap="square" lIns="0" tIns="0" rIns="0" bIns="0" rtlCol="0">
            <a:spAutoFit/>
          </a:bodyPr>
          <a:lstStyle/>
          <a:p>
            <a:pPr algn="ctr"/>
            <a:r>
              <a:rPr lang="en-US" sz="600" dirty="0">
                <a:solidFill>
                  <a:schemeClr val="bg1"/>
                </a:solidFill>
                <a:latin typeface="Arial" panose="020B0604020202020204" pitchFamily="34" charset="0"/>
                <a:cs typeface="Arial" panose="020B0604020202020204" pitchFamily="34" charset="0"/>
              </a:rPr>
              <a:t>2/8</a:t>
            </a:r>
          </a:p>
        </p:txBody>
      </p:sp>
      <p:sp>
        <p:nvSpPr>
          <p:cNvPr id="41" name="TextBox 40">
            <a:extLst>
              <a:ext uri="{FF2B5EF4-FFF2-40B4-BE49-F238E27FC236}">
                <a16:creationId xmlns:a16="http://schemas.microsoft.com/office/drawing/2014/main" id="{C8977D9E-5438-F49E-F5E7-F2DFF4C22813}"/>
              </a:ext>
            </a:extLst>
          </p:cNvPr>
          <p:cNvSpPr txBox="1"/>
          <p:nvPr/>
        </p:nvSpPr>
        <p:spPr>
          <a:xfrm>
            <a:off x="1903998" y="4171480"/>
            <a:ext cx="316687" cy="92333"/>
          </a:xfrm>
          <a:prstGeom prst="rect">
            <a:avLst/>
          </a:prstGeom>
          <a:noFill/>
        </p:spPr>
        <p:txBody>
          <a:bodyPr wrap="square" lIns="0" tIns="0" rIns="0" bIns="0" rtlCol="0">
            <a:spAutoFit/>
          </a:bodyPr>
          <a:lstStyle/>
          <a:p>
            <a:pPr algn="ctr"/>
            <a:r>
              <a:rPr lang="en-US" sz="600" dirty="0">
                <a:solidFill>
                  <a:schemeClr val="bg1"/>
                </a:solidFill>
                <a:latin typeface="Arial" panose="020B0604020202020204" pitchFamily="34" charset="0"/>
                <a:cs typeface="Arial" panose="020B0604020202020204" pitchFamily="34" charset="0"/>
              </a:rPr>
              <a:t>5/8</a:t>
            </a:r>
          </a:p>
        </p:txBody>
      </p:sp>
      <p:sp>
        <p:nvSpPr>
          <p:cNvPr id="42" name="TextBox 41">
            <a:extLst>
              <a:ext uri="{FF2B5EF4-FFF2-40B4-BE49-F238E27FC236}">
                <a16:creationId xmlns:a16="http://schemas.microsoft.com/office/drawing/2014/main" id="{78F4AEA2-00AD-C14F-B824-0CA48A7E1B56}"/>
              </a:ext>
            </a:extLst>
          </p:cNvPr>
          <p:cNvSpPr txBox="1"/>
          <p:nvPr/>
        </p:nvSpPr>
        <p:spPr>
          <a:xfrm>
            <a:off x="2323814" y="4125313"/>
            <a:ext cx="316687" cy="92333"/>
          </a:xfrm>
          <a:prstGeom prst="rect">
            <a:avLst/>
          </a:prstGeom>
          <a:noFill/>
        </p:spPr>
        <p:txBody>
          <a:bodyPr wrap="square" lIns="0" tIns="0" rIns="0" bIns="0" rtlCol="0">
            <a:spAutoFit/>
          </a:bodyPr>
          <a:lstStyle/>
          <a:p>
            <a:pPr algn="ctr"/>
            <a:r>
              <a:rPr lang="en-US" sz="600" dirty="0">
                <a:solidFill>
                  <a:schemeClr val="bg1"/>
                </a:solidFill>
                <a:latin typeface="Arial" panose="020B0604020202020204" pitchFamily="34" charset="0"/>
                <a:cs typeface="Arial" panose="020B0604020202020204" pitchFamily="34" charset="0"/>
              </a:rPr>
              <a:t>13/20</a:t>
            </a:r>
          </a:p>
        </p:txBody>
      </p:sp>
      <p:sp>
        <p:nvSpPr>
          <p:cNvPr id="43" name="TextBox 42">
            <a:extLst>
              <a:ext uri="{FF2B5EF4-FFF2-40B4-BE49-F238E27FC236}">
                <a16:creationId xmlns:a16="http://schemas.microsoft.com/office/drawing/2014/main" id="{75024B8B-AAA3-93B7-48ED-CDD873400071}"/>
              </a:ext>
            </a:extLst>
          </p:cNvPr>
          <p:cNvSpPr txBox="1"/>
          <p:nvPr/>
        </p:nvSpPr>
        <p:spPr>
          <a:xfrm>
            <a:off x="2322652" y="2981297"/>
            <a:ext cx="316687" cy="92333"/>
          </a:xfrm>
          <a:prstGeom prst="rect">
            <a:avLst/>
          </a:prstGeom>
          <a:noFill/>
        </p:spPr>
        <p:txBody>
          <a:bodyPr wrap="square" lIns="0" tIns="0" rIns="0" bIns="0" rtlCol="0">
            <a:spAutoFit/>
          </a:bodyPr>
          <a:lstStyle/>
          <a:p>
            <a:pPr algn="ctr"/>
            <a:r>
              <a:rPr lang="en-US" sz="600" dirty="0">
                <a:solidFill>
                  <a:schemeClr val="bg1"/>
                </a:solidFill>
                <a:latin typeface="Arial" panose="020B0604020202020204" pitchFamily="34" charset="0"/>
                <a:cs typeface="Arial" panose="020B0604020202020204" pitchFamily="34" charset="0"/>
              </a:rPr>
              <a:t>4/20</a:t>
            </a:r>
          </a:p>
        </p:txBody>
      </p:sp>
      <p:sp>
        <p:nvSpPr>
          <p:cNvPr id="44" name="TextBox 43">
            <a:extLst>
              <a:ext uri="{FF2B5EF4-FFF2-40B4-BE49-F238E27FC236}">
                <a16:creationId xmlns:a16="http://schemas.microsoft.com/office/drawing/2014/main" id="{001F17C9-FDAE-90C6-3C29-A0E35F528269}"/>
              </a:ext>
            </a:extLst>
          </p:cNvPr>
          <p:cNvSpPr txBox="1"/>
          <p:nvPr/>
        </p:nvSpPr>
        <p:spPr>
          <a:xfrm>
            <a:off x="2322651" y="2457397"/>
            <a:ext cx="316687" cy="92333"/>
          </a:xfrm>
          <a:prstGeom prst="rect">
            <a:avLst/>
          </a:prstGeom>
          <a:noFill/>
        </p:spPr>
        <p:txBody>
          <a:bodyPr wrap="square" lIns="0" tIns="0" rIns="0" bIns="0" rtlCol="0">
            <a:spAutoFit/>
          </a:bodyPr>
          <a:lstStyle/>
          <a:p>
            <a:pPr algn="ctr"/>
            <a:r>
              <a:rPr lang="en-US" sz="600" dirty="0">
                <a:solidFill>
                  <a:schemeClr val="bg1"/>
                </a:solidFill>
                <a:latin typeface="Arial" panose="020B0604020202020204" pitchFamily="34" charset="0"/>
                <a:cs typeface="Arial" panose="020B0604020202020204" pitchFamily="34" charset="0"/>
              </a:rPr>
              <a:t>3/20</a:t>
            </a:r>
          </a:p>
        </p:txBody>
      </p:sp>
      <p:sp>
        <p:nvSpPr>
          <p:cNvPr id="45" name="TextBox 44">
            <a:extLst>
              <a:ext uri="{FF2B5EF4-FFF2-40B4-BE49-F238E27FC236}">
                <a16:creationId xmlns:a16="http://schemas.microsoft.com/office/drawing/2014/main" id="{1A2C3558-2DA3-814A-D35A-1CBA59AC62CB}"/>
              </a:ext>
            </a:extLst>
          </p:cNvPr>
          <p:cNvSpPr txBox="1"/>
          <p:nvPr/>
        </p:nvSpPr>
        <p:spPr>
          <a:xfrm>
            <a:off x="2749647" y="3669912"/>
            <a:ext cx="316687" cy="92333"/>
          </a:xfrm>
          <a:prstGeom prst="rect">
            <a:avLst/>
          </a:prstGeom>
          <a:noFill/>
        </p:spPr>
        <p:txBody>
          <a:bodyPr wrap="square" lIns="0" tIns="0" rIns="0" bIns="0" rtlCol="0">
            <a:spAutoFit/>
          </a:bodyPr>
          <a:lstStyle/>
          <a:p>
            <a:pPr algn="ctr"/>
            <a:r>
              <a:rPr lang="en-US" sz="600" dirty="0">
                <a:solidFill>
                  <a:schemeClr val="bg1"/>
                </a:solidFill>
                <a:latin typeface="Arial" panose="020B0604020202020204" pitchFamily="34" charset="0"/>
                <a:cs typeface="Arial" panose="020B0604020202020204" pitchFamily="34" charset="0"/>
              </a:rPr>
              <a:t>3/3</a:t>
            </a:r>
          </a:p>
        </p:txBody>
      </p:sp>
      <p:sp>
        <p:nvSpPr>
          <p:cNvPr id="46" name="TextBox 45">
            <a:extLst>
              <a:ext uri="{FF2B5EF4-FFF2-40B4-BE49-F238E27FC236}">
                <a16:creationId xmlns:a16="http://schemas.microsoft.com/office/drawing/2014/main" id="{2871B9F4-BCA2-5565-F9D9-681687ECB53B}"/>
              </a:ext>
            </a:extLst>
          </p:cNvPr>
          <p:cNvSpPr txBox="1"/>
          <p:nvPr/>
        </p:nvSpPr>
        <p:spPr>
          <a:xfrm>
            <a:off x="3175486" y="4381747"/>
            <a:ext cx="316687" cy="92333"/>
          </a:xfrm>
          <a:prstGeom prst="rect">
            <a:avLst/>
          </a:prstGeom>
          <a:noFill/>
        </p:spPr>
        <p:txBody>
          <a:bodyPr wrap="square" lIns="0" tIns="0" rIns="0" bIns="0" rtlCol="0">
            <a:spAutoFit/>
          </a:bodyPr>
          <a:lstStyle/>
          <a:p>
            <a:pPr algn="ctr"/>
            <a:r>
              <a:rPr lang="en-US" sz="600" dirty="0">
                <a:solidFill>
                  <a:schemeClr val="bg1"/>
                </a:solidFill>
                <a:latin typeface="Arial" panose="020B0604020202020204" pitchFamily="34" charset="0"/>
                <a:cs typeface="Arial" panose="020B0604020202020204" pitchFamily="34" charset="0"/>
              </a:rPr>
              <a:t>7/15</a:t>
            </a:r>
          </a:p>
        </p:txBody>
      </p:sp>
      <p:sp>
        <p:nvSpPr>
          <p:cNvPr id="47" name="TextBox 46">
            <a:extLst>
              <a:ext uri="{FF2B5EF4-FFF2-40B4-BE49-F238E27FC236}">
                <a16:creationId xmlns:a16="http://schemas.microsoft.com/office/drawing/2014/main" id="{0FE969D3-9DDC-5694-2DFD-6A7E3F4EF309}"/>
              </a:ext>
            </a:extLst>
          </p:cNvPr>
          <p:cNvSpPr txBox="1"/>
          <p:nvPr/>
        </p:nvSpPr>
        <p:spPr>
          <a:xfrm>
            <a:off x="3175485" y="3388498"/>
            <a:ext cx="316687" cy="92333"/>
          </a:xfrm>
          <a:prstGeom prst="rect">
            <a:avLst/>
          </a:prstGeom>
          <a:noFill/>
        </p:spPr>
        <p:txBody>
          <a:bodyPr wrap="square" lIns="0" tIns="0" rIns="0" bIns="0" rtlCol="0">
            <a:spAutoFit/>
          </a:bodyPr>
          <a:lstStyle/>
          <a:p>
            <a:pPr algn="ctr"/>
            <a:r>
              <a:rPr lang="en-US" sz="600" dirty="0">
                <a:solidFill>
                  <a:schemeClr val="bg1"/>
                </a:solidFill>
                <a:latin typeface="Arial" panose="020B0604020202020204" pitchFamily="34" charset="0"/>
                <a:cs typeface="Arial" panose="020B0604020202020204" pitchFamily="34" charset="0"/>
              </a:rPr>
              <a:t>4/15</a:t>
            </a:r>
          </a:p>
        </p:txBody>
      </p:sp>
      <p:sp>
        <p:nvSpPr>
          <p:cNvPr id="48" name="TextBox 47">
            <a:extLst>
              <a:ext uri="{FF2B5EF4-FFF2-40B4-BE49-F238E27FC236}">
                <a16:creationId xmlns:a16="http://schemas.microsoft.com/office/drawing/2014/main" id="{DBF3129A-62A4-40C8-93CF-F765F1ADF147}"/>
              </a:ext>
            </a:extLst>
          </p:cNvPr>
          <p:cNvSpPr txBox="1"/>
          <p:nvPr/>
        </p:nvSpPr>
        <p:spPr>
          <a:xfrm>
            <a:off x="3175484" y="2594920"/>
            <a:ext cx="316687" cy="92333"/>
          </a:xfrm>
          <a:prstGeom prst="rect">
            <a:avLst/>
          </a:prstGeom>
          <a:noFill/>
        </p:spPr>
        <p:txBody>
          <a:bodyPr wrap="square" lIns="0" tIns="0" rIns="0" bIns="0" rtlCol="0">
            <a:spAutoFit/>
          </a:bodyPr>
          <a:lstStyle/>
          <a:p>
            <a:pPr algn="ctr"/>
            <a:r>
              <a:rPr lang="en-US" sz="600" dirty="0">
                <a:solidFill>
                  <a:schemeClr val="bg1"/>
                </a:solidFill>
                <a:latin typeface="Arial" panose="020B0604020202020204" pitchFamily="34" charset="0"/>
                <a:cs typeface="Arial" panose="020B0604020202020204" pitchFamily="34" charset="0"/>
              </a:rPr>
              <a:t>4/15</a:t>
            </a:r>
          </a:p>
        </p:txBody>
      </p:sp>
      <p:sp>
        <p:nvSpPr>
          <p:cNvPr id="49" name="TextBox 48">
            <a:extLst>
              <a:ext uri="{FF2B5EF4-FFF2-40B4-BE49-F238E27FC236}">
                <a16:creationId xmlns:a16="http://schemas.microsoft.com/office/drawing/2014/main" id="{7AA5D4F2-D71A-D780-73B5-24A095C3BB9C}"/>
              </a:ext>
            </a:extLst>
          </p:cNvPr>
          <p:cNvSpPr txBox="1"/>
          <p:nvPr/>
        </p:nvSpPr>
        <p:spPr>
          <a:xfrm>
            <a:off x="4009268" y="2503563"/>
            <a:ext cx="316687" cy="92333"/>
          </a:xfrm>
          <a:prstGeom prst="rect">
            <a:avLst/>
          </a:prstGeom>
          <a:noFill/>
        </p:spPr>
        <p:txBody>
          <a:bodyPr wrap="square" lIns="0" tIns="0" rIns="0" bIns="0" rtlCol="0">
            <a:spAutoFit/>
          </a:bodyPr>
          <a:lstStyle/>
          <a:p>
            <a:pPr algn="ctr"/>
            <a:r>
              <a:rPr lang="en-US" sz="600" dirty="0">
                <a:solidFill>
                  <a:schemeClr val="bg1"/>
                </a:solidFill>
                <a:latin typeface="Arial" panose="020B0604020202020204" pitchFamily="34" charset="0"/>
                <a:cs typeface="Arial" panose="020B0604020202020204" pitchFamily="34" charset="0"/>
              </a:rPr>
              <a:t>1/6</a:t>
            </a:r>
          </a:p>
        </p:txBody>
      </p:sp>
      <p:sp>
        <p:nvSpPr>
          <p:cNvPr id="50" name="TextBox 49">
            <a:extLst>
              <a:ext uri="{FF2B5EF4-FFF2-40B4-BE49-F238E27FC236}">
                <a16:creationId xmlns:a16="http://schemas.microsoft.com/office/drawing/2014/main" id="{17CA061E-3776-0942-8021-7D42A17817BD}"/>
              </a:ext>
            </a:extLst>
          </p:cNvPr>
          <p:cNvSpPr txBox="1"/>
          <p:nvPr/>
        </p:nvSpPr>
        <p:spPr>
          <a:xfrm>
            <a:off x="4009268" y="3432679"/>
            <a:ext cx="316687" cy="92333"/>
          </a:xfrm>
          <a:prstGeom prst="rect">
            <a:avLst/>
          </a:prstGeom>
          <a:noFill/>
        </p:spPr>
        <p:txBody>
          <a:bodyPr wrap="square" lIns="0" tIns="0" rIns="0" bIns="0" rtlCol="0">
            <a:spAutoFit/>
          </a:bodyPr>
          <a:lstStyle/>
          <a:p>
            <a:pPr algn="ctr"/>
            <a:r>
              <a:rPr lang="en-US" sz="600" dirty="0">
                <a:solidFill>
                  <a:schemeClr val="bg1"/>
                </a:solidFill>
                <a:latin typeface="Arial" panose="020B0604020202020204" pitchFamily="34" charset="0"/>
                <a:cs typeface="Arial" panose="020B0604020202020204" pitchFamily="34" charset="0"/>
              </a:rPr>
              <a:t>3/6</a:t>
            </a:r>
          </a:p>
        </p:txBody>
      </p:sp>
      <p:sp>
        <p:nvSpPr>
          <p:cNvPr id="51" name="TextBox 50">
            <a:extLst>
              <a:ext uri="{FF2B5EF4-FFF2-40B4-BE49-F238E27FC236}">
                <a16:creationId xmlns:a16="http://schemas.microsoft.com/office/drawing/2014/main" id="{85650A3F-3589-198E-4852-8F8CF17A7193}"/>
              </a:ext>
            </a:extLst>
          </p:cNvPr>
          <p:cNvSpPr txBox="1"/>
          <p:nvPr/>
        </p:nvSpPr>
        <p:spPr>
          <a:xfrm>
            <a:off x="4020267" y="4558558"/>
            <a:ext cx="316687" cy="92333"/>
          </a:xfrm>
          <a:prstGeom prst="rect">
            <a:avLst/>
          </a:prstGeom>
          <a:noFill/>
        </p:spPr>
        <p:txBody>
          <a:bodyPr wrap="square" lIns="0" tIns="0" rIns="0" bIns="0" rtlCol="0">
            <a:spAutoFit/>
          </a:bodyPr>
          <a:lstStyle/>
          <a:p>
            <a:pPr algn="ctr"/>
            <a:r>
              <a:rPr lang="en-US" sz="600" dirty="0">
                <a:solidFill>
                  <a:schemeClr val="bg1"/>
                </a:solidFill>
                <a:latin typeface="Arial" panose="020B0604020202020204" pitchFamily="34" charset="0"/>
                <a:cs typeface="Arial" panose="020B0604020202020204" pitchFamily="34" charset="0"/>
              </a:rPr>
              <a:t>2/6</a:t>
            </a:r>
          </a:p>
        </p:txBody>
      </p:sp>
      <p:sp>
        <p:nvSpPr>
          <p:cNvPr id="52" name="TextBox 51">
            <a:extLst>
              <a:ext uri="{FF2B5EF4-FFF2-40B4-BE49-F238E27FC236}">
                <a16:creationId xmlns:a16="http://schemas.microsoft.com/office/drawing/2014/main" id="{F896EF4C-4CCE-8416-DEC7-E5F5ACAAE1B1}"/>
              </a:ext>
            </a:extLst>
          </p:cNvPr>
          <p:cNvSpPr txBox="1"/>
          <p:nvPr/>
        </p:nvSpPr>
        <p:spPr>
          <a:xfrm>
            <a:off x="4856713" y="4048775"/>
            <a:ext cx="316687" cy="92333"/>
          </a:xfrm>
          <a:prstGeom prst="rect">
            <a:avLst/>
          </a:prstGeom>
          <a:noFill/>
        </p:spPr>
        <p:txBody>
          <a:bodyPr wrap="square" lIns="0" tIns="0" rIns="0" bIns="0" rtlCol="0">
            <a:spAutoFit/>
          </a:bodyPr>
          <a:lstStyle/>
          <a:p>
            <a:pPr algn="ctr"/>
            <a:r>
              <a:rPr lang="en-US" sz="600" dirty="0">
                <a:solidFill>
                  <a:schemeClr val="bg1"/>
                </a:solidFill>
                <a:latin typeface="Arial" panose="020B0604020202020204" pitchFamily="34" charset="0"/>
                <a:cs typeface="Arial" panose="020B0604020202020204" pitchFamily="34" charset="0"/>
              </a:rPr>
              <a:t>8/11</a:t>
            </a:r>
          </a:p>
        </p:txBody>
      </p:sp>
      <p:sp>
        <p:nvSpPr>
          <p:cNvPr id="53" name="TextBox 52">
            <a:extLst>
              <a:ext uri="{FF2B5EF4-FFF2-40B4-BE49-F238E27FC236}">
                <a16:creationId xmlns:a16="http://schemas.microsoft.com/office/drawing/2014/main" id="{1C141BA8-08BE-97A0-08BF-C8DA390CDF07}"/>
              </a:ext>
            </a:extLst>
          </p:cNvPr>
          <p:cNvSpPr txBox="1"/>
          <p:nvPr/>
        </p:nvSpPr>
        <p:spPr>
          <a:xfrm>
            <a:off x="4848331" y="2666005"/>
            <a:ext cx="316687" cy="92333"/>
          </a:xfrm>
          <a:prstGeom prst="rect">
            <a:avLst/>
          </a:prstGeom>
          <a:noFill/>
        </p:spPr>
        <p:txBody>
          <a:bodyPr wrap="square" lIns="0" tIns="0" rIns="0" bIns="0" rtlCol="0">
            <a:spAutoFit/>
          </a:bodyPr>
          <a:lstStyle/>
          <a:p>
            <a:pPr algn="ctr"/>
            <a:r>
              <a:rPr lang="en-US" sz="600" dirty="0">
                <a:solidFill>
                  <a:schemeClr val="bg1"/>
                </a:solidFill>
                <a:latin typeface="Arial" panose="020B0604020202020204" pitchFamily="34" charset="0"/>
                <a:cs typeface="Arial" panose="020B0604020202020204" pitchFamily="34" charset="0"/>
              </a:rPr>
              <a:t>3/11</a:t>
            </a:r>
          </a:p>
        </p:txBody>
      </p:sp>
      <p:sp>
        <p:nvSpPr>
          <p:cNvPr id="54" name="TextBox 53">
            <a:extLst>
              <a:ext uri="{FF2B5EF4-FFF2-40B4-BE49-F238E27FC236}">
                <a16:creationId xmlns:a16="http://schemas.microsoft.com/office/drawing/2014/main" id="{2B4F94F8-836A-7262-DA6D-847BED2A712D}"/>
              </a:ext>
            </a:extLst>
          </p:cNvPr>
          <p:cNvSpPr txBox="1"/>
          <p:nvPr/>
        </p:nvSpPr>
        <p:spPr>
          <a:xfrm>
            <a:off x="1640263" y="5555062"/>
            <a:ext cx="2152962" cy="276999"/>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LTB: 0 to &lt;4 RBC units/8 </a:t>
            </a:r>
            <a:r>
              <a:rPr lang="en-US" sz="1200" dirty="0" err="1">
                <a:latin typeface="Arial" panose="020B0604020202020204" pitchFamily="34" charset="0"/>
                <a:cs typeface="Arial" panose="020B0604020202020204" pitchFamily="34" charset="0"/>
              </a:rPr>
              <a:t>wk</a:t>
            </a:r>
            <a:endParaRPr lang="en-US" sz="1200" dirty="0">
              <a:latin typeface="Arial" panose="020B0604020202020204" pitchFamily="34" charset="0"/>
              <a:cs typeface="Arial" panose="020B0604020202020204" pitchFamily="34" charset="0"/>
            </a:endParaRPr>
          </a:p>
        </p:txBody>
      </p:sp>
      <p:sp>
        <p:nvSpPr>
          <p:cNvPr id="55" name="TextBox 54">
            <a:extLst>
              <a:ext uri="{FF2B5EF4-FFF2-40B4-BE49-F238E27FC236}">
                <a16:creationId xmlns:a16="http://schemas.microsoft.com/office/drawing/2014/main" id="{EF04E402-832A-FFD0-AB5F-D369D93618BD}"/>
              </a:ext>
            </a:extLst>
          </p:cNvPr>
          <p:cNvSpPr txBox="1"/>
          <p:nvPr/>
        </p:nvSpPr>
        <p:spPr>
          <a:xfrm>
            <a:off x="1646335" y="5766478"/>
            <a:ext cx="2550698" cy="276999"/>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ITB: 0 to ≥4 to &lt;6 RBC units/8 </a:t>
            </a:r>
            <a:r>
              <a:rPr lang="en-US" sz="1200" dirty="0" err="1">
                <a:latin typeface="Arial" panose="020B0604020202020204" pitchFamily="34" charset="0"/>
                <a:cs typeface="Arial" panose="020B0604020202020204" pitchFamily="34" charset="0"/>
              </a:rPr>
              <a:t>wk</a:t>
            </a:r>
            <a:endParaRPr lang="en-US" sz="1200" dirty="0">
              <a:latin typeface="Arial" panose="020B0604020202020204" pitchFamily="34" charset="0"/>
              <a:cs typeface="Arial" panose="020B0604020202020204" pitchFamily="34" charset="0"/>
            </a:endParaRPr>
          </a:p>
        </p:txBody>
      </p:sp>
      <p:sp>
        <p:nvSpPr>
          <p:cNvPr id="56" name="TextBox 55">
            <a:extLst>
              <a:ext uri="{FF2B5EF4-FFF2-40B4-BE49-F238E27FC236}">
                <a16:creationId xmlns:a16="http://schemas.microsoft.com/office/drawing/2014/main" id="{55F76EA1-812B-9B32-417C-D7CC31E9B9A7}"/>
              </a:ext>
            </a:extLst>
          </p:cNvPr>
          <p:cNvSpPr txBox="1"/>
          <p:nvPr/>
        </p:nvSpPr>
        <p:spPr>
          <a:xfrm>
            <a:off x="1640263" y="5969909"/>
            <a:ext cx="1885453" cy="276999"/>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HTB: ≥6 RBC units/8 </a:t>
            </a:r>
            <a:r>
              <a:rPr lang="en-US" sz="1200" dirty="0" err="1">
                <a:latin typeface="Arial" panose="020B0604020202020204" pitchFamily="34" charset="0"/>
                <a:cs typeface="Arial" panose="020B0604020202020204" pitchFamily="34" charset="0"/>
              </a:rPr>
              <a:t>wk</a:t>
            </a:r>
            <a:endParaRPr lang="en-US" sz="1200" dirty="0">
              <a:latin typeface="Arial" panose="020B0604020202020204" pitchFamily="34" charset="0"/>
              <a:cs typeface="Arial" panose="020B0604020202020204" pitchFamily="34" charset="0"/>
            </a:endParaRPr>
          </a:p>
        </p:txBody>
      </p:sp>
      <p:sp>
        <p:nvSpPr>
          <p:cNvPr id="57" name="Rectangle 56">
            <a:extLst>
              <a:ext uri="{FF2B5EF4-FFF2-40B4-BE49-F238E27FC236}">
                <a16:creationId xmlns:a16="http://schemas.microsoft.com/office/drawing/2014/main" id="{5FB752BA-4F21-959C-2B83-75433869A629}"/>
              </a:ext>
            </a:extLst>
          </p:cNvPr>
          <p:cNvSpPr/>
          <p:nvPr/>
        </p:nvSpPr>
        <p:spPr>
          <a:xfrm>
            <a:off x="1459591" y="5667830"/>
            <a:ext cx="75628" cy="75628"/>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7C9ABA07-DF85-264C-1F8F-2EEB2268DC3E}"/>
              </a:ext>
            </a:extLst>
          </p:cNvPr>
          <p:cNvSpPr/>
          <p:nvPr/>
        </p:nvSpPr>
        <p:spPr>
          <a:xfrm>
            <a:off x="1460652" y="5883561"/>
            <a:ext cx="75628" cy="75628"/>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563FADD8-67C8-4318-877A-526DC1076EC1}"/>
              </a:ext>
            </a:extLst>
          </p:cNvPr>
          <p:cNvSpPr/>
          <p:nvPr/>
        </p:nvSpPr>
        <p:spPr>
          <a:xfrm>
            <a:off x="1461585" y="6094231"/>
            <a:ext cx="75628" cy="75628"/>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4782E065-2FCB-11E0-4567-6B3D091F47CF}"/>
              </a:ext>
            </a:extLst>
          </p:cNvPr>
          <p:cNvSpPr txBox="1"/>
          <p:nvPr/>
        </p:nvSpPr>
        <p:spPr>
          <a:xfrm>
            <a:off x="456954" y="1812569"/>
            <a:ext cx="1078265" cy="369332"/>
          </a:xfrm>
          <a:prstGeom prst="rect">
            <a:avLst/>
          </a:prstGeom>
          <a:noFill/>
        </p:spPr>
        <p:txBody>
          <a:bodyPr wrap="square" rtlCol="0">
            <a:spAutoFit/>
          </a:bodyPr>
          <a:lstStyle/>
          <a:p>
            <a:r>
              <a:rPr lang="en-US" sz="900" b="1" dirty="0">
                <a:latin typeface="Arial" panose="020B0604020202020204" pitchFamily="34" charset="0"/>
                <a:cs typeface="Arial" panose="020B0604020202020204" pitchFamily="34" charset="0"/>
              </a:rPr>
              <a:t>Total Number of Responders</a:t>
            </a:r>
          </a:p>
        </p:txBody>
      </p:sp>
      <p:sp>
        <p:nvSpPr>
          <p:cNvPr id="5" name="TextBox 4">
            <a:extLst>
              <a:ext uri="{FF2B5EF4-FFF2-40B4-BE49-F238E27FC236}">
                <a16:creationId xmlns:a16="http://schemas.microsoft.com/office/drawing/2014/main" id="{72FEFE58-1482-3A44-712F-CADAA3D4AA90}"/>
              </a:ext>
            </a:extLst>
          </p:cNvPr>
          <p:cNvSpPr txBox="1"/>
          <p:nvPr/>
        </p:nvSpPr>
        <p:spPr>
          <a:xfrm>
            <a:off x="3600556" y="3669912"/>
            <a:ext cx="316687" cy="92333"/>
          </a:xfrm>
          <a:prstGeom prst="rect">
            <a:avLst/>
          </a:prstGeom>
          <a:noFill/>
        </p:spPr>
        <p:txBody>
          <a:bodyPr wrap="square" lIns="0" tIns="0" rIns="0" bIns="0" rtlCol="0">
            <a:spAutoFit/>
          </a:bodyPr>
          <a:lstStyle/>
          <a:p>
            <a:pPr algn="ctr"/>
            <a:r>
              <a:rPr lang="en-US" sz="600" dirty="0">
                <a:solidFill>
                  <a:schemeClr val="bg1"/>
                </a:solidFill>
                <a:latin typeface="Arial" panose="020B0604020202020204" pitchFamily="34" charset="0"/>
                <a:cs typeface="Arial" panose="020B0604020202020204" pitchFamily="34" charset="0"/>
              </a:rPr>
              <a:t>1/1</a:t>
            </a:r>
          </a:p>
        </p:txBody>
      </p:sp>
      <p:sp>
        <p:nvSpPr>
          <p:cNvPr id="6" name="TextBox 5">
            <a:extLst>
              <a:ext uri="{FF2B5EF4-FFF2-40B4-BE49-F238E27FC236}">
                <a16:creationId xmlns:a16="http://schemas.microsoft.com/office/drawing/2014/main" id="{86FC9BE8-AE2D-5B7E-FAE9-31CDEBB41357}"/>
              </a:ext>
            </a:extLst>
          </p:cNvPr>
          <p:cNvSpPr txBox="1"/>
          <p:nvPr/>
        </p:nvSpPr>
        <p:spPr>
          <a:xfrm>
            <a:off x="1471291" y="1861174"/>
            <a:ext cx="4216900" cy="261610"/>
          </a:xfrm>
          <a:prstGeom prst="rect">
            <a:avLst/>
          </a:prstGeom>
          <a:noFill/>
        </p:spPr>
        <p:txBody>
          <a:bodyPr wrap="square" rtlCol="0">
            <a:spAutoFit/>
          </a:bodyPr>
          <a:lstStyle/>
          <a:p>
            <a:r>
              <a:rPr lang="en-US" sz="1100" dirty="0"/>
              <a:t>22          8         20           3         15           1           6          0           11         0</a:t>
            </a:r>
          </a:p>
        </p:txBody>
      </p:sp>
    </p:spTree>
    <p:extLst>
      <p:ext uri="{BB962C8B-B14F-4D97-AF65-F5344CB8AC3E}">
        <p14:creationId xmlns:p14="http://schemas.microsoft.com/office/powerpoint/2010/main" val="23341258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6"/>
          <p:cNvSpPr txBox="1">
            <a:spLocks/>
          </p:cNvSpPr>
          <p:nvPr/>
        </p:nvSpPr>
        <p:spPr bwMode="auto">
          <a:xfrm>
            <a:off x="1983341" y="531745"/>
            <a:ext cx="8225316" cy="761603"/>
          </a:xfrm>
          <a:prstGeom prst="rect">
            <a:avLst/>
          </a:prstGeom>
          <a:noFill/>
          <a:ln w="9525">
            <a:noFill/>
            <a:miter lim="800000"/>
            <a:headEnd/>
            <a:tailEnd/>
          </a:ln>
          <a:effec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defRPr/>
            </a:pPr>
            <a:r>
              <a:rPr lang="en-US" sz="3600" dirty="0">
                <a:solidFill>
                  <a:schemeClr val="accent2"/>
                </a:solidFill>
                <a:ea typeface="+mj-ea"/>
                <a:cs typeface="Arial" panose="020B0604020202020204" pitchFamily="34" charset="0"/>
              </a:rPr>
              <a:t>DISCLOSURE OF UNLABELED USE</a:t>
            </a:r>
          </a:p>
        </p:txBody>
      </p:sp>
      <p:sp>
        <p:nvSpPr>
          <p:cNvPr id="10242" name="Subtitle 2"/>
          <p:cNvSpPr txBox="1">
            <a:spLocks/>
          </p:cNvSpPr>
          <p:nvPr/>
        </p:nvSpPr>
        <p:spPr bwMode="auto">
          <a:xfrm>
            <a:off x="1320800" y="1472361"/>
            <a:ext cx="9550400" cy="2055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799" dirty="0"/>
              <a:t>This activity may contain discussion of published and/or investigational uses of agents that are not indicated by the FDA. The planners of this activity do not recommend the use of any agent outside of the labeled indications. </a:t>
            </a:r>
          </a:p>
          <a:p>
            <a:pPr algn="ctr" eaLnBrk="1" hangingPunct="1"/>
            <a:endParaRPr lang="en-US" sz="1799" dirty="0"/>
          </a:p>
          <a:p>
            <a:pPr algn="ctr" eaLnBrk="1" hangingPunct="1"/>
            <a:r>
              <a:rPr lang="en-US" sz="1799" dirty="0"/>
              <a:t>The opinions expressed in the activity are those of the faculty and do not necessarily represent the views of the planners. Please refer to the official prescribing information for each product for discussion of approved indications, contraindications, and warnings.</a:t>
            </a:r>
          </a:p>
        </p:txBody>
      </p:sp>
      <p:sp>
        <p:nvSpPr>
          <p:cNvPr id="8" name="Title 6"/>
          <p:cNvSpPr txBox="1">
            <a:spLocks/>
          </p:cNvSpPr>
          <p:nvPr/>
        </p:nvSpPr>
        <p:spPr bwMode="auto">
          <a:xfrm>
            <a:off x="1983342" y="3792178"/>
            <a:ext cx="8225316" cy="761603"/>
          </a:xfrm>
          <a:prstGeom prst="rect">
            <a:avLst/>
          </a:prstGeom>
          <a:noFill/>
          <a:ln w="9525">
            <a:noFill/>
            <a:miter lim="800000"/>
            <a:headEnd/>
            <a:tailEnd/>
          </a:ln>
          <a:effec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defRPr/>
            </a:pPr>
            <a:r>
              <a:rPr lang="en-US" sz="3600" dirty="0">
                <a:solidFill>
                  <a:schemeClr val="accent2"/>
                </a:solidFill>
                <a:ea typeface="+mj-ea"/>
                <a:cs typeface="Arial" panose="020B0604020202020204" pitchFamily="34" charset="0"/>
              </a:rPr>
              <a:t>USAGE RIGHTS</a:t>
            </a:r>
          </a:p>
        </p:txBody>
      </p:sp>
      <p:sp>
        <p:nvSpPr>
          <p:cNvPr id="10244" name="Subtitle 2"/>
          <p:cNvSpPr txBox="1">
            <a:spLocks/>
          </p:cNvSpPr>
          <p:nvPr/>
        </p:nvSpPr>
        <p:spPr bwMode="auto">
          <a:xfrm>
            <a:off x="1320800" y="4477621"/>
            <a:ext cx="9550399" cy="1777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799" dirty="0">
                <a:cs typeface="Arial" charset="0"/>
              </a:rPr>
              <a:t>This slide deck is provided for educational purposes and individual slides may be</a:t>
            </a:r>
          </a:p>
          <a:p>
            <a:pPr algn="ctr" eaLnBrk="1" hangingPunct="1"/>
            <a:r>
              <a:rPr lang="en-US" sz="1799" dirty="0">
                <a:cs typeface="Arial" charset="0"/>
              </a:rPr>
              <a:t>used for personal, non-commercial presentations only if the content and references</a:t>
            </a:r>
          </a:p>
          <a:p>
            <a:pPr algn="ctr" eaLnBrk="1" hangingPunct="1"/>
            <a:r>
              <a:rPr lang="en-US" sz="1799" dirty="0">
                <a:cs typeface="Arial" charset="0"/>
              </a:rPr>
              <a:t>remain unchanged. No part of this slide deck may be published in print or</a:t>
            </a:r>
          </a:p>
          <a:p>
            <a:pPr algn="ctr" eaLnBrk="1" hangingPunct="1"/>
            <a:r>
              <a:rPr lang="en-US" sz="1799" dirty="0">
                <a:cs typeface="Arial" charset="0"/>
              </a:rPr>
              <a:t>electronically as a promotional or certified educational activity without prior written</a:t>
            </a:r>
          </a:p>
          <a:p>
            <a:pPr algn="ctr" eaLnBrk="1" hangingPunct="1"/>
            <a:r>
              <a:rPr lang="en-US" sz="1799" dirty="0">
                <a:cs typeface="Arial" charset="0"/>
              </a:rPr>
              <a:t>permission from AXIS. Additional terms may apply. See Terms of Service on</a:t>
            </a:r>
          </a:p>
          <a:p>
            <a:pPr algn="ctr" eaLnBrk="1" hangingPunct="1"/>
            <a:r>
              <a:rPr lang="en-US" sz="1799" dirty="0" err="1">
                <a:cs typeface="Arial" charset="0"/>
              </a:rPr>
              <a:t>www.axismeded.com</a:t>
            </a:r>
            <a:r>
              <a:rPr lang="en-US" sz="1799" dirty="0">
                <a:cs typeface="Arial" charset="0"/>
              </a:rPr>
              <a:t> for details.</a:t>
            </a:r>
          </a:p>
        </p:txBody>
      </p:sp>
    </p:spTree>
    <p:extLst>
      <p:ext uri="{BB962C8B-B14F-4D97-AF65-F5344CB8AC3E}">
        <p14:creationId xmlns:p14="http://schemas.microsoft.com/office/powerpoint/2010/main" val="979506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60FBD-AA9D-A320-0A21-387A7A14CDA7}"/>
              </a:ext>
            </a:extLst>
          </p:cNvPr>
          <p:cNvSpPr>
            <a:spLocks noGrp="1"/>
          </p:cNvSpPr>
          <p:nvPr>
            <p:ph type="title"/>
          </p:nvPr>
        </p:nvSpPr>
        <p:spPr/>
        <p:txBody>
          <a:bodyPr/>
          <a:lstStyle/>
          <a:p>
            <a:r>
              <a:rPr lang="en-US" dirty="0"/>
              <a:t>Abstract 3098 Summary</a:t>
            </a:r>
          </a:p>
        </p:txBody>
      </p:sp>
      <p:sp>
        <p:nvSpPr>
          <p:cNvPr id="3" name="Content Placeholder 2">
            <a:extLst>
              <a:ext uri="{FF2B5EF4-FFF2-40B4-BE49-F238E27FC236}">
                <a16:creationId xmlns:a16="http://schemas.microsoft.com/office/drawing/2014/main" id="{C6C4AE6A-E468-3358-59A9-0364F485E7EF}"/>
              </a:ext>
            </a:extLst>
          </p:cNvPr>
          <p:cNvSpPr>
            <a:spLocks noGrp="1"/>
          </p:cNvSpPr>
          <p:nvPr>
            <p:ph idx="1"/>
          </p:nvPr>
        </p:nvSpPr>
        <p:spPr/>
        <p:txBody>
          <a:bodyPr>
            <a:normAutofit/>
          </a:bodyPr>
          <a:lstStyle/>
          <a:p>
            <a:r>
              <a:rPr lang="en-US" sz="2400" dirty="0"/>
              <a:t>Patients who were </a:t>
            </a:r>
            <a:r>
              <a:rPr lang="en-US" sz="2400" u="sng" dirty="0"/>
              <a:t>low transfusion burden at baseline experienced more periods of RBC-TI response</a:t>
            </a:r>
            <a:r>
              <a:rPr lang="en-US" sz="2400" dirty="0"/>
              <a:t> than intermediate and high transfusion burden patients</a:t>
            </a:r>
          </a:p>
          <a:p>
            <a:endParaRPr lang="en-US" sz="2400" dirty="0"/>
          </a:p>
          <a:p>
            <a:r>
              <a:rPr lang="en-US" sz="2400" u="sng" dirty="0"/>
              <a:t>Low transfusion burden patients were more likely to respond to lower doses of </a:t>
            </a:r>
            <a:r>
              <a:rPr lang="en-US" sz="2400" u="sng" dirty="0" err="1"/>
              <a:t>luspatercept</a:t>
            </a:r>
            <a:r>
              <a:rPr lang="en-US" sz="2400" dirty="0"/>
              <a:t>, whereas almost half of intermediate and high transfusion burden patients responded to the maximum dose level</a:t>
            </a:r>
          </a:p>
          <a:p>
            <a:pPr lvl="1"/>
            <a:r>
              <a:rPr lang="en-US" dirty="0"/>
              <a:t>Rates of RBC-TI ≥ 8 weeks response at 1.0 mg/kg decreased with increasing baseline transfusion burden</a:t>
            </a:r>
          </a:p>
          <a:p>
            <a:endParaRPr lang="en-US" sz="2400" dirty="0"/>
          </a:p>
          <a:p>
            <a:endParaRPr lang="en-US" sz="2400" dirty="0"/>
          </a:p>
        </p:txBody>
      </p:sp>
      <p:sp>
        <p:nvSpPr>
          <p:cNvPr id="5" name="Footer Placeholder 4">
            <a:extLst>
              <a:ext uri="{FF2B5EF4-FFF2-40B4-BE49-F238E27FC236}">
                <a16:creationId xmlns:a16="http://schemas.microsoft.com/office/drawing/2014/main" id="{6857F4D1-0C14-8681-5BC0-0C49EA857C2F}"/>
              </a:ext>
            </a:extLst>
          </p:cNvPr>
          <p:cNvSpPr>
            <a:spLocks noGrp="1"/>
          </p:cNvSpPr>
          <p:nvPr>
            <p:ph type="ftr" sz="quarter" idx="10"/>
          </p:nvPr>
        </p:nvSpPr>
        <p:spPr/>
        <p:txBody>
          <a:bodyPr/>
          <a:lstStyle/>
          <a:p>
            <a:r>
              <a:rPr lang="en-US" dirty="0"/>
              <a:t>RBC-TI, red blood cell transfusion independence.</a:t>
            </a:r>
          </a:p>
          <a:p>
            <a:r>
              <a:rPr lang="en-US" dirty="0" err="1"/>
              <a:t>Platzbecker</a:t>
            </a:r>
            <a:r>
              <a:rPr lang="en-US" dirty="0"/>
              <a:t> U, et al. </a:t>
            </a:r>
            <a:r>
              <a:rPr lang="en-US" i="1" dirty="0"/>
              <a:t>Blood</a:t>
            </a:r>
            <a:r>
              <a:rPr lang="en-US" dirty="0"/>
              <a:t>. 2022;140(Supplement 1):6971-6973.</a:t>
            </a:r>
          </a:p>
        </p:txBody>
      </p:sp>
    </p:spTree>
    <p:extLst>
      <p:ext uri="{BB962C8B-B14F-4D97-AF65-F5344CB8AC3E}">
        <p14:creationId xmlns:p14="http://schemas.microsoft.com/office/powerpoint/2010/main" val="19257967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1A63D33-1DE0-31B1-7685-697873D20FBF}"/>
              </a:ext>
            </a:extLst>
          </p:cNvPr>
          <p:cNvSpPr>
            <a:spLocks noGrp="1"/>
          </p:cNvSpPr>
          <p:nvPr>
            <p:ph type="title"/>
          </p:nvPr>
        </p:nvSpPr>
        <p:spPr>
          <a:xfrm>
            <a:off x="469232" y="137159"/>
            <a:ext cx="11529728" cy="1087755"/>
          </a:xfrm>
        </p:spPr>
        <p:txBody>
          <a:bodyPr>
            <a:noAutofit/>
          </a:bodyPr>
          <a:lstStyle/>
          <a:p>
            <a:r>
              <a:rPr lang="en-US" sz="2800" dirty="0"/>
              <a:t>Abstract 1757: Real World Data Replicates MEDALIST Study Results and Confirms Activity Among HMAs and Lenalidomide Treated Patients </a:t>
            </a:r>
          </a:p>
        </p:txBody>
      </p:sp>
      <p:sp>
        <p:nvSpPr>
          <p:cNvPr id="3" name="Content Placeholder 2">
            <a:extLst>
              <a:ext uri="{FF2B5EF4-FFF2-40B4-BE49-F238E27FC236}">
                <a16:creationId xmlns:a16="http://schemas.microsoft.com/office/drawing/2014/main" id="{CF98332F-C7D3-41A0-A85B-C042D1471F7E}"/>
              </a:ext>
            </a:extLst>
          </p:cNvPr>
          <p:cNvSpPr>
            <a:spLocks noGrp="1"/>
          </p:cNvSpPr>
          <p:nvPr>
            <p:ph sz="half" idx="1"/>
          </p:nvPr>
        </p:nvSpPr>
        <p:spPr>
          <a:xfrm>
            <a:off x="469232" y="2825114"/>
            <a:ext cx="3043989" cy="3325488"/>
          </a:xfrm>
        </p:spPr>
        <p:txBody>
          <a:bodyPr>
            <a:noAutofit/>
          </a:bodyPr>
          <a:lstStyle/>
          <a:p>
            <a:r>
              <a:rPr lang="en-US" sz="1200" b="1" dirty="0"/>
              <a:t>HI correlated with baseline RBC-TB</a:t>
            </a:r>
          </a:p>
          <a:p>
            <a:r>
              <a:rPr lang="en-US" sz="1200" b="1" dirty="0"/>
              <a:t>Almost 55% of pts needed dose escalation:</a:t>
            </a:r>
          </a:p>
          <a:p>
            <a:pPr lvl="1"/>
            <a:r>
              <a:rPr lang="en-US" sz="1200" dirty="0"/>
              <a:t>62 pts received 1.33 mg/kg</a:t>
            </a:r>
          </a:p>
          <a:p>
            <a:pPr lvl="1"/>
            <a:r>
              <a:rPr lang="en-US" sz="1200" dirty="0"/>
              <a:t>63 pts received 1.75 mg, among whom 40% (25 pts) demonstrated response to higher doses</a:t>
            </a:r>
          </a:p>
          <a:p>
            <a:r>
              <a:rPr lang="en-US" sz="1200" dirty="0"/>
              <a:t>Based on RBC-TB:</a:t>
            </a:r>
          </a:p>
          <a:p>
            <a:pPr lvl="1"/>
            <a:r>
              <a:rPr lang="en-US" sz="1200" dirty="0"/>
              <a:t>75% (6/8) NTD patients achieved HI with highest dose escalation</a:t>
            </a:r>
          </a:p>
          <a:p>
            <a:pPr lvl="1"/>
            <a:r>
              <a:rPr lang="en-US" sz="1200" dirty="0"/>
              <a:t>40% (10/25) LTB pts achieved HI with dose escalation</a:t>
            </a:r>
          </a:p>
          <a:p>
            <a:pPr lvl="1"/>
            <a:r>
              <a:rPr lang="en-US" sz="1200" dirty="0"/>
              <a:t>30% (9/30) HTB pts achieved response with dose escalation</a:t>
            </a:r>
          </a:p>
          <a:p>
            <a:endParaRPr lang="en-US" sz="1200" dirty="0"/>
          </a:p>
        </p:txBody>
      </p:sp>
      <p:sp>
        <p:nvSpPr>
          <p:cNvPr id="7" name="Content Placeholder 6">
            <a:extLst>
              <a:ext uri="{FF2B5EF4-FFF2-40B4-BE49-F238E27FC236}">
                <a16:creationId xmlns:a16="http://schemas.microsoft.com/office/drawing/2014/main" id="{8FC3B017-2404-7748-F2F3-E50DD18A40EF}"/>
              </a:ext>
            </a:extLst>
          </p:cNvPr>
          <p:cNvSpPr>
            <a:spLocks noGrp="1"/>
          </p:cNvSpPr>
          <p:nvPr>
            <p:ph sz="half" idx="2"/>
          </p:nvPr>
        </p:nvSpPr>
        <p:spPr>
          <a:xfrm>
            <a:off x="469232" y="1269012"/>
            <a:ext cx="11039528" cy="1497393"/>
          </a:xfrm>
        </p:spPr>
        <p:txBody>
          <a:bodyPr>
            <a:normAutofit/>
          </a:bodyPr>
          <a:lstStyle/>
          <a:p>
            <a:pPr>
              <a:spcBef>
                <a:spcPts val="400"/>
              </a:spcBef>
            </a:pPr>
            <a:r>
              <a:rPr lang="en-US" sz="1200" dirty="0"/>
              <a:t>Seventy-three pts (67%) had MDS-RS subtype</a:t>
            </a:r>
          </a:p>
          <a:p>
            <a:pPr>
              <a:spcBef>
                <a:spcPts val="400"/>
              </a:spcBef>
            </a:pPr>
            <a:r>
              <a:rPr lang="en-US" sz="1200" dirty="0"/>
              <a:t>91% were intermediate- or lower-risk MDS by IPSS-R</a:t>
            </a:r>
          </a:p>
          <a:p>
            <a:pPr>
              <a:spcBef>
                <a:spcPts val="400"/>
              </a:spcBef>
            </a:pPr>
            <a:r>
              <a:rPr lang="en-US" sz="1200" b="1" i="1" dirty="0"/>
              <a:t>SF3B1</a:t>
            </a:r>
            <a:r>
              <a:rPr lang="en-US" sz="1200" b="1" dirty="0"/>
              <a:t> mutation (MT) was detected in 71% (80/112). </a:t>
            </a:r>
            <a:r>
              <a:rPr lang="en-US" sz="1200" dirty="0"/>
              <a:t>The mean Hgb level was 7.90 g/dl and 47% were RBC HTB transfusion dependent. </a:t>
            </a:r>
          </a:p>
          <a:p>
            <a:pPr>
              <a:spcBef>
                <a:spcPts val="400"/>
              </a:spcBef>
            </a:pPr>
            <a:r>
              <a:rPr lang="en-US" sz="1200" dirty="0"/>
              <a:t>The median serum erythropoietin (EPO) level at time of referral was 122 U/L (19% &gt;500 U/L) (n = 77) </a:t>
            </a:r>
          </a:p>
          <a:p>
            <a:pPr>
              <a:spcBef>
                <a:spcPts val="400"/>
              </a:spcBef>
            </a:pPr>
            <a:r>
              <a:rPr lang="en-US" sz="1200" b="1" dirty="0"/>
              <a:t>Majority had prior erythroid-stimulating agents (ESA) (89%) with 29% hematological response to prior ESA</a:t>
            </a:r>
          </a:p>
          <a:p>
            <a:pPr>
              <a:spcBef>
                <a:spcPts val="400"/>
              </a:spcBef>
            </a:pPr>
            <a:r>
              <a:rPr lang="en-US" sz="1200" b="1" dirty="0"/>
              <a:t>59 pts (53%) had prior HMA therapy, and 42 patients (47%) had prior lenalidomide</a:t>
            </a:r>
          </a:p>
        </p:txBody>
      </p:sp>
      <p:graphicFrame>
        <p:nvGraphicFramePr>
          <p:cNvPr id="4" name="Table 3">
            <a:extLst>
              <a:ext uri="{FF2B5EF4-FFF2-40B4-BE49-F238E27FC236}">
                <a16:creationId xmlns:a16="http://schemas.microsoft.com/office/drawing/2014/main" id="{E08C70C2-05E0-40A5-9B5C-5CD1391C43B2}"/>
              </a:ext>
            </a:extLst>
          </p:cNvPr>
          <p:cNvGraphicFramePr>
            <a:graphicFrameLocks noGrp="1"/>
          </p:cNvGraphicFramePr>
          <p:nvPr>
            <p:extLst>
              <p:ext uri="{D42A27DB-BD31-4B8C-83A1-F6EECF244321}">
                <p14:modId xmlns:p14="http://schemas.microsoft.com/office/powerpoint/2010/main" val="1943793535"/>
              </p:ext>
            </p:extLst>
          </p:nvPr>
        </p:nvGraphicFramePr>
        <p:xfrm>
          <a:off x="3573381" y="2919699"/>
          <a:ext cx="8485740" cy="2885476"/>
        </p:xfrm>
        <a:graphic>
          <a:graphicData uri="http://schemas.openxmlformats.org/drawingml/2006/table">
            <a:tbl>
              <a:tblPr firstRow="1" firstCol="1" bandRow="1">
                <a:tableStyleId>{5C22544A-7EE6-4342-B048-85BDC9FD1C3A}</a:tableStyleId>
              </a:tblPr>
              <a:tblGrid>
                <a:gridCol w="5849036">
                  <a:extLst>
                    <a:ext uri="{9D8B030D-6E8A-4147-A177-3AD203B41FA5}">
                      <a16:colId xmlns:a16="http://schemas.microsoft.com/office/drawing/2014/main" val="1218756026"/>
                    </a:ext>
                  </a:extLst>
                </a:gridCol>
                <a:gridCol w="1162437">
                  <a:extLst>
                    <a:ext uri="{9D8B030D-6E8A-4147-A177-3AD203B41FA5}">
                      <a16:colId xmlns:a16="http://schemas.microsoft.com/office/drawing/2014/main" val="499306346"/>
                    </a:ext>
                  </a:extLst>
                </a:gridCol>
                <a:gridCol w="1474267">
                  <a:extLst>
                    <a:ext uri="{9D8B030D-6E8A-4147-A177-3AD203B41FA5}">
                      <a16:colId xmlns:a16="http://schemas.microsoft.com/office/drawing/2014/main" val="3005453044"/>
                    </a:ext>
                  </a:extLst>
                </a:gridCol>
              </a:tblGrid>
              <a:tr h="264610">
                <a:tc>
                  <a:txBody>
                    <a:bodyPr/>
                    <a:lstStyle/>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 (n)</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RWD </a:t>
                      </a:r>
                    </a:p>
                    <a:p>
                      <a:pPr marL="0" marR="0" algn="ctr">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(n = 114)</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MEDALIST </a:t>
                      </a:r>
                    </a:p>
                    <a:p>
                      <a:pPr marL="0" marR="0" algn="ctr">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(n = 153)</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281152376"/>
                  </a:ext>
                </a:extLst>
              </a:tr>
              <a:tr h="593059">
                <a:tc>
                  <a:txBody>
                    <a:bodyPr/>
                    <a:lstStyle/>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Overall response</a:t>
                      </a:r>
                    </a:p>
                    <a:p>
                      <a:pPr marL="171450" marR="0" lvl="0" indent="-171450">
                        <a:lnSpc>
                          <a:spcPct val="107000"/>
                        </a:lnSpc>
                        <a:spcBef>
                          <a:spcPts val="0"/>
                        </a:spcBef>
                        <a:spcAft>
                          <a:spcPts val="0"/>
                        </a:spcAft>
                        <a:buFont typeface="Arial" panose="020B0604020202020204" pitchFamily="34" charset="0"/>
                        <a:buChar char="•"/>
                      </a:pPr>
                      <a:r>
                        <a:rPr lang="en-US" sz="1200" b="0" dirty="0">
                          <a:effectLst/>
                          <a:latin typeface="Arial" panose="020B0604020202020204" pitchFamily="34" charset="0"/>
                          <a:cs typeface="Arial" panose="020B0604020202020204" pitchFamily="34" charset="0"/>
                        </a:rPr>
                        <a:t>Hgb increase &gt;1.5 g/dl in NTD or Hgb increase &gt;1.5 g/dl with RBC-TI in RBC-TD</a:t>
                      </a:r>
                    </a:p>
                    <a:p>
                      <a:pPr marL="171450" marR="0" lvl="0" indent="-171450">
                        <a:lnSpc>
                          <a:spcPct val="107000"/>
                        </a:lnSpc>
                        <a:spcBef>
                          <a:spcPts val="0"/>
                        </a:spcBef>
                        <a:spcAft>
                          <a:spcPts val="0"/>
                        </a:spcAft>
                        <a:buFont typeface="Arial" panose="020B0604020202020204" pitchFamily="34" charset="0"/>
                        <a:buChar char="•"/>
                      </a:pPr>
                      <a:r>
                        <a:rPr lang="en-US" sz="1200" b="0" dirty="0">
                          <a:effectLst/>
                          <a:latin typeface="Arial" panose="020B0604020202020204" pitchFamily="34" charset="0"/>
                          <a:cs typeface="Arial" panose="020B0604020202020204" pitchFamily="34" charset="0"/>
                        </a:rPr>
                        <a:t>RBC-TI without Hgb 1.5 g/dl increase</a:t>
                      </a:r>
                    </a:p>
                    <a:p>
                      <a:pPr marL="171450" marR="0" lvl="0" indent="-171450">
                        <a:lnSpc>
                          <a:spcPct val="107000"/>
                        </a:lnSpc>
                        <a:spcBef>
                          <a:spcPts val="0"/>
                        </a:spcBef>
                        <a:spcAft>
                          <a:spcPts val="0"/>
                        </a:spcAft>
                        <a:buFont typeface="Arial" panose="020B0604020202020204" pitchFamily="34" charset="0"/>
                        <a:buChar char="•"/>
                      </a:pPr>
                      <a:r>
                        <a:rPr lang="en-US" sz="1200" b="0" dirty="0">
                          <a:effectLst/>
                          <a:latin typeface="Arial" panose="020B0604020202020204" pitchFamily="34" charset="0"/>
                          <a:cs typeface="Arial" panose="020B0604020202020204" pitchFamily="34" charset="0"/>
                        </a:rPr>
                        <a:t>&gt;50% reduction in RBC-TB</a:t>
                      </a:r>
                      <a:endParaRPr lang="en-US" sz="12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b="1" dirty="0">
                          <a:effectLst/>
                          <a:latin typeface="Arial" panose="020B0604020202020204" pitchFamily="34" charset="0"/>
                          <a:cs typeface="Arial" panose="020B0604020202020204" pitchFamily="34" charset="0"/>
                        </a:rPr>
                        <a:t>39.5 (45)</a:t>
                      </a:r>
                    </a:p>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27 (30/113)</a:t>
                      </a:r>
                    </a:p>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5 (6/113)</a:t>
                      </a:r>
                    </a:p>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7 (8/112)</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38 (58)</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80894136"/>
                  </a:ext>
                </a:extLst>
              </a:tr>
              <a:tr h="202474">
                <a:tc>
                  <a:txBody>
                    <a:bodyPr/>
                    <a:lstStyle/>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Response in NTD: </a:t>
                      </a:r>
                      <a:r>
                        <a:rPr lang="en-US" sz="1200" b="0" dirty="0">
                          <a:effectLst/>
                          <a:latin typeface="Arial" panose="020B0604020202020204" pitchFamily="34" charset="0"/>
                          <a:cs typeface="Arial" panose="020B0604020202020204" pitchFamily="34" charset="0"/>
                        </a:rPr>
                        <a:t>Hgb increase more than 1.5 g/dl</a:t>
                      </a:r>
                      <a:endParaRPr lang="en-US" sz="12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b="1" dirty="0">
                          <a:effectLst/>
                          <a:latin typeface="Arial" panose="020B0604020202020204" pitchFamily="34" charset="0"/>
                          <a:cs typeface="Arial" panose="020B0604020202020204" pitchFamily="34" charset="0"/>
                        </a:rPr>
                        <a:t>69 (9/13)</a:t>
                      </a:r>
                      <a:endParaRPr lang="en-US" sz="12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NA</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084470960"/>
                  </a:ext>
                </a:extLst>
              </a:tr>
              <a:tr h="0">
                <a:tc>
                  <a:txBody>
                    <a:bodyPr/>
                    <a:lstStyle/>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Response in LTB </a:t>
                      </a:r>
                    </a:p>
                    <a:p>
                      <a:pPr marL="171450" marR="0" indent="-171450">
                        <a:lnSpc>
                          <a:spcPct val="107000"/>
                        </a:lnSpc>
                        <a:spcBef>
                          <a:spcPts val="0"/>
                        </a:spcBef>
                        <a:spcAft>
                          <a:spcPts val="0"/>
                        </a:spcAft>
                        <a:buFont typeface="Arial" panose="020B0604020202020204" pitchFamily="34" charset="0"/>
                        <a:buChar char="•"/>
                      </a:pPr>
                      <a:r>
                        <a:rPr lang="en-US" sz="1200" b="0" dirty="0">
                          <a:effectLst/>
                          <a:latin typeface="Arial" panose="020B0604020202020204" pitchFamily="34" charset="0"/>
                          <a:cs typeface="Arial" panose="020B0604020202020204" pitchFamily="34" charset="0"/>
                        </a:rPr>
                        <a:t>Hgb increase more than 1.5 g/dl and RBC-TI</a:t>
                      </a:r>
                    </a:p>
                    <a:p>
                      <a:pPr marL="171450" marR="0" indent="-171450">
                        <a:lnSpc>
                          <a:spcPct val="107000"/>
                        </a:lnSpc>
                        <a:spcBef>
                          <a:spcPts val="0"/>
                        </a:spcBef>
                        <a:spcAft>
                          <a:spcPts val="0"/>
                        </a:spcAft>
                        <a:buFont typeface="Arial" panose="020B0604020202020204" pitchFamily="34" charset="0"/>
                        <a:buChar char="•"/>
                      </a:pPr>
                      <a:r>
                        <a:rPr lang="en-US" sz="1200" b="0" dirty="0">
                          <a:effectLst/>
                          <a:latin typeface="Arial" panose="020B0604020202020204" pitchFamily="34" charset="0"/>
                          <a:cs typeface="Arial" panose="020B0604020202020204" pitchFamily="34" charset="0"/>
                        </a:rPr>
                        <a:t>RBC-TI without Hgb 1.5 g/dl increase</a:t>
                      </a:r>
                    </a:p>
                    <a:p>
                      <a:pPr marL="171450" marR="0" indent="-171450">
                        <a:lnSpc>
                          <a:spcPct val="107000"/>
                        </a:lnSpc>
                        <a:spcBef>
                          <a:spcPts val="0"/>
                        </a:spcBef>
                        <a:spcAft>
                          <a:spcPts val="0"/>
                        </a:spcAft>
                        <a:buFont typeface="Arial" panose="020B0604020202020204" pitchFamily="34" charset="0"/>
                        <a:buChar char="•"/>
                      </a:pPr>
                      <a:r>
                        <a:rPr lang="en-US" sz="1200" b="0" dirty="0">
                          <a:effectLst/>
                          <a:latin typeface="Arial" panose="020B0604020202020204" pitchFamily="34" charset="0"/>
                          <a:cs typeface="Arial" panose="020B0604020202020204" pitchFamily="34" charset="0"/>
                        </a:rPr>
                        <a:t>&gt;50% reduction in RBC-TB</a:t>
                      </a:r>
                      <a:endParaRPr lang="en-US" sz="12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b="1" dirty="0">
                          <a:effectLst/>
                          <a:latin typeface="Arial" panose="020B0604020202020204" pitchFamily="34" charset="0"/>
                          <a:cs typeface="Arial" panose="020B0604020202020204" pitchFamily="34" charset="0"/>
                        </a:rPr>
                        <a:t>46 (22/47)</a:t>
                      </a:r>
                    </a:p>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34 (16/47)</a:t>
                      </a:r>
                    </a:p>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6 (3/47)</a:t>
                      </a:r>
                    </a:p>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6 (3/47)</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59 (52/87) RBC-TI</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34711728"/>
                  </a:ext>
                </a:extLst>
              </a:tr>
              <a:tr h="0">
                <a:tc>
                  <a:txBody>
                    <a:bodyPr/>
                    <a:lstStyle/>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Response in HTB </a:t>
                      </a:r>
                    </a:p>
                    <a:p>
                      <a:pPr marL="171450" marR="0" indent="-171450">
                        <a:lnSpc>
                          <a:spcPct val="107000"/>
                        </a:lnSpc>
                        <a:spcBef>
                          <a:spcPts val="0"/>
                        </a:spcBef>
                        <a:spcAft>
                          <a:spcPts val="0"/>
                        </a:spcAft>
                        <a:buFont typeface="Arial" panose="020B0604020202020204" pitchFamily="34" charset="0"/>
                        <a:buChar char="•"/>
                      </a:pPr>
                      <a:r>
                        <a:rPr lang="en-US" sz="1200" b="0" dirty="0">
                          <a:effectLst/>
                          <a:latin typeface="Arial" panose="020B0604020202020204" pitchFamily="34" charset="0"/>
                          <a:cs typeface="Arial" panose="020B0604020202020204" pitchFamily="34" charset="0"/>
                        </a:rPr>
                        <a:t>Hgb increase more than 1.5 g/dl and RBC-TI</a:t>
                      </a:r>
                    </a:p>
                    <a:p>
                      <a:pPr marL="171450" marR="0" indent="-171450">
                        <a:lnSpc>
                          <a:spcPct val="107000"/>
                        </a:lnSpc>
                        <a:spcBef>
                          <a:spcPts val="0"/>
                        </a:spcBef>
                        <a:spcAft>
                          <a:spcPts val="0"/>
                        </a:spcAft>
                        <a:buFont typeface="Arial" panose="020B0604020202020204" pitchFamily="34" charset="0"/>
                        <a:buChar char="•"/>
                      </a:pPr>
                      <a:r>
                        <a:rPr lang="en-US" sz="1200" b="0" dirty="0">
                          <a:effectLst/>
                          <a:latin typeface="Arial" panose="020B0604020202020204" pitchFamily="34" charset="0"/>
                          <a:cs typeface="Arial" panose="020B0604020202020204" pitchFamily="34" charset="0"/>
                        </a:rPr>
                        <a:t>RBC-TI without Hgb 1.5 g/dl increase</a:t>
                      </a:r>
                    </a:p>
                    <a:p>
                      <a:pPr marL="171450" marR="0" indent="-171450">
                        <a:lnSpc>
                          <a:spcPct val="107000"/>
                        </a:lnSpc>
                        <a:spcBef>
                          <a:spcPts val="0"/>
                        </a:spcBef>
                        <a:spcAft>
                          <a:spcPts val="0"/>
                        </a:spcAft>
                        <a:buFont typeface="Arial" panose="020B0604020202020204" pitchFamily="34" charset="0"/>
                        <a:buChar char="•"/>
                      </a:pPr>
                      <a:r>
                        <a:rPr lang="en-US" sz="1200" b="0" dirty="0">
                          <a:effectLst/>
                          <a:latin typeface="Arial" panose="020B0604020202020204" pitchFamily="34" charset="0"/>
                          <a:cs typeface="Arial" panose="020B0604020202020204" pitchFamily="34" charset="0"/>
                        </a:rPr>
                        <a:t>&gt;50% reduction in RBC-TB</a:t>
                      </a:r>
                      <a:endParaRPr lang="en-US" sz="12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b="1" dirty="0">
                          <a:effectLst/>
                          <a:latin typeface="Arial" panose="020B0604020202020204" pitchFamily="34" charset="0"/>
                          <a:cs typeface="Arial" panose="020B0604020202020204" pitchFamily="34" charset="0"/>
                        </a:rPr>
                        <a:t>24 (13/53)</a:t>
                      </a:r>
                    </a:p>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9 (5/53)</a:t>
                      </a:r>
                    </a:p>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6(3/53)</a:t>
                      </a:r>
                    </a:p>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9 (5/53)</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9 (6/66) RBC-TI</a:t>
                      </a:r>
                    </a:p>
                    <a:p>
                      <a:pPr marL="0" marR="0" algn="l">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 </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090678030"/>
                  </a:ext>
                </a:extLst>
              </a:tr>
            </a:tbl>
          </a:graphicData>
        </a:graphic>
      </p:graphicFrame>
      <p:sp>
        <p:nvSpPr>
          <p:cNvPr id="9" name="Footer Placeholder 8">
            <a:extLst>
              <a:ext uri="{FF2B5EF4-FFF2-40B4-BE49-F238E27FC236}">
                <a16:creationId xmlns:a16="http://schemas.microsoft.com/office/drawing/2014/main" id="{82D405FB-26EE-9D31-492D-9E030522434F}"/>
              </a:ext>
            </a:extLst>
          </p:cNvPr>
          <p:cNvSpPr>
            <a:spLocks noGrp="1"/>
          </p:cNvSpPr>
          <p:nvPr>
            <p:ph type="ftr" sz="quarter" idx="10"/>
          </p:nvPr>
        </p:nvSpPr>
        <p:spPr>
          <a:xfrm>
            <a:off x="1640264" y="6311899"/>
            <a:ext cx="9286238" cy="546101"/>
          </a:xfrm>
        </p:spPr>
        <p:txBody>
          <a:bodyPr/>
          <a:lstStyle/>
          <a:p>
            <a:r>
              <a:rPr lang="en-US" sz="800" dirty="0">
                <a:solidFill>
                  <a:schemeClr val="bg1"/>
                </a:solidFill>
                <a:latin typeface="Arial" panose="020B0604020202020204" pitchFamily="34" charset="0"/>
                <a:cs typeface="Arial" panose="020B0604020202020204" pitchFamily="34" charset="0"/>
              </a:rPr>
              <a:t>Hgb, hemoglobin; HI, hematological response/improvement; HMA, hypomethylating agents; </a:t>
            </a:r>
            <a:r>
              <a:rPr lang="en-US" sz="800" dirty="0"/>
              <a:t>HTB, high transfusion burden; IPSS-R, International Prognostic Scoring System-Revised; LTB, low transfusion burden; MDS, myelodysplastic syndromes; MDS-RS, myelodysplastic syndrome with ring </a:t>
            </a:r>
            <a:r>
              <a:rPr lang="en-US" sz="800" dirty="0" err="1"/>
              <a:t>sideroblasts</a:t>
            </a:r>
            <a:r>
              <a:rPr lang="en-US" sz="800" dirty="0"/>
              <a:t>; MT, mutation; NTD, non-transfusion dependent; pts, patients; RBC-TB, red blood cell transfusion burden; RBC-TI, red blood cell transfusion independent; RWD, real-world data; SF3B1, splicing factor 3b subunit 1.</a:t>
            </a:r>
            <a:br>
              <a:rPr lang="en-US" sz="800" dirty="0"/>
            </a:br>
            <a:r>
              <a:rPr lang="en-US" sz="800" dirty="0" err="1"/>
              <a:t>Komrokji</a:t>
            </a:r>
            <a:r>
              <a:rPr lang="en-US" sz="800" dirty="0"/>
              <a:t> RS, et al. </a:t>
            </a:r>
            <a:r>
              <a:rPr lang="en-US" sz="800" i="1" dirty="0"/>
              <a:t>Blood. </a:t>
            </a:r>
            <a:r>
              <a:rPr lang="en-US" sz="800" dirty="0"/>
              <a:t>2022;140(Supplement 1):4039-4041.</a:t>
            </a:r>
          </a:p>
        </p:txBody>
      </p:sp>
    </p:spTree>
    <p:extLst>
      <p:ext uri="{BB962C8B-B14F-4D97-AF65-F5344CB8AC3E}">
        <p14:creationId xmlns:p14="http://schemas.microsoft.com/office/powerpoint/2010/main" val="23752381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B18BC70-EC3F-DC37-31BD-A22539E4F05A}"/>
              </a:ext>
            </a:extLst>
          </p:cNvPr>
          <p:cNvSpPr>
            <a:spLocks noGrp="1"/>
          </p:cNvSpPr>
          <p:nvPr>
            <p:ph type="title"/>
          </p:nvPr>
        </p:nvSpPr>
        <p:spPr/>
        <p:txBody>
          <a:bodyPr/>
          <a:lstStyle/>
          <a:p>
            <a:r>
              <a:rPr lang="en-US" dirty="0"/>
              <a:t>Abstract 1757 Summary</a:t>
            </a:r>
          </a:p>
        </p:txBody>
      </p:sp>
      <p:sp>
        <p:nvSpPr>
          <p:cNvPr id="5" name="Content Placeholder 4">
            <a:extLst>
              <a:ext uri="{FF2B5EF4-FFF2-40B4-BE49-F238E27FC236}">
                <a16:creationId xmlns:a16="http://schemas.microsoft.com/office/drawing/2014/main" id="{C8A18C0B-5779-E05D-E0DC-3D50B17E4506}"/>
              </a:ext>
            </a:extLst>
          </p:cNvPr>
          <p:cNvSpPr>
            <a:spLocks noGrp="1"/>
          </p:cNvSpPr>
          <p:nvPr>
            <p:ph sz="half" idx="1"/>
          </p:nvPr>
        </p:nvSpPr>
        <p:spPr/>
        <p:txBody>
          <a:bodyPr>
            <a:normAutofit/>
          </a:bodyPr>
          <a:lstStyle/>
          <a:p>
            <a:r>
              <a:rPr lang="en-US" sz="2400" dirty="0"/>
              <a:t>Real-world data confirms clinical benefit and safety profile of </a:t>
            </a:r>
            <a:r>
              <a:rPr lang="en-US" sz="2400" dirty="0" err="1"/>
              <a:t>luspatercept</a:t>
            </a:r>
            <a:r>
              <a:rPr lang="en-US" sz="2400" dirty="0"/>
              <a:t> observed in the MEDALIST trial</a:t>
            </a:r>
          </a:p>
          <a:p>
            <a:endParaRPr lang="en-US" sz="2400" dirty="0"/>
          </a:p>
          <a:p>
            <a:r>
              <a:rPr lang="en-US" sz="2400" u="sng" dirty="0"/>
              <a:t>Responses are dose dependent </a:t>
            </a:r>
            <a:r>
              <a:rPr lang="en-US" sz="2400" dirty="0"/>
              <a:t>with 1/3 of patients who were dose escalated responding</a:t>
            </a:r>
          </a:p>
        </p:txBody>
      </p:sp>
      <p:sp>
        <p:nvSpPr>
          <p:cNvPr id="6" name="Text Placeholder 5">
            <a:extLst>
              <a:ext uri="{FF2B5EF4-FFF2-40B4-BE49-F238E27FC236}">
                <a16:creationId xmlns:a16="http://schemas.microsoft.com/office/drawing/2014/main" id="{27409840-60A4-E92F-2864-96601555D4B7}"/>
              </a:ext>
            </a:extLst>
          </p:cNvPr>
          <p:cNvSpPr>
            <a:spLocks noGrp="1"/>
          </p:cNvSpPr>
          <p:nvPr>
            <p:ph sz="half" idx="2"/>
          </p:nvPr>
        </p:nvSpPr>
        <p:spPr/>
        <p:txBody>
          <a:bodyPr>
            <a:normAutofit/>
          </a:bodyPr>
          <a:lstStyle/>
          <a:p>
            <a:r>
              <a:rPr lang="en-US" sz="2400" dirty="0"/>
              <a:t>Low baseline RBC-TB dependency and </a:t>
            </a:r>
            <a:r>
              <a:rPr lang="en-US" sz="2400" i="1" dirty="0"/>
              <a:t>SF3B1</a:t>
            </a:r>
            <a:r>
              <a:rPr lang="en-US" sz="2400" dirty="0"/>
              <a:t> MT correlated with higher response rates</a:t>
            </a:r>
          </a:p>
          <a:p>
            <a:endParaRPr lang="en-US" sz="2400" dirty="0"/>
          </a:p>
          <a:p>
            <a:r>
              <a:rPr lang="en-US" sz="2400" dirty="0" err="1"/>
              <a:t>Luspatercept</a:t>
            </a:r>
            <a:r>
              <a:rPr lang="en-US" sz="2400" dirty="0"/>
              <a:t> retained activity after HMA or lenalidomide failure; however, a trend of lower responses was observed correlated with RBC-HTB among those patients</a:t>
            </a:r>
          </a:p>
          <a:p>
            <a:pPr marL="0" indent="0">
              <a:buNone/>
            </a:pPr>
            <a:endParaRPr lang="en-US" sz="2400" dirty="0">
              <a:solidFill>
                <a:schemeClr val="accent3"/>
              </a:solidFill>
            </a:endParaRPr>
          </a:p>
        </p:txBody>
      </p:sp>
      <p:sp>
        <p:nvSpPr>
          <p:cNvPr id="2" name="Footer Placeholder 1">
            <a:extLst>
              <a:ext uri="{FF2B5EF4-FFF2-40B4-BE49-F238E27FC236}">
                <a16:creationId xmlns:a16="http://schemas.microsoft.com/office/drawing/2014/main" id="{FFE4CE9E-2D0D-D955-69A0-EDAF52D7D20C}"/>
              </a:ext>
            </a:extLst>
          </p:cNvPr>
          <p:cNvSpPr>
            <a:spLocks noGrp="1"/>
          </p:cNvSpPr>
          <p:nvPr>
            <p:ph type="ftr" sz="quarter" idx="10"/>
          </p:nvPr>
        </p:nvSpPr>
        <p:spPr/>
        <p:txBody>
          <a:bodyPr/>
          <a:lstStyle/>
          <a:p>
            <a:r>
              <a:rPr lang="en-US" sz="1000" dirty="0">
                <a:latin typeface="Arial" panose="020B0604020202020204" pitchFamily="34" charset="0"/>
                <a:cs typeface="Arial" panose="020B0604020202020204" pitchFamily="34" charset="0"/>
              </a:rPr>
              <a:t>HMA, hypomethylating agents; MT, mutation; RBC-HTB, red blood cell high transfusion burden; </a:t>
            </a:r>
            <a:r>
              <a:rPr lang="en-US" dirty="0"/>
              <a:t>RBC-TB, red blood cell transfusion burden; </a:t>
            </a:r>
            <a:r>
              <a:rPr lang="en-US" sz="1000" dirty="0"/>
              <a:t>SF3B1, splicing factor 3b subunit 1</a:t>
            </a:r>
            <a:r>
              <a:rPr lang="en-US" dirty="0"/>
              <a:t>.</a:t>
            </a:r>
          </a:p>
          <a:p>
            <a:r>
              <a:rPr lang="en-US" dirty="0" err="1"/>
              <a:t>Komrokji</a:t>
            </a:r>
            <a:r>
              <a:rPr lang="en-US" dirty="0"/>
              <a:t> RS, et al. </a:t>
            </a:r>
            <a:r>
              <a:rPr lang="en-US" i="1" dirty="0"/>
              <a:t>Blood. </a:t>
            </a:r>
            <a:r>
              <a:rPr lang="en-US" dirty="0"/>
              <a:t>2022;140(Supplement 1):4039-4041.</a:t>
            </a:r>
          </a:p>
        </p:txBody>
      </p:sp>
    </p:spTree>
    <p:extLst>
      <p:ext uri="{BB962C8B-B14F-4D97-AF65-F5344CB8AC3E}">
        <p14:creationId xmlns:p14="http://schemas.microsoft.com/office/powerpoint/2010/main" val="42525246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E6BF2-E5C0-D6F8-B4FC-C713EC22F160}"/>
              </a:ext>
            </a:extLst>
          </p:cNvPr>
          <p:cNvSpPr>
            <a:spLocks noGrp="1"/>
          </p:cNvSpPr>
          <p:nvPr>
            <p:ph type="title"/>
          </p:nvPr>
        </p:nvSpPr>
        <p:spPr/>
        <p:txBody>
          <a:bodyPr>
            <a:normAutofit/>
          </a:bodyPr>
          <a:lstStyle/>
          <a:p>
            <a:r>
              <a:rPr lang="en-US" sz="3600" dirty="0"/>
              <a:t>Abstract 389: Transfusion Outcomes During</a:t>
            </a:r>
            <a:br>
              <a:rPr lang="en-US" sz="3600" dirty="0"/>
            </a:br>
            <a:r>
              <a:rPr lang="en-US" sz="3600" dirty="0" err="1"/>
              <a:t>Luspatercept</a:t>
            </a:r>
            <a:r>
              <a:rPr lang="en-US" sz="3600" dirty="0"/>
              <a:t> Treatment</a:t>
            </a:r>
          </a:p>
        </p:txBody>
      </p:sp>
      <p:graphicFrame>
        <p:nvGraphicFramePr>
          <p:cNvPr id="7" name="Table 6">
            <a:extLst>
              <a:ext uri="{FF2B5EF4-FFF2-40B4-BE49-F238E27FC236}">
                <a16:creationId xmlns:a16="http://schemas.microsoft.com/office/drawing/2014/main" id="{A32DE022-07D8-7E31-E3E0-9866F488F68F}"/>
              </a:ext>
            </a:extLst>
          </p:cNvPr>
          <p:cNvGraphicFramePr>
            <a:graphicFrameLocks noGrp="1"/>
          </p:cNvGraphicFramePr>
          <p:nvPr>
            <p:extLst>
              <p:ext uri="{D42A27DB-BD31-4B8C-83A1-F6EECF244321}">
                <p14:modId xmlns:p14="http://schemas.microsoft.com/office/powerpoint/2010/main" val="3153837908"/>
              </p:ext>
            </p:extLst>
          </p:nvPr>
        </p:nvGraphicFramePr>
        <p:xfrm>
          <a:off x="2824223" y="1898151"/>
          <a:ext cx="6172457" cy="3954814"/>
        </p:xfrm>
        <a:graphic>
          <a:graphicData uri="http://schemas.openxmlformats.org/drawingml/2006/table">
            <a:tbl>
              <a:tblPr firstRow="1" bandRow="1">
                <a:tableStyleId>{5C22544A-7EE6-4342-B048-85BDC9FD1C3A}</a:tableStyleId>
              </a:tblPr>
              <a:tblGrid>
                <a:gridCol w="4734045">
                  <a:extLst>
                    <a:ext uri="{9D8B030D-6E8A-4147-A177-3AD203B41FA5}">
                      <a16:colId xmlns:a16="http://schemas.microsoft.com/office/drawing/2014/main" val="2647351922"/>
                    </a:ext>
                  </a:extLst>
                </a:gridCol>
                <a:gridCol w="1438412">
                  <a:extLst>
                    <a:ext uri="{9D8B030D-6E8A-4147-A177-3AD203B41FA5}">
                      <a16:colId xmlns:a16="http://schemas.microsoft.com/office/drawing/2014/main" val="2706758794"/>
                    </a:ext>
                  </a:extLst>
                </a:gridCol>
              </a:tblGrid>
              <a:tr h="337049">
                <a:tc>
                  <a:txBody>
                    <a:bodyPr/>
                    <a:lstStyle/>
                    <a:p>
                      <a:pPr fontAlgn="t"/>
                      <a:endParaRPr lang="en-US" sz="1100" dirty="0">
                        <a:effectLst/>
                        <a:latin typeface="Arial" panose="020B0604020202020204" pitchFamily="34" charset="0"/>
                        <a:cs typeface="Arial" panose="020B0604020202020204" pitchFamily="34" charset="0"/>
                      </a:endParaRPr>
                    </a:p>
                  </a:txBody>
                  <a:tcPr marL="58018" marR="58018" marT="29009" marB="2900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t"/>
                      <a:r>
                        <a:rPr lang="en-US" sz="1100" dirty="0">
                          <a:effectLst/>
                          <a:latin typeface="Arial" panose="020B0604020202020204" pitchFamily="34" charset="0"/>
                          <a:cs typeface="Arial" panose="020B0604020202020204" pitchFamily="34" charset="0"/>
                        </a:rPr>
                        <a:t>All patients </a:t>
                      </a:r>
                    </a:p>
                    <a:p>
                      <a:pPr algn="ctr" fontAlgn="t"/>
                      <a:r>
                        <a:rPr lang="en-US" sz="1100" dirty="0">
                          <a:effectLst/>
                          <a:latin typeface="Arial" panose="020B0604020202020204" pitchFamily="34" charset="0"/>
                          <a:cs typeface="Arial" panose="020B0604020202020204" pitchFamily="34" charset="0"/>
                        </a:rPr>
                        <a:t>(N = 76)</a:t>
                      </a:r>
                    </a:p>
                  </a:txBody>
                  <a:tcPr marL="58018" marR="58018" marT="29009" marB="2900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58735900"/>
                  </a:ext>
                </a:extLst>
              </a:tr>
              <a:tr h="988898">
                <a:tc>
                  <a:txBody>
                    <a:bodyPr/>
                    <a:lstStyle/>
                    <a:p>
                      <a:pPr fontAlgn="t"/>
                      <a:r>
                        <a:rPr lang="en-US" sz="1100" b="1" dirty="0">
                          <a:effectLst/>
                          <a:latin typeface="Arial" panose="020B0604020202020204" pitchFamily="34" charset="0"/>
                          <a:cs typeface="Arial" panose="020B0604020202020204" pitchFamily="34" charset="0"/>
                        </a:rPr>
                        <a:t>TB in the 8 weeks prior to </a:t>
                      </a:r>
                      <a:r>
                        <a:rPr lang="en-US" sz="1100" b="1" dirty="0" err="1">
                          <a:effectLst/>
                          <a:latin typeface="Arial" panose="020B0604020202020204" pitchFamily="34" charset="0"/>
                          <a:cs typeface="Arial" panose="020B0604020202020204" pitchFamily="34" charset="0"/>
                        </a:rPr>
                        <a:t>luspatercept</a:t>
                      </a:r>
                      <a:r>
                        <a:rPr lang="en-US" sz="1100" b="1" dirty="0">
                          <a:effectLst/>
                          <a:latin typeface="Arial" panose="020B0604020202020204" pitchFamily="34" charset="0"/>
                          <a:cs typeface="Arial" panose="020B0604020202020204" pitchFamily="34" charset="0"/>
                        </a:rPr>
                        <a:t> initiation. n (%)</a:t>
                      </a:r>
                    </a:p>
                    <a:p>
                      <a:pPr marL="233363" lvl="1" indent="0" fontAlgn="t">
                        <a:tabLst/>
                      </a:pPr>
                      <a:r>
                        <a:rPr lang="en-US" sz="1100" dirty="0">
                          <a:effectLst/>
                          <a:latin typeface="Arial" panose="020B0604020202020204" pitchFamily="34" charset="0"/>
                          <a:cs typeface="Arial" panose="020B0604020202020204" pitchFamily="34" charset="0"/>
                        </a:rPr>
                        <a:t>TI</a:t>
                      </a:r>
                    </a:p>
                    <a:p>
                      <a:pPr marL="233363" lvl="1" indent="0" fontAlgn="t">
                        <a:tabLst/>
                      </a:pPr>
                      <a:r>
                        <a:rPr lang="en-US" sz="1100" dirty="0">
                          <a:effectLst/>
                          <a:latin typeface="Arial" panose="020B0604020202020204" pitchFamily="34" charset="0"/>
                          <a:cs typeface="Arial" panose="020B0604020202020204" pitchFamily="34" charset="0"/>
                        </a:rPr>
                        <a:t>Low TB</a:t>
                      </a:r>
                    </a:p>
                    <a:p>
                      <a:pPr marL="233363" lvl="1" indent="0" fontAlgn="t">
                        <a:tabLst/>
                      </a:pPr>
                      <a:r>
                        <a:rPr lang="en-US" sz="1100" dirty="0">
                          <a:effectLst/>
                          <a:latin typeface="Arial" panose="020B0604020202020204" pitchFamily="34" charset="0"/>
                          <a:cs typeface="Arial" panose="020B0604020202020204" pitchFamily="34" charset="0"/>
                        </a:rPr>
                        <a:t>Moderate TB</a:t>
                      </a:r>
                    </a:p>
                    <a:p>
                      <a:pPr marL="233363" lvl="1" indent="0" fontAlgn="t">
                        <a:tabLst/>
                      </a:pPr>
                      <a:r>
                        <a:rPr lang="en-US" sz="1100" dirty="0">
                          <a:effectLst/>
                          <a:latin typeface="Arial" panose="020B0604020202020204" pitchFamily="34" charset="0"/>
                          <a:cs typeface="Arial" panose="020B0604020202020204" pitchFamily="34" charset="0"/>
                        </a:rPr>
                        <a:t>High TB</a:t>
                      </a:r>
                    </a:p>
                  </a:txBody>
                  <a:tcPr marL="58018" marR="58018" marT="29009" marB="2900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t"/>
                      <a:endParaRPr lang="en-US" sz="1100" dirty="0">
                        <a:effectLst/>
                        <a:latin typeface="Arial" panose="020B0604020202020204" pitchFamily="34" charset="0"/>
                        <a:cs typeface="Arial" panose="020B0604020202020204" pitchFamily="34" charset="0"/>
                      </a:endParaRPr>
                    </a:p>
                    <a:p>
                      <a:pPr algn="ctr" fontAlgn="t"/>
                      <a:r>
                        <a:rPr lang="en-US" sz="1100" dirty="0">
                          <a:effectLst/>
                          <a:latin typeface="Arial" panose="020B0604020202020204" pitchFamily="34" charset="0"/>
                          <a:cs typeface="Arial" panose="020B0604020202020204" pitchFamily="34" charset="0"/>
                        </a:rPr>
                        <a:t>1 (1.3)</a:t>
                      </a:r>
                    </a:p>
                    <a:p>
                      <a:pPr algn="ctr" fontAlgn="t"/>
                      <a:r>
                        <a:rPr lang="en-US" sz="1100" dirty="0">
                          <a:effectLst/>
                          <a:latin typeface="Arial" panose="020B0604020202020204" pitchFamily="34" charset="0"/>
                          <a:cs typeface="Arial" panose="020B0604020202020204" pitchFamily="34" charset="0"/>
                        </a:rPr>
                        <a:t>65 (85.5)</a:t>
                      </a:r>
                    </a:p>
                    <a:p>
                      <a:pPr algn="ctr" fontAlgn="t"/>
                      <a:r>
                        <a:rPr lang="en-US" sz="1100" dirty="0">
                          <a:effectLst/>
                          <a:latin typeface="Arial" panose="020B0604020202020204" pitchFamily="34" charset="0"/>
                          <a:cs typeface="Arial" panose="020B0604020202020204" pitchFamily="34" charset="0"/>
                        </a:rPr>
                        <a:t>10 (13.2)</a:t>
                      </a:r>
                    </a:p>
                    <a:p>
                      <a:pPr algn="ctr" fontAlgn="t"/>
                      <a:r>
                        <a:rPr lang="en-US" sz="1100" dirty="0">
                          <a:effectLst/>
                          <a:latin typeface="Arial" panose="020B0604020202020204" pitchFamily="34" charset="0"/>
                          <a:cs typeface="Arial" panose="020B0604020202020204" pitchFamily="34" charset="0"/>
                        </a:rPr>
                        <a:t>0</a:t>
                      </a:r>
                    </a:p>
                  </a:txBody>
                  <a:tcPr marL="58018" marR="58018" marT="29009" marB="2900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784439031"/>
                  </a:ext>
                </a:extLst>
              </a:tr>
              <a:tr h="2357120">
                <a:tc>
                  <a:txBody>
                    <a:bodyPr/>
                    <a:lstStyle/>
                    <a:p>
                      <a:pPr fontAlgn="t"/>
                      <a:r>
                        <a:rPr lang="en-US" sz="1100" b="1" dirty="0">
                          <a:effectLst/>
                          <a:latin typeface="Arial" panose="020B0604020202020204" pitchFamily="34" charset="0"/>
                          <a:cs typeface="Arial" panose="020B0604020202020204" pitchFamily="34" charset="0"/>
                        </a:rPr>
                        <a:t>TB conversion during first 24 weeks of </a:t>
                      </a:r>
                      <a:r>
                        <a:rPr lang="en-US" sz="1100" b="1" dirty="0" err="1">
                          <a:effectLst/>
                          <a:latin typeface="Arial" panose="020B0604020202020204" pitchFamily="34" charset="0"/>
                          <a:cs typeface="Arial" panose="020B0604020202020204" pitchFamily="34" charset="0"/>
                        </a:rPr>
                        <a:t>luspatercept</a:t>
                      </a:r>
                      <a:r>
                        <a:rPr lang="en-US" sz="1100" b="1" dirty="0">
                          <a:effectLst/>
                          <a:latin typeface="Arial" panose="020B0604020202020204" pitchFamily="34" charset="0"/>
                          <a:cs typeface="Arial" panose="020B0604020202020204" pitchFamily="34" charset="0"/>
                        </a:rPr>
                        <a:t> treatment, n (%)</a:t>
                      </a:r>
                    </a:p>
                    <a:p>
                      <a:pPr fontAlgn="t"/>
                      <a:endParaRPr lang="en-US" sz="1100" b="1" dirty="0">
                        <a:effectLst/>
                        <a:latin typeface="Arial" panose="020B0604020202020204" pitchFamily="34" charset="0"/>
                        <a:cs typeface="Arial" panose="020B0604020202020204" pitchFamily="34" charset="0"/>
                      </a:endParaRPr>
                    </a:p>
                    <a:p>
                      <a:pPr fontAlgn="t"/>
                      <a:r>
                        <a:rPr lang="en-US" sz="1100" b="1" dirty="0">
                          <a:effectLst/>
                          <a:latin typeface="Arial" panose="020B0604020202020204" pitchFamily="34" charset="0"/>
                          <a:cs typeface="Arial" panose="020B0604020202020204" pitchFamily="34" charset="0"/>
                        </a:rPr>
                        <a:t>TI prior to </a:t>
                      </a:r>
                      <a:r>
                        <a:rPr lang="en-US" sz="1100" b="1" dirty="0" err="1">
                          <a:effectLst/>
                          <a:latin typeface="Arial" panose="020B0604020202020204" pitchFamily="34" charset="0"/>
                          <a:cs typeface="Arial" panose="020B0604020202020204" pitchFamily="34" charset="0"/>
                        </a:rPr>
                        <a:t>luspatercept</a:t>
                      </a:r>
                      <a:r>
                        <a:rPr lang="en-US" sz="1100" b="1" dirty="0">
                          <a:effectLst/>
                          <a:latin typeface="Arial" panose="020B0604020202020204" pitchFamily="34" charset="0"/>
                          <a:cs typeface="Arial" panose="020B0604020202020204" pitchFamily="34" charset="0"/>
                        </a:rPr>
                        <a:t> initiation</a:t>
                      </a:r>
                    </a:p>
                    <a:p>
                      <a:pPr lvl="1" fontAlgn="t"/>
                      <a:r>
                        <a:rPr lang="en-US" sz="1100" dirty="0">
                          <a:effectLst/>
                          <a:latin typeface="Arial" panose="020B0604020202020204" pitchFamily="34" charset="0"/>
                          <a:cs typeface="Arial" panose="020B0604020202020204" pitchFamily="34" charset="0"/>
                        </a:rPr>
                        <a:t>Maintained TI</a:t>
                      </a:r>
                    </a:p>
                    <a:p>
                      <a:pPr marL="466725" lvl="2" indent="0" fontAlgn="t">
                        <a:tabLst/>
                      </a:pPr>
                      <a:r>
                        <a:rPr lang="en-US" sz="1100" dirty="0">
                          <a:effectLst/>
                          <a:latin typeface="Arial" panose="020B0604020202020204" pitchFamily="34" charset="0"/>
                          <a:cs typeface="Arial" panose="020B0604020202020204" pitchFamily="34" charset="0"/>
                        </a:rPr>
                        <a:t>Converted to increased TB status</a:t>
                      </a:r>
                    </a:p>
                    <a:p>
                      <a:pPr lvl="0" fontAlgn="t"/>
                      <a:endParaRPr lang="en-US" sz="1100" dirty="0">
                        <a:effectLst/>
                        <a:latin typeface="Arial" panose="020B0604020202020204" pitchFamily="34" charset="0"/>
                        <a:cs typeface="Arial" panose="020B0604020202020204" pitchFamily="34" charset="0"/>
                      </a:endParaRPr>
                    </a:p>
                    <a:p>
                      <a:pPr lvl="0" fontAlgn="t"/>
                      <a:r>
                        <a:rPr lang="en-US" sz="1100" b="1" dirty="0">
                          <a:effectLst/>
                          <a:latin typeface="Arial" panose="020B0604020202020204" pitchFamily="34" charset="0"/>
                          <a:cs typeface="Arial" panose="020B0604020202020204" pitchFamily="34" charset="0"/>
                        </a:rPr>
                        <a:t>Low TB prior to </a:t>
                      </a:r>
                      <a:r>
                        <a:rPr lang="en-US" sz="1100" b="1" dirty="0" err="1">
                          <a:effectLst/>
                          <a:latin typeface="Arial" panose="020B0604020202020204" pitchFamily="34" charset="0"/>
                          <a:cs typeface="Arial" panose="020B0604020202020204" pitchFamily="34" charset="0"/>
                        </a:rPr>
                        <a:t>luspatercept</a:t>
                      </a:r>
                      <a:r>
                        <a:rPr lang="en-US" sz="1100" b="1" dirty="0">
                          <a:effectLst/>
                          <a:latin typeface="Arial" panose="020B0604020202020204" pitchFamily="34" charset="0"/>
                          <a:cs typeface="Arial" panose="020B0604020202020204" pitchFamily="34" charset="0"/>
                        </a:rPr>
                        <a:t> initiation</a:t>
                      </a:r>
                    </a:p>
                    <a:p>
                      <a:pPr lvl="1" fontAlgn="t"/>
                      <a:r>
                        <a:rPr lang="en-US" sz="1100" dirty="0">
                          <a:effectLst/>
                          <a:latin typeface="Arial" panose="020B0604020202020204" pitchFamily="34" charset="0"/>
                          <a:cs typeface="Arial" panose="020B0604020202020204" pitchFamily="34" charset="0"/>
                        </a:rPr>
                        <a:t>Maintained low TB</a:t>
                      </a:r>
                    </a:p>
                    <a:p>
                      <a:pPr lvl="1" fontAlgn="t"/>
                      <a:r>
                        <a:rPr lang="en-US" sz="1100" dirty="0">
                          <a:effectLst/>
                          <a:latin typeface="Arial" panose="020B0604020202020204" pitchFamily="34" charset="0"/>
                          <a:cs typeface="Arial" panose="020B0604020202020204" pitchFamily="34" charset="0"/>
                        </a:rPr>
                        <a:t>Converted from low TB to TI</a:t>
                      </a:r>
                    </a:p>
                    <a:p>
                      <a:pPr lvl="1" fontAlgn="t"/>
                      <a:r>
                        <a:rPr lang="en-US" sz="1100" dirty="0">
                          <a:effectLst/>
                          <a:latin typeface="Arial" panose="020B0604020202020204" pitchFamily="34" charset="0"/>
                          <a:cs typeface="Arial" panose="020B0604020202020204" pitchFamily="34" charset="0"/>
                        </a:rPr>
                        <a:t>Converted from low TB to higher TB</a:t>
                      </a:r>
                    </a:p>
                    <a:p>
                      <a:pPr lvl="0" fontAlgn="t"/>
                      <a:endParaRPr lang="en-US" sz="1100" dirty="0">
                        <a:effectLst/>
                        <a:latin typeface="Arial" panose="020B0604020202020204" pitchFamily="34" charset="0"/>
                        <a:cs typeface="Arial" panose="020B0604020202020204" pitchFamily="34" charset="0"/>
                      </a:endParaRPr>
                    </a:p>
                    <a:p>
                      <a:pPr lvl="0" fontAlgn="t"/>
                      <a:r>
                        <a:rPr lang="en-US" sz="1100" b="1" dirty="0">
                          <a:effectLst/>
                          <a:latin typeface="Arial" panose="020B0604020202020204" pitchFamily="34" charset="0"/>
                          <a:cs typeface="Arial" panose="020B0604020202020204" pitchFamily="34" charset="0"/>
                        </a:rPr>
                        <a:t>Moderate TB prior to </a:t>
                      </a:r>
                      <a:r>
                        <a:rPr lang="en-US" sz="1100" b="1" dirty="0" err="1">
                          <a:effectLst/>
                          <a:latin typeface="Arial" panose="020B0604020202020204" pitchFamily="34" charset="0"/>
                          <a:cs typeface="Arial" panose="020B0604020202020204" pitchFamily="34" charset="0"/>
                        </a:rPr>
                        <a:t>luspatercept</a:t>
                      </a:r>
                      <a:r>
                        <a:rPr lang="en-US" sz="1100" b="1" dirty="0">
                          <a:effectLst/>
                          <a:latin typeface="Arial" panose="020B0604020202020204" pitchFamily="34" charset="0"/>
                          <a:cs typeface="Arial" panose="020B0604020202020204" pitchFamily="34" charset="0"/>
                        </a:rPr>
                        <a:t> initiation</a:t>
                      </a:r>
                    </a:p>
                    <a:p>
                      <a:pPr lvl="1" fontAlgn="t"/>
                      <a:r>
                        <a:rPr lang="en-US" sz="1100" dirty="0">
                          <a:effectLst/>
                          <a:latin typeface="Arial" panose="020B0604020202020204" pitchFamily="34" charset="0"/>
                          <a:cs typeface="Arial" panose="020B0604020202020204" pitchFamily="34" charset="0"/>
                        </a:rPr>
                        <a:t>Maintained moderate TB</a:t>
                      </a:r>
                    </a:p>
                    <a:p>
                      <a:pPr lvl="1" fontAlgn="t"/>
                      <a:r>
                        <a:rPr lang="en-US" sz="1100" dirty="0">
                          <a:effectLst/>
                          <a:latin typeface="Arial" panose="020B0604020202020204" pitchFamily="34" charset="0"/>
                          <a:cs typeface="Arial" panose="020B0604020202020204" pitchFamily="34" charset="0"/>
                        </a:rPr>
                        <a:t>Converted from moderate TB to lower TB</a:t>
                      </a:r>
                    </a:p>
                    <a:p>
                      <a:pPr lvl="1" fontAlgn="t"/>
                      <a:r>
                        <a:rPr lang="en-US" sz="1100" dirty="0">
                          <a:effectLst/>
                          <a:latin typeface="Arial" panose="020B0604020202020204" pitchFamily="34" charset="0"/>
                          <a:cs typeface="Arial" panose="020B0604020202020204" pitchFamily="34" charset="0"/>
                        </a:rPr>
                        <a:t>Converted from moderate TB to higher TB</a:t>
                      </a:r>
                    </a:p>
                  </a:txBody>
                  <a:tcPr marL="58018" marR="58018" marT="29009" marB="2900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t"/>
                      <a:endParaRPr lang="en-US" sz="1100" dirty="0">
                        <a:effectLst/>
                        <a:latin typeface="Arial" panose="020B0604020202020204" pitchFamily="34" charset="0"/>
                        <a:cs typeface="Arial" panose="020B0604020202020204" pitchFamily="34" charset="0"/>
                      </a:endParaRPr>
                    </a:p>
                    <a:p>
                      <a:pPr algn="ctr" fontAlgn="t"/>
                      <a:endParaRPr lang="en-US" sz="1100" dirty="0">
                        <a:effectLst/>
                        <a:latin typeface="Arial" panose="020B0604020202020204" pitchFamily="34" charset="0"/>
                        <a:cs typeface="Arial" panose="020B0604020202020204" pitchFamily="34" charset="0"/>
                      </a:endParaRPr>
                    </a:p>
                    <a:p>
                      <a:pPr algn="ctr" fontAlgn="t"/>
                      <a:r>
                        <a:rPr lang="en-US" sz="1100" dirty="0">
                          <a:effectLst/>
                          <a:latin typeface="Arial" panose="020B0604020202020204" pitchFamily="34" charset="0"/>
                          <a:cs typeface="Arial" panose="020B0604020202020204" pitchFamily="34" charset="0"/>
                        </a:rPr>
                        <a:t>1 (1.3)</a:t>
                      </a:r>
                    </a:p>
                    <a:p>
                      <a:pPr algn="ctr" fontAlgn="t"/>
                      <a:r>
                        <a:rPr lang="en-US" sz="1100" dirty="0">
                          <a:effectLst/>
                          <a:latin typeface="Arial" panose="020B0604020202020204" pitchFamily="34" charset="0"/>
                          <a:cs typeface="Arial" panose="020B0604020202020204" pitchFamily="34" charset="0"/>
                        </a:rPr>
                        <a:t>1 (100.0)</a:t>
                      </a:r>
                    </a:p>
                    <a:p>
                      <a:pPr algn="ctr" fontAlgn="t"/>
                      <a:r>
                        <a:rPr lang="en-US" sz="1100" dirty="0">
                          <a:effectLst/>
                          <a:latin typeface="Arial" panose="020B0604020202020204" pitchFamily="34" charset="0"/>
                          <a:cs typeface="Arial" panose="020B0604020202020204" pitchFamily="34" charset="0"/>
                        </a:rPr>
                        <a:t>0</a:t>
                      </a:r>
                    </a:p>
                    <a:p>
                      <a:pPr algn="ctr" fontAlgn="t"/>
                      <a:endParaRPr lang="en-US" sz="1100" dirty="0">
                        <a:effectLst/>
                        <a:latin typeface="Arial" panose="020B0604020202020204" pitchFamily="34" charset="0"/>
                        <a:cs typeface="Arial" panose="020B0604020202020204" pitchFamily="34" charset="0"/>
                      </a:endParaRPr>
                    </a:p>
                    <a:p>
                      <a:pPr algn="ctr" fontAlgn="t"/>
                      <a:r>
                        <a:rPr lang="en-US" sz="1100" dirty="0">
                          <a:effectLst/>
                          <a:latin typeface="Arial" panose="020B0604020202020204" pitchFamily="34" charset="0"/>
                          <a:cs typeface="Arial" panose="020B0604020202020204" pitchFamily="34" charset="0"/>
                        </a:rPr>
                        <a:t>65 (85.5)</a:t>
                      </a:r>
                    </a:p>
                    <a:p>
                      <a:pPr algn="ctr" fontAlgn="t"/>
                      <a:r>
                        <a:rPr lang="en-US" sz="1100" dirty="0">
                          <a:effectLst/>
                          <a:latin typeface="Arial" panose="020B0604020202020204" pitchFamily="34" charset="0"/>
                          <a:cs typeface="Arial" panose="020B0604020202020204" pitchFamily="34" charset="0"/>
                        </a:rPr>
                        <a:t>5 (7.7)</a:t>
                      </a:r>
                    </a:p>
                    <a:p>
                      <a:pPr algn="ctr" fontAlgn="t"/>
                      <a:r>
                        <a:rPr lang="en-US" sz="1100" dirty="0">
                          <a:effectLst/>
                          <a:latin typeface="Arial" panose="020B0604020202020204" pitchFamily="34" charset="0"/>
                          <a:cs typeface="Arial" panose="020B0604020202020204" pitchFamily="34" charset="0"/>
                        </a:rPr>
                        <a:t>60 (92.3)</a:t>
                      </a:r>
                    </a:p>
                    <a:p>
                      <a:pPr algn="ctr" fontAlgn="t"/>
                      <a:r>
                        <a:rPr lang="en-US" sz="1100" dirty="0">
                          <a:effectLst/>
                          <a:latin typeface="Arial" panose="020B0604020202020204" pitchFamily="34" charset="0"/>
                          <a:cs typeface="Arial" panose="020B0604020202020204" pitchFamily="34" charset="0"/>
                        </a:rPr>
                        <a:t>0</a:t>
                      </a:r>
                    </a:p>
                    <a:p>
                      <a:pPr algn="ctr" fontAlgn="t"/>
                      <a:endParaRPr lang="en-US" sz="1100" dirty="0">
                        <a:effectLst/>
                        <a:latin typeface="Arial" panose="020B0604020202020204" pitchFamily="34" charset="0"/>
                        <a:cs typeface="Arial" panose="020B0604020202020204" pitchFamily="34" charset="0"/>
                      </a:endParaRPr>
                    </a:p>
                    <a:p>
                      <a:pPr algn="ctr" fontAlgn="t"/>
                      <a:r>
                        <a:rPr lang="en-US" sz="1100" dirty="0">
                          <a:effectLst/>
                          <a:latin typeface="Arial" panose="020B0604020202020204" pitchFamily="34" charset="0"/>
                          <a:cs typeface="Arial" panose="020B0604020202020204" pitchFamily="34" charset="0"/>
                        </a:rPr>
                        <a:t>10 (13.2)</a:t>
                      </a:r>
                    </a:p>
                    <a:p>
                      <a:pPr algn="ctr" fontAlgn="t"/>
                      <a:r>
                        <a:rPr lang="en-US" sz="1100" dirty="0">
                          <a:effectLst/>
                          <a:latin typeface="Arial" panose="020B0604020202020204" pitchFamily="34" charset="0"/>
                          <a:cs typeface="Arial" panose="020B0604020202020204" pitchFamily="34" charset="0"/>
                        </a:rPr>
                        <a:t>0</a:t>
                      </a:r>
                    </a:p>
                    <a:p>
                      <a:pPr algn="ctr" fontAlgn="t"/>
                      <a:r>
                        <a:rPr lang="en-US" sz="1100" dirty="0">
                          <a:effectLst/>
                          <a:latin typeface="Arial" panose="020B0604020202020204" pitchFamily="34" charset="0"/>
                          <a:cs typeface="Arial" panose="020B0604020202020204" pitchFamily="34" charset="0"/>
                        </a:rPr>
                        <a:t>10 (100.0)</a:t>
                      </a:r>
                    </a:p>
                    <a:p>
                      <a:pPr algn="ctr" fontAlgn="t"/>
                      <a:r>
                        <a:rPr lang="en-US" sz="1100" dirty="0">
                          <a:effectLst/>
                          <a:latin typeface="Arial" panose="020B0604020202020204" pitchFamily="34" charset="0"/>
                          <a:cs typeface="Arial" panose="020B0604020202020204" pitchFamily="34" charset="0"/>
                        </a:rPr>
                        <a:t>0</a:t>
                      </a:r>
                    </a:p>
                  </a:txBody>
                  <a:tcPr marL="58018" marR="58018" marT="29009" marB="2900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657722790"/>
                  </a:ext>
                </a:extLst>
              </a:tr>
            </a:tbl>
          </a:graphicData>
        </a:graphic>
      </p:graphicFrame>
      <p:sp>
        <p:nvSpPr>
          <p:cNvPr id="8" name="Footer Placeholder 7">
            <a:extLst>
              <a:ext uri="{FF2B5EF4-FFF2-40B4-BE49-F238E27FC236}">
                <a16:creationId xmlns:a16="http://schemas.microsoft.com/office/drawing/2014/main" id="{CFF02960-1D85-66DF-20FD-9C37E25233F0}"/>
              </a:ext>
            </a:extLst>
          </p:cNvPr>
          <p:cNvSpPr>
            <a:spLocks noGrp="1"/>
          </p:cNvSpPr>
          <p:nvPr>
            <p:ph type="ftr" sz="quarter" idx="10"/>
          </p:nvPr>
        </p:nvSpPr>
        <p:spPr/>
        <p:txBody>
          <a:bodyPr/>
          <a:lstStyle/>
          <a:p>
            <a:pPr defTabSz="578685" eaLnBrk="0" hangingPunct="0">
              <a:defRPr/>
            </a:pPr>
            <a:r>
              <a:rPr lang="da-DK" sz="1000" dirty="0">
                <a:solidFill>
                  <a:schemeClr val="bg1"/>
                </a:solidFill>
                <a:latin typeface="Arial" panose="020B0604020202020204" pitchFamily="34" charset="0"/>
                <a:cs typeface="Arial" panose="020B0604020202020204" pitchFamily="34" charset="0"/>
              </a:rPr>
              <a:t>TB, transfusion </a:t>
            </a:r>
            <a:r>
              <a:rPr lang="da-DK" sz="1000" dirty="0" err="1">
                <a:solidFill>
                  <a:schemeClr val="bg1"/>
                </a:solidFill>
                <a:latin typeface="Arial" panose="020B0604020202020204" pitchFamily="34" charset="0"/>
                <a:cs typeface="Arial" panose="020B0604020202020204" pitchFamily="34" charset="0"/>
              </a:rPr>
              <a:t>burden</a:t>
            </a:r>
            <a:r>
              <a:rPr lang="da-DK" sz="1000" dirty="0">
                <a:solidFill>
                  <a:schemeClr val="bg1"/>
                </a:solidFill>
                <a:latin typeface="Arial" panose="020B0604020202020204" pitchFamily="34" charset="0"/>
                <a:cs typeface="Arial" panose="020B0604020202020204" pitchFamily="34" charset="0"/>
              </a:rPr>
              <a:t>; TI, transfusion independent.</a:t>
            </a:r>
          </a:p>
          <a:p>
            <a:pPr defTabSz="578685" eaLnBrk="0" hangingPunct="0">
              <a:defRPr/>
            </a:pPr>
            <a:r>
              <a:rPr lang="da-DK" sz="1000" dirty="0" err="1">
                <a:solidFill>
                  <a:schemeClr val="bg1"/>
                </a:solidFill>
                <a:latin typeface="Arial" panose="020B0604020202020204" pitchFamily="34" charset="0"/>
                <a:cs typeface="Arial" panose="020B0604020202020204" pitchFamily="34" charset="0"/>
              </a:rPr>
              <a:t>Adapted</a:t>
            </a:r>
            <a:r>
              <a:rPr lang="da-DK" sz="1000" dirty="0">
                <a:solidFill>
                  <a:schemeClr val="bg1"/>
                </a:solidFill>
                <a:latin typeface="Arial" panose="020B0604020202020204" pitchFamily="34" charset="0"/>
                <a:cs typeface="Arial" panose="020B0604020202020204" pitchFamily="34" charset="0"/>
              </a:rPr>
              <a:t> from </a:t>
            </a:r>
            <a:r>
              <a:rPr lang="da-DK" sz="1000" dirty="0" err="1">
                <a:solidFill>
                  <a:schemeClr val="bg1"/>
                </a:solidFill>
                <a:latin typeface="Arial" panose="020B0604020202020204" pitchFamily="34" charset="0"/>
                <a:cs typeface="Arial" panose="020B0604020202020204" pitchFamily="34" charset="0"/>
              </a:rPr>
              <a:t>Mukherjee</a:t>
            </a:r>
            <a:r>
              <a:rPr lang="da-DK" sz="1000" dirty="0">
                <a:solidFill>
                  <a:schemeClr val="bg1"/>
                </a:solidFill>
                <a:latin typeface="Arial" panose="020B0604020202020204" pitchFamily="34" charset="0"/>
                <a:cs typeface="Arial" panose="020B0604020202020204" pitchFamily="34" charset="0"/>
              </a:rPr>
              <a:t> S, et al. </a:t>
            </a:r>
            <a:r>
              <a:rPr lang="en-US" sz="1000" i="1" dirty="0">
                <a:solidFill>
                  <a:schemeClr val="bg1"/>
                </a:solidFill>
                <a:latin typeface="Arial" panose="020B0604020202020204" pitchFamily="34" charset="0"/>
                <a:cs typeface="Arial" panose="020B0604020202020204" pitchFamily="34" charset="0"/>
              </a:rPr>
              <a:t>Blood. </a:t>
            </a:r>
            <a:r>
              <a:rPr lang="en-US" sz="1000" dirty="0">
                <a:solidFill>
                  <a:schemeClr val="bg1"/>
                </a:solidFill>
                <a:latin typeface="Arial" panose="020B0604020202020204" pitchFamily="34" charset="0"/>
                <a:cs typeface="Arial" panose="020B0604020202020204" pitchFamily="34" charset="0"/>
              </a:rPr>
              <a:t>2022;140(Supplement 1):944-946.</a:t>
            </a:r>
          </a:p>
        </p:txBody>
      </p:sp>
    </p:spTree>
    <p:extLst>
      <p:ext uri="{BB962C8B-B14F-4D97-AF65-F5344CB8AC3E}">
        <p14:creationId xmlns:p14="http://schemas.microsoft.com/office/powerpoint/2010/main" val="40677804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BD0A6-102B-B4E5-BE5E-DC524D3144C6}"/>
              </a:ext>
            </a:extLst>
          </p:cNvPr>
          <p:cNvSpPr>
            <a:spLocks noGrp="1"/>
          </p:cNvSpPr>
          <p:nvPr>
            <p:ph type="title"/>
          </p:nvPr>
        </p:nvSpPr>
        <p:spPr/>
        <p:txBody>
          <a:bodyPr/>
          <a:lstStyle/>
          <a:p>
            <a:r>
              <a:rPr lang="en-US" dirty="0"/>
              <a:t>Abstract 389 Summary</a:t>
            </a:r>
          </a:p>
        </p:txBody>
      </p:sp>
      <p:sp>
        <p:nvSpPr>
          <p:cNvPr id="4" name="Footer Placeholder 3">
            <a:extLst>
              <a:ext uri="{FF2B5EF4-FFF2-40B4-BE49-F238E27FC236}">
                <a16:creationId xmlns:a16="http://schemas.microsoft.com/office/drawing/2014/main" id="{5BB9C6D0-3DFA-73CC-00C0-8C4A26FCEBDC}"/>
              </a:ext>
            </a:extLst>
          </p:cNvPr>
          <p:cNvSpPr>
            <a:spLocks noGrp="1"/>
          </p:cNvSpPr>
          <p:nvPr>
            <p:ph type="ftr" sz="quarter" idx="10"/>
          </p:nvPr>
        </p:nvSpPr>
        <p:spPr/>
        <p:txBody>
          <a:bodyPr/>
          <a:lstStyle/>
          <a:p>
            <a:r>
              <a:rPr lang="en-US" dirty="0"/>
              <a:t>TI, transfusion independence.</a:t>
            </a:r>
            <a:br>
              <a:rPr lang="en-US" dirty="0"/>
            </a:br>
            <a:r>
              <a:rPr lang="da-DK" dirty="0" err="1"/>
              <a:t>Mukherjee</a:t>
            </a:r>
            <a:r>
              <a:rPr lang="da-DK" dirty="0"/>
              <a:t> S, et al. </a:t>
            </a:r>
            <a:r>
              <a:rPr lang="en-US" i="1" dirty="0"/>
              <a:t>Blood</a:t>
            </a:r>
            <a:r>
              <a:rPr lang="en-US" dirty="0"/>
              <a:t>. 2022;140(Supplement 1):944-946. </a:t>
            </a:r>
            <a:r>
              <a:rPr lang="en-US" dirty="0" err="1"/>
              <a:t>Fenaux</a:t>
            </a:r>
            <a:r>
              <a:rPr lang="en-US" dirty="0"/>
              <a:t> P, et al. </a:t>
            </a:r>
            <a:r>
              <a:rPr lang="en-US" i="1" dirty="0"/>
              <a:t>N </a:t>
            </a:r>
            <a:r>
              <a:rPr lang="en-US" i="1" dirty="0" err="1"/>
              <a:t>Engl</a:t>
            </a:r>
            <a:r>
              <a:rPr lang="en-US" i="1" dirty="0"/>
              <a:t> J Med</a:t>
            </a:r>
            <a:r>
              <a:rPr lang="en-US" dirty="0"/>
              <a:t>. 2020;382:140-151.</a:t>
            </a:r>
          </a:p>
        </p:txBody>
      </p:sp>
      <p:sp>
        <p:nvSpPr>
          <p:cNvPr id="7" name="Content Placeholder 6">
            <a:extLst>
              <a:ext uri="{FF2B5EF4-FFF2-40B4-BE49-F238E27FC236}">
                <a16:creationId xmlns:a16="http://schemas.microsoft.com/office/drawing/2014/main" id="{24BED80F-E09F-4F65-6859-015C15FF1744}"/>
              </a:ext>
            </a:extLst>
          </p:cNvPr>
          <p:cNvSpPr>
            <a:spLocks noGrp="1"/>
          </p:cNvSpPr>
          <p:nvPr>
            <p:ph idx="1"/>
          </p:nvPr>
        </p:nvSpPr>
        <p:spPr/>
        <p:txBody>
          <a:bodyPr>
            <a:normAutofit/>
          </a:bodyPr>
          <a:lstStyle/>
          <a:p>
            <a:r>
              <a:rPr lang="en-US" sz="2400" dirty="0"/>
              <a:t>&gt;90% of patients with </a:t>
            </a:r>
            <a:r>
              <a:rPr lang="en-US" sz="2400" u="sng" dirty="0"/>
              <a:t>low transfusion burden</a:t>
            </a:r>
            <a:r>
              <a:rPr lang="en-US" sz="2400" dirty="0"/>
              <a:t> prior to </a:t>
            </a:r>
            <a:r>
              <a:rPr lang="en-US" sz="2400" dirty="0" err="1"/>
              <a:t>luspatercept</a:t>
            </a:r>
            <a:r>
              <a:rPr lang="en-US" sz="2400" dirty="0"/>
              <a:t> initiation achieved TI within the first 24 weeks of </a:t>
            </a:r>
            <a:r>
              <a:rPr lang="en-US" sz="2400" dirty="0" err="1"/>
              <a:t>luspatercept</a:t>
            </a:r>
            <a:r>
              <a:rPr lang="en-US" sz="2400" dirty="0"/>
              <a:t> treatment</a:t>
            </a:r>
          </a:p>
          <a:p>
            <a:endParaRPr lang="en-US" sz="2400" dirty="0"/>
          </a:p>
          <a:p>
            <a:r>
              <a:rPr lang="en-US" sz="2400" dirty="0"/>
              <a:t>All patients with </a:t>
            </a:r>
            <a:r>
              <a:rPr lang="en-US" sz="2400" u="sng" dirty="0"/>
              <a:t>moderate transfusion burden</a:t>
            </a:r>
            <a:r>
              <a:rPr lang="en-US" sz="2400" dirty="0"/>
              <a:t> prior to </a:t>
            </a:r>
            <a:r>
              <a:rPr lang="en-US" sz="2400" dirty="0" err="1"/>
              <a:t>luspatercept</a:t>
            </a:r>
            <a:r>
              <a:rPr lang="en-US" sz="2400" dirty="0"/>
              <a:t> had a decrease in level of transfusion burden within the first 24 weeks of starting </a:t>
            </a:r>
            <a:r>
              <a:rPr lang="en-US" sz="2400" dirty="0" err="1"/>
              <a:t>luspatercept</a:t>
            </a:r>
            <a:r>
              <a:rPr lang="en-US" sz="2400" dirty="0"/>
              <a:t> treatment</a:t>
            </a:r>
          </a:p>
          <a:p>
            <a:endParaRPr lang="en-US" sz="2400" dirty="0"/>
          </a:p>
          <a:p>
            <a:r>
              <a:rPr lang="en-US" sz="2400" dirty="0"/>
              <a:t>This study suggests that </a:t>
            </a:r>
            <a:r>
              <a:rPr lang="en-US" sz="2400" u="sng" dirty="0"/>
              <a:t>initiating </a:t>
            </a:r>
            <a:r>
              <a:rPr lang="en-US" sz="2400" u="sng" dirty="0" err="1"/>
              <a:t>luspatercept</a:t>
            </a:r>
            <a:r>
              <a:rPr lang="en-US" sz="2400" u="sng" dirty="0"/>
              <a:t> for low or moderate transfusion burden may have a substantial impact on transfusion burden</a:t>
            </a:r>
          </a:p>
          <a:p>
            <a:endParaRPr lang="en-US" sz="2400" dirty="0"/>
          </a:p>
        </p:txBody>
      </p:sp>
    </p:spTree>
    <p:extLst>
      <p:ext uri="{BB962C8B-B14F-4D97-AF65-F5344CB8AC3E}">
        <p14:creationId xmlns:p14="http://schemas.microsoft.com/office/powerpoint/2010/main" val="7362294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7FC5AAF-3572-3412-B6AE-54C656E139BE}"/>
              </a:ext>
            </a:extLst>
          </p:cNvPr>
          <p:cNvSpPr>
            <a:spLocks noGrp="1"/>
          </p:cNvSpPr>
          <p:nvPr>
            <p:ph type="title"/>
          </p:nvPr>
        </p:nvSpPr>
        <p:spPr>
          <a:xfrm>
            <a:off x="838200" y="301306"/>
            <a:ext cx="10515600" cy="738901"/>
          </a:xfrm>
        </p:spPr>
        <p:txBody>
          <a:bodyPr>
            <a:noAutofit/>
          </a:bodyPr>
          <a:lstStyle/>
          <a:p>
            <a:r>
              <a:rPr lang="en-US" sz="3200" dirty="0"/>
              <a:t>Activity of </a:t>
            </a:r>
            <a:r>
              <a:rPr lang="en-US" sz="3200" dirty="0" err="1"/>
              <a:t>Luspatercept</a:t>
            </a:r>
            <a:r>
              <a:rPr lang="en-US" sz="3200" dirty="0"/>
              <a:t> and ESAs Combination for Treatment of Anemia in Lower-Risk MDS</a:t>
            </a:r>
          </a:p>
        </p:txBody>
      </p:sp>
      <p:graphicFrame>
        <p:nvGraphicFramePr>
          <p:cNvPr id="5" name="Content Placeholder 4">
            <a:extLst>
              <a:ext uri="{FF2B5EF4-FFF2-40B4-BE49-F238E27FC236}">
                <a16:creationId xmlns:a16="http://schemas.microsoft.com/office/drawing/2014/main" id="{78D8B3B3-590D-4C70-BEE8-E42F72DC4A57}"/>
              </a:ext>
            </a:extLst>
          </p:cNvPr>
          <p:cNvGraphicFramePr>
            <a:graphicFrameLocks noGrp="1"/>
          </p:cNvGraphicFramePr>
          <p:nvPr>
            <p:ph sz="half" idx="1"/>
            <p:extLst>
              <p:ext uri="{D42A27DB-BD31-4B8C-83A1-F6EECF244321}">
                <p14:modId xmlns:p14="http://schemas.microsoft.com/office/powerpoint/2010/main" val="3061951346"/>
              </p:ext>
            </p:extLst>
          </p:nvPr>
        </p:nvGraphicFramePr>
        <p:xfrm>
          <a:off x="1021080" y="1250340"/>
          <a:ext cx="3571240" cy="4836023"/>
        </p:xfrm>
        <a:graphic>
          <a:graphicData uri="http://schemas.openxmlformats.org/drawingml/2006/table">
            <a:tbl>
              <a:tblPr firstRow="1" firstCol="1" bandRow="1">
                <a:tableStyleId>{5C22544A-7EE6-4342-B048-85BDC9FD1C3A}</a:tableStyleId>
              </a:tblPr>
              <a:tblGrid>
                <a:gridCol w="2352040">
                  <a:extLst>
                    <a:ext uri="{9D8B030D-6E8A-4147-A177-3AD203B41FA5}">
                      <a16:colId xmlns:a16="http://schemas.microsoft.com/office/drawing/2014/main" val="2186885511"/>
                    </a:ext>
                  </a:extLst>
                </a:gridCol>
                <a:gridCol w="1219200">
                  <a:extLst>
                    <a:ext uri="{9D8B030D-6E8A-4147-A177-3AD203B41FA5}">
                      <a16:colId xmlns:a16="http://schemas.microsoft.com/office/drawing/2014/main" val="185727324"/>
                    </a:ext>
                  </a:extLst>
                </a:gridCol>
              </a:tblGrid>
              <a:tr h="131202">
                <a:tc>
                  <a:txBody>
                    <a:bodyPr/>
                    <a:lstStyle/>
                    <a:p>
                      <a:pPr marL="0" marR="0">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Baseline characteristics (n = 28)</a:t>
                      </a:r>
                      <a:endParaRPr lang="en-US" sz="800" dirty="0">
                        <a:effectLst/>
                        <a:latin typeface="Arial" panose="020B0604020202020204" pitchFamily="34" charset="0"/>
                        <a:ea typeface="Calibri" panose="020F0502020204030204" pitchFamily="34" charset="0"/>
                        <a:cs typeface="Arial" panose="020B0604020202020204" pitchFamily="34" charset="0"/>
                      </a:endParaRPr>
                    </a:p>
                  </a:txBody>
                  <a:tcPr marL="56474" marR="56474"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 (n)</a:t>
                      </a:r>
                      <a:endParaRPr lang="en-US" sz="800" dirty="0">
                        <a:effectLst/>
                        <a:latin typeface="Arial" panose="020B0604020202020204" pitchFamily="34" charset="0"/>
                        <a:ea typeface="Calibri" panose="020F0502020204030204" pitchFamily="34" charset="0"/>
                        <a:cs typeface="Arial" panose="020B0604020202020204" pitchFamily="34" charset="0"/>
                      </a:endParaRPr>
                    </a:p>
                  </a:txBody>
                  <a:tcPr marL="56474" marR="56474"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44105407"/>
                  </a:ext>
                </a:extLst>
              </a:tr>
              <a:tr h="131202">
                <a:tc>
                  <a:txBody>
                    <a:bodyPr/>
                    <a:lstStyle/>
                    <a:p>
                      <a:pPr marL="0" marR="0">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Age (median)</a:t>
                      </a:r>
                      <a:endParaRPr lang="en-US" sz="800" dirty="0">
                        <a:effectLst/>
                        <a:latin typeface="Arial" panose="020B0604020202020204" pitchFamily="34" charset="0"/>
                        <a:ea typeface="Calibri" panose="020F0502020204030204" pitchFamily="34" charset="0"/>
                        <a:cs typeface="Arial" panose="020B0604020202020204" pitchFamily="34" charset="0"/>
                      </a:endParaRPr>
                    </a:p>
                  </a:txBody>
                  <a:tcPr marL="56474" marR="56474"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72 (51-94)</a:t>
                      </a:r>
                      <a:endParaRPr lang="en-US" sz="800" dirty="0">
                        <a:effectLst/>
                        <a:latin typeface="Arial" panose="020B0604020202020204" pitchFamily="34" charset="0"/>
                        <a:ea typeface="Calibri" panose="020F0502020204030204" pitchFamily="34" charset="0"/>
                        <a:cs typeface="Arial" panose="020B0604020202020204" pitchFamily="34" charset="0"/>
                      </a:endParaRPr>
                    </a:p>
                  </a:txBody>
                  <a:tcPr marL="56474" marR="56474"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198698627"/>
                  </a:ext>
                </a:extLst>
              </a:tr>
              <a:tr h="131202">
                <a:tc>
                  <a:txBody>
                    <a:bodyPr/>
                    <a:lstStyle/>
                    <a:p>
                      <a:pPr marL="0" marR="0">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Gender (male)</a:t>
                      </a:r>
                      <a:endParaRPr lang="en-US" sz="800" dirty="0">
                        <a:effectLst/>
                        <a:latin typeface="Arial" panose="020B0604020202020204" pitchFamily="34" charset="0"/>
                        <a:ea typeface="Calibri" panose="020F0502020204030204" pitchFamily="34" charset="0"/>
                        <a:cs typeface="Arial" panose="020B0604020202020204" pitchFamily="34" charset="0"/>
                      </a:endParaRPr>
                    </a:p>
                  </a:txBody>
                  <a:tcPr marL="56474" marR="56474"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68(19)</a:t>
                      </a:r>
                      <a:endParaRPr lang="en-US" sz="800">
                        <a:effectLst/>
                        <a:latin typeface="Arial" panose="020B0604020202020204" pitchFamily="34" charset="0"/>
                        <a:ea typeface="Calibri" panose="020F0502020204030204" pitchFamily="34" charset="0"/>
                        <a:cs typeface="Arial" panose="020B0604020202020204" pitchFamily="34" charset="0"/>
                      </a:endParaRPr>
                    </a:p>
                  </a:txBody>
                  <a:tcPr marL="56474" marR="56474"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963983420"/>
                  </a:ext>
                </a:extLst>
              </a:tr>
              <a:tr h="131202">
                <a:tc>
                  <a:txBody>
                    <a:bodyPr/>
                    <a:lstStyle/>
                    <a:p>
                      <a:pPr marL="0" marR="0">
                        <a:lnSpc>
                          <a:spcPct val="107000"/>
                        </a:lnSpc>
                        <a:spcBef>
                          <a:spcPts val="0"/>
                        </a:spcBef>
                        <a:spcAft>
                          <a:spcPts val="0"/>
                        </a:spcAft>
                      </a:pPr>
                      <a:r>
                        <a:rPr lang="en-US" sz="800">
                          <a:effectLst/>
                          <a:latin typeface="Arial" panose="020B0604020202020204" pitchFamily="34" charset="0"/>
                          <a:cs typeface="Arial" panose="020B0604020202020204" pitchFamily="34" charset="0"/>
                        </a:rPr>
                        <a:t>Race (white)</a:t>
                      </a:r>
                      <a:endParaRPr lang="en-US" sz="800">
                        <a:effectLst/>
                        <a:latin typeface="Arial" panose="020B0604020202020204" pitchFamily="34" charset="0"/>
                        <a:ea typeface="Calibri" panose="020F0502020204030204" pitchFamily="34" charset="0"/>
                        <a:cs typeface="Arial" panose="020B0604020202020204" pitchFamily="34" charset="0"/>
                      </a:endParaRPr>
                    </a:p>
                  </a:txBody>
                  <a:tcPr marL="56474" marR="56474"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96 (27)</a:t>
                      </a:r>
                      <a:endParaRPr lang="en-US" sz="800" dirty="0">
                        <a:effectLst/>
                        <a:latin typeface="Arial" panose="020B0604020202020204" pitchFamily="34" charset="0"/>
                        <a:ea typeface="Calibri" panose="020F0502020204030204" pitchFamily="34" charset="0"/>
                        <a:cs typeface="Arial" panose="020B0604020202020204" pitchFamily="34" charset="0"/>
                      </a:endParaRPr>
                    </a:p>
                  </a:txBody>
                  <a:tcPr marL="56474" marR="56474"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696312987"/>
                  </a:ext>
                </a:extLst>
              </a:tr>
              <a:tr h="980127">
                <a:tc>
                  <a:txBody>
                    <a:bodyPr/>
                    <a:lstStyle/>
                    <a:p>
                      <a:pPr marL="0" marR="0">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MDS classification WHO 2016</a:t>
                      </a:r>
                    </a:p>
                    <a:p>
                      <a:pPr marL="0" marR="0">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MDS-SLD</a:t>
                      </a:r>
                    </a:p>
                    <a:p>
                      <a:pPr marL="0" marR="0">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MDS-MLD</a:t>
                      </a:r>
                    </a:p>
                    <a:p>
                      <a:pPr marL="0" marR="0">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MDS-SLD-RS</a:t>
                      </a:r>
                    </a:p>
                    <a:p>
                      <a:pPr marL="0" marR="0">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MDS-MLD-RS</a:t>
                      </a:r>
                    </a:p>
                    <a:p>
                      <a:pPr marL="0" marR="0">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MDS del 5q</a:t>
                      </a:r>
                    </a:p>
                    <a:p>
                      <a:pPr marL="0" marR="0">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MDS/MPN-RS-T</a:t>
                      </a:r>
                      <a:endParaRPr lang="en-US" sz="800" dirty="0">
                        <a:effectLst/>
                        <a:latin typeface="Arial" panose="020B0604020202020204" pitchFamily="34" charset="0"/>
                        <a:ea typeface="Calibri" panose="020F0502020204030204" pitchFamily="34" charset="0"/>
                        <a:cs typeface="Arial" panose="020B0604020202020204" pitchFamily="34" charset="0"/>
                      </a:endParaRPr>
                    </a:p>
                  </a:txBody>
                  <a:tcPr marL="56474" marR="56474"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 </a:t>
                      </a:r>
                    </a:p>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10.7 (3)</a:t>
                      </a:r>
                    </a:p>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10.7 (3)</a:t>
                      </a:r>
                    </a:p>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32.1 (9)</a:t>
                      </a:r>
                    </a:p>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21.4 (6)</a:t>
                      </a:r>
                    </a:p>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3.6 (1)</a:t>
                      </a:r>
                    </a:p>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21.4 (6)</a:t>
                      </a:r>
                      <a:endParaRPr lang="en-US" sz="800" dirty="0">
                        <a:effectLst/>
                        <a:latin typeface="Arial" panose="020B0604020202020204" pitchFamily="34" charset="0"/>
                        <a:ea typeface="Calibri" panose="020F0502020204030204" pitchFamily="34" charset="0"/>
                        <a:cs typeface="Arial" panose="020B0604020202020204" pitchFamily="34" charset="0"/>
                      </a:endParaRPr>
                    </a:p>
                  </a:txBody>
                  <a:tcPr marL="56474" marR="56474"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387411792"/>
                  </a:ext>
                </a:extLst>
              </a:tr>
              <a:tr h="697152">
                <a:tc>
                  <a:txBody>
                    <a:bodyPr/>
                    <a:lstStyle/>
                    <a:p>
                      <a:pPr marL="0" marR="0">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R-IPSS</a:t>
                      </a:r>
                    </a:p>
                    <a:p>
                      <a:pPr marL="0" marR="0">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Very low </a:t>
                      </a:r>
                    </a:p>
                    <a:p>
                      <a:pPr marL="0" marR="0">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Low</a:t>
                      </a:r>
                    </a:p>
                    <a:p>
                      <a:pPr marL="0" marR="0">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Intermediate</a:t>
                      </a:r>
                    </a:p>
                    <a:p>
                      <a:pPr marL="0" marR="0">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High</a:t>
                      </a:r>
                      <a:endParaRPr lang="en-US" sz="800" dirty="0">
                        <a:effectLst/>
                        <a:latin typeface="Arial" panose="020B0604020202020204" pitchFamily="34" charset="0"/>
                        <a:ea typeface="Calibri" panose="020F0502020204030204" pitchFamily="34" charset="0"/>
                        <a:cs typeface="Arial" panose="020B0604020202020204" pitchFamily="34" charset="0"/>
                      </a:endParaRPr>
                    </a:p>
                  </a:txBody>
                  <a:tcPr marL="56474" marR="56474"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 </a:t>
                      </a:r>
                    </a:p>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21.4 (6)</a:t>
                      </a:r>
                    </a:p>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67.9 (19)</a:t>
                      </a:r>
                    </a:p>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7.1 (2)</a:t>
                      </a:r>
                    </a:p>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3.6 (1)</a:t>
                      </a:r>
                      <a:endParaRPr lang="en-US" sz="800" dirty="0">
                        <a:effectLst/>
                        <a:latin typeface="Arial" panose="020B0604020202020204" pitchFamily="34" charset="0"/>
                        <a:ea typeface="Calibri" panose="020F0502020204030204" pitchFamily="34" charset="0"/>
                        <a:cs typeface="Arial" panose="020B0604020202020204" pitchFamily="34" charset="0"/>
                      </a:endParaRPr>
                    </a:p>
                  </a:txBody>
                  <a:tcPr marL="56474" marR="56474"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005709548"/>
                  </a:ext>
                </a:extLst>
              </a:tr>
              <a:tr h="131202">
                <a:tc>
                  <a:txBody>
                    <a:bodyPr/>
                    <a:lstStyle/>
                    <a:p>
                      <a:pPr marL="0" marR="0">
                        <a:lnSpc>
                          <a:spcPct val="107000"/>
                        </a:lnSpc>
                        <a:spcBef>
                          <a:spcPts val="0"/>
                        </a:spcBef>
                        <a:spcAft>
                          <a:spcPts val="0"/>
                        </a:spcAft>
                      </a:pPr>
                      <a:r>
                        <a:rPr lang="en-US" sz="800">
                          <a:effectLst/>
                          <a:latin typeface="Arial" panose="020B0604020202020204" pitchFamily="34" charset="0"/>
                          <a:cs typeface="Arial" panose="020B0604020202020204" pitchFamily="34" charset="0"/>
                        </a:rPr>
                        <a:t>Hgb (mean) g/dl</a:t>
                      </a:r>
                      <a:endParaRPr lang="en-US" sz="800">
                        <a:effectLst/>
                        <a:latin typeface="Arial" panose="020B0604020202020204" pitchFamily="34" charset="0"/>
                        <a:ea typeface="Calibri" panose="020F0502020204030204" pitchFamily="34" charset="0"/>
                        <a:cs typeface="Arial" panose="020B0604020202020204" pitchFamily="34" charset="0"/>
                      </a:endParaRPr>
                    </a:p>
                  </a:txBody>
                  <a:tcPr marL="56474" marR="56474"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8 (6.6-9.4)</a:t>
                      </a:r>
                      <a:endParaRPr lang="en-US" sz="800" dirty="0">
                        <a:effectLst/>
                        <a:latin typeface="Arial" panose="020B0604020202020204" pitchFamily="34" charset="0"/>
                        <a:ea typeface="Calibri" panose="020F0502020204030204" pitchFamily="34" charset="0"/>
                        <a:cs typeface="Arial" panose="020B0604020202020204" pitchFamily="34" charset="0"/>
                      </a:endParaRPr>
                    </a:p>
                  </a:txBody>
                  <a:tcPr marL="56474" marR="56474"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209444893"/>
                  </a:ext>
                </a:extLst>
              </a:tr>
              <a:tr h="131202">
                <a:tc>
                  <a:txBody>
                    <a:bodyPr/>
                    <a:lstStyle/>
                    <a:p>
                      <a:pPr marL="0" marR="0">
                        <a:lnSpc>
                          <a:spcPct val="107000"/>
                        </a:lnSpc>
                        <a:spcBef>
                          <a:spcPts val="0"/>
                        </a:spcBef>
                        <a:spcAft>
                          <a:spcPts val="0"/>
                        </a:spcAft>
                      </a:pPr>
                      <a:r>
                        <a:rPr lang="en-US" sz="800">
                          <a:effectLst/>
                          <a:latin typeface="Arial" panose="020B0604020202020204" pitchFamily="34" charset="0"/>
                          <a:cs typeface="Arial" panose="020B0604020202020204" pitchFamily="34" charset="0"/>
                        </a:rPr>
                        <a:t>Platelets (mean) x10</a:t>
                      </a:r>
                      <a:r>
                        <a:rPr lang="en-US" sz="800" baseline="30000">
                          <a:effectLst/>
                          <a:latin typeface="Arial" panose="020B0604020202020204" pitchFamily="34" charset="0"/>
                          <a:cs typeface="Arial" panose="020B0604020202020204" pitchFamily="34" charset="0"/>
                        </a:rPr>
                        <a:t>9</a:t>
                      </a:r>
                      <a:r>
                        <a:rPr lang="en-US" sz="800">
                          <a:effectLst/>
                          <a:latin typeface="Arial" panose="020B0604020202020204" pitchFamily="34" charset="0"/>
                          <a:cs typeface="Arial" panose="020B0604020202020204" pitchFamily="34" charset="0"/>
                        </a:rPr>
                        <a:t>/L</a:t>
                      </a:r>
                      <a:endParaRPr lang="en-US" sz="800">
                        <a:effectLst/>
                        <a:latin typeface="Arial" panose="020B0604020202020204" pitchFamily="34" charset="0"/>
                        <a:ea typeface="Calibri" panose="020F0502020204030204" pitchFamily="34" charset="0"/>
                        <a:cs typeface="Arial" panose="020B0604020202020204" pitchFamily="34" charset="0"/>
                      </a:endParaRPr>
                    </a:p>
                  </a:txBody>
                  <a:tcPr marL="56474" marR="56474"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259 (16-814)</a:t>
                      </a:r>
                      <a:endParaRPr lang="en-US" sz="800">
                        <a:effectLst/>
                        <a:latin typeface="Arial" panose="020B0604020202020204" pitchFamily="34" charset="0"/>
                        <a:ea typeface="Calibri" panose="020F0502020204030204" pitchFamily="34" charset="0"/>
                        <a:cs typeface="Arial" panose="020B0604020202020204" pitchFamily="34" charset="0"/>
                      </a:endParaRPr>
                    </a:p>
                  </a:txBody>
                  <a:tcPr marL="56474" marR="56474"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702930212"/>
                  </a:ext>
                </a:extLst>
              </a:tr>
              <a:tr h="131202">
                <a:tc>
                  <a:txBody>
                    <a:bodyPr/>
                    <a:lstStyle/>
                    <a:p>
                      <a:pPr marL="0" marR="0">
                        <a:lnSpc>
                          <a:spcPct val="107000"/>
                        </a:lnSpc>
                        <a:spcBef>
                          <a:spcPts val="0"/>
                        </a:spcBef>
                        <a:spcAft>
                          <a:spcPts val="0"/>
                        </a:spcAft>
                      </a:pPr>
                      <a:r>
                        <a:rPr lang="en-US" sz="800">
                          <a:effectLst/>
                          <a:latin typeface="Arial" panose="020B0604020202020204" pitchFamily="34" charset="0"/>
                          <a:cs typeface="Arial" panose="020B0604020202020204" pitchFamily="34" charset="0"/>
                        </a:rPr>
                        <a:t>ANC (mean) x10</a:t>
                      </a:r>
                      <a:r>
                        <a:rPr lang="en-US" sz="800" baseline="30000">
                          <a:effectLst/>
                          <a:latin typeface="Arial" panose="020B0604020202020204" pitchFamily="34" charset="0"/>
                          <a:cs typeface="Arial" panose="020B0604020202020204" pitchFamily="34" charset="0"/>
                        </a:rPr>
                        <a:t>9</a:t>
                      </a:r>
                      <a:r>
                        <a:rPr lang="en-US" sz="800">
                          <a:effectLst/>
                          <a:latin typeface="Arial" panose="020B0604020202020204" pitchFamily="34" charset="0"/>
                          <a:cs typeface="Arial" panose="020B0604020202020204" pitchFamily="34" charset="0"/>
                        </a:rPr>
                        <a:t>/L</a:t>
                      </a:r>
                      <a:endParaRPr lang="en-US" sz="800">
                        <a:effectLst/>
                        <a:latin typeface="Arial" panose="020B0604020202020204" pitchFamily="34" charset="0"/>
                        <a:ea typeface="Calibri" panose="020F0502020204030204" pitchFamily="34" charset="0"/>
                        <a:cs typeface="Arial" panose="020B0604020202020204" pitchFamily="34" charset="0"/>
                      </a:endParaRPr>
                    </a:p>
                  </a:txBody>
                  <a:tcPr marL="56474" marR="56474"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2.53 (.45-9.1)</a:t>
                      </a:r>
                      <a:endParaRPr lang="en-US" sz="800">
                        <a:effectLst/>
                        <a:latin typeface="Arial" panose="020B0604020202020204" pitchFamily="34" charset="0"/>
                        <a:ea typeface="Calibri" panose="020F0502020204030204" pitchFamily="34" charset="0"/>
                        <a:cs typeface="Arial" panose="020B0604020202020204" pitchFamily="34" charset="0"/>
                      </a:endParaRPr>
                    </a:p>
                  </a:txBody>
                  <a:tcPr marL="56474" marR="56474"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493386514"/>
                  </a:ext>
                </a:extLst>
              </a:tr>
              <a:tr h="131202">
                <a:tc>
                  <a:txBody>
                    <a:bodyPr/>
                    <a:lstStyle/>
                    <a:p>
                      <a:pPr marL="0" marR="0">
                        <a:lnSpc>
                          <a:spcPct val="107000"/>
                        </a:lnSpc>
                        <a:spcBef>
                          <a:spcPts val="0"/>
                        </a:spcBef>
                        <a:spcAft>
                          <a:spcPts val="0"/>
                        </a:spcAft>
                      </a:pPr>
                      <a:r>
                        <a:rPr lang="en-US" sz="800">
                          <a:effectLst/>
                          <a:latin typeface="Arial" panose="020B0604020202020204" pitchFamily="34" charset="0"/>
                          <a:cs typeface="Arial" panose="020B0604020202020204" pitchFamily="34" charset="0"/>
                        </a:rPr>
                        <a:t>Myeloblasts % (mean)</a:t>
                      </a:r>
                      <a:endParaRPr lang="en-US" sz="800">
                        <a:effectLst/>
                        <a:latin typeface="Arial" panose="020B0604020202020204" pitchFamily="34" charset="0"/>
                        <a:ea typeface="Calibri" panose="020F0502020204030204" pitchFamily="34" charset="0"/>
                        <a:cs typeface="Arial" panose="020B0604020202020204" pitchFamily="34" charset="0"/>
                      </a:endParaRPr>
                    </a:p>
                  </a:txBody>
                  <a:tcPr marL="56474" marR="56474"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2 (0-4)</a:t>
                      </a:r>
                      <a:endParaRPr lang="en-US" sz="800">
                        <a:effectLst/>
                        <a:latin typeface="Arial" panose="020B0604020202020204" pitchFamily="34" charset="0"/>
                        <a:ea typeface="Calibri" panose="020F0502020204030204" pitchFamily="34" charset="0"/>
                        <a:cs typeface="Arial" panose="020B0604020202020204" pitchFamily="34" charset="0"/>
                      </a:endParaRPr>
                    </a:p>
                  </a:txBody>
                  <a:tcPr marL="56474" marR="56474"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265142497"/>
                  </a:ext>
                </a:extLst>
              </a:tr>
              <a:tr h="159160">
                <a:tc>
                  <a:txBody>
                    <a:bodyPr/>
                    <a:lstStyle/>
                    <a:p>
                      <a:pPr marL="0" marR="0">
                        <a:lnSpc>
                          <a:spcPct val="107000"/>
                        </a:lnSpc>
                        <a:spcBef>
                          <a:spcPts val="0"/>
                        </a:spcBef>
                        <a:spcAft>
                          <a:spcPts val="0"/>
                        </a:spcAft>
                      </a:pPr>
                      <a:r>
                        <a:rPr lang="en-US" sz="800">
                          <a:effectLst/>
                          <a:latin typeface="Arial" panose="020B0604020202020204" pitchFamily="34" charset="0"/>
                          <a:cs typeface="Arial" panose="020B0604020202020204" pitchFamily="34" charset="0"/>
                        </a:rPr>
                        <a:t>Serum erythropoietin level (median) U/L</a:t>
                      </a:r>
                      <a:endParaRPr lang="en-US" sz="800">
                        <a:effectLst/>
                        <a:latin typeface="Arial" panose="020B0604020202020204" pitchFamily="34" charset="0"/>
                        <a:ea typeface="Calibri" panose="020F0502020204030204" pitchFamily="34" charset="0"/>
                        <a:cs typeface="Arial" panose="020B0604020202020204" pitchFamily="34" charset="0"/>
                      </a:endParaRPr>
                    </a:p>
                  </a:txBody>
                  <a:tcPr marL="56474" marR="56474"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119.5 (n = 18)</a:t>
                      </a:r>
                      <a:endParaRPr lang="en-US" sz="800" dirty="0">
                        <a:effectLst/>
                        <a:latin typeface="Arial" panose="020B0604020202020204" pitchFamily="34" charset="0"/>
                        <a:ea typeface="Calibri" panose="020F0502020204030204" pitchFamily="34" charset="0"/>
                        <a:cs typeface="Arial" panose="020B0604020202020204" pitchFamily="34" charset="0"/>
                      </a:endParaRPr>
                    </a:p>
                  </a:txBody>
                  <a:tcPr marL="56474" marR="56474"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780567016"/>
                  </a:ext>
                </a:extLst>
              </a:tr>
              <a:tr h="555664">
                <a:tc>
                  <a:txBody>
                    <a:bodyPr/>
                    <a:lstStyle/>
                    <a:p>
                      <a:pPr marL="0" marR="0">
                        <a:lnSpc>
                          <a:spcPct val="107000"/>
                        </a:lnSpc>
                        <a:spcBef>
                          <a:spcPts val="0"/>
                        </a:spcBef>
                        <a:spcAft>
                          <a:spcPts val="0"/>
                        </a:spcAft>
                      </a:pPr>
                      <a:r>
                        <a:rPr lang="en-US" sz="800">
                          <a:effectLst/>
                          <a:latin typeface="Arial" panose="020B0604020202020204" pitchFamily="34" charset="0"/>
                          <a:cs typeface="Arial" panose="020B0604020202020204" pitchFamily="34" charset="0"/>
                        </a:rPr>
                        <a:t>RBC transfusion Burden</a:t>
                      </a:r>
                    </a:p>
                    <a:p>
                      <a:pPr marL="0" marR="0">
                        <a:lnSpc>
                          <a:spcPct val="107000"/>
                        </a:lnSpc>
                        <a:spcBef>
                          <a:spcPts val="0"/>
                        </a:spcBef>
                        <a:spcAft>
                          <a:spcPts val="0"/>
                        </a:spcAft>
                      </a:pPr>
                      <a:r>
                        <a:rPr lang="en-US" sz="800">
                          <a:effectLst/>
                          <a:latin typeface="Arial" panose="020B0604020202020204" pitchFamily="34" charset="0"/>
                          <a:cs typeface="Arial" panose="020B0604020202020204" pitchFamily="34" charset="0"/>
                        </a:rPr>
                        <a:t>NTD</a:t>
                      </a:r>
                    </a:p>
                    <a:p>
                      <a:pPr marL="0" marR="0">
                        <a:lnSpc>
                          <a:spcPct val="107000"/>
                        </a:lnSpc>
                        <a:spcBef>
                          <a:spcPts val="0"/>
                        </a:spcBef>
                        <a:spcAft>
                          <a:spcPts val="0"/>
                        </a:spcAft>
                      </a:pPr>
                      <a:r>
                        <a:rPr lang="en-US" sz="800">
                          <a:effectLst/>
                          <a:latin typeface="Arial" panose="020B0604020202020204" pitchFamily="34" charset="0"/>
                          <a:cs typeface="Arial" panose="020B0604020202020204" pitchFamily="34" charset="0"/>
                        </a:rPr>
                        <a:t>LTB</a:t>
                      </a:r>
                    </a:p>
                    <a:p>
                      <a:pPr marL="0" marR="0">
                        <a:lnSpc>
                          <a:spcPct val="107000"/>
                        </a:lnSpc>
                        <a:spcBef>
                          <a:spcPts val="0"/>
                        </a:spcBef>
                        <a:spcAft>
                          <a:spcPts val="0"/>
                        </a:spcAft>
                      </a:pPr>
                      <a:r>
                        <a:rPr lang="en-US" sz="800">
                          <a:effectLst/>
                          <a:latin typeface="Arial" panose="020B0604020202020204" pitchFamily="34" charset="0"/>
                          <a:cs typeface="Arial" panose="020B0604020202020204" pitchFamily="34" charset="0"/>
                        </a:rPr>
                        <a:t>HTB</a:t>
                      </a:r>
                      <a:endParaRPr lang="en-US" sz="800">
                        <a:effectLst/>
                        <a:latin typeface="Arial" panose="020B0604020202020204" pitchFamily="34" charset="0"/>
                        <a:ea typeface="Calibri" panose="020F0502020204030204" pitchFamily="34" charset="0"/>
                        <a:cs typeface="Arial" panose="020B0604020202020204" pitchFamily="34" charset="0"/>
                      </a:endParaRPr>
                    </a:p>
                  </a:txBody>
                  <a:tcPr marL="56474" marR="56474"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 </a:t>
                      </a:r>
                    </a:p>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11 (3)</a:t>
                      </a:r>
                    </a:p>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46 (13)</a:t>
                      </a:r>
                    </a:p>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43 (12)</a:t>
                      </a:r>
                      <a:endParaRPr lang="en-US" sz="800" dirty="0">
                        <a:effectLst/>
                        <a:latin typeface="Arial" panose="020B0604020202020204" pitchFamily="34" charset="0"/>
                        <a:ea typeface="Calibri" panose="020F0502020204030204" pitchFamily="34" charset="0"/>
                        <a:cs typeface="Arial" panose="020B0604020202020204" pitchFamily="34" charset="0"/>
                      </a:endParaRPr>
                    </a:p>
                  </a:txBody>
                  <a:tcPr marL="56474" marR="56474"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956330017"/>
                  </a:ext>
                </a:extLst>
              </a:tr>
              <a:tr h="414177">
                <a:tc>
                  <a:txBody>
                    <a:bodyPr/>
                    <a:lstStyle/>
                    <a:p>
                      <a:pPr marL="0" marR="0">
                        <a:lnSpc>
                          <a:spcPct val="107000"/>
                        </a:lnSpc>
                        <a:spcBef>
                          <a:spcPts val="0"/>
                        </a:spcBef>
                        <a:spcAft>
                          <a:spcPts val="0"/>
                        </a:spcAft>
                      </a:pPr>
                      <a:r>
                        <a:rPr lang="en-US" sz="800">
                          <a:effectLst/>
                          <a:latin typeface="Arial" panose="020B0604020202020204" pitchFamily="34" charset="0"/>
                          <a:cs typeface="Arial" panose="020B0604020202020204" pitchFamily="34" charset="0"/>
                        </a:rPr>
                        <a:t>Prior ESA treatment </a:t>
                      </a:r>
                    </a:p>
                    <a:p>
                      <a:pPr marL="0" marR="0">
                        <a:lnSpc>
                          <a:spcPct val="107000"/>
                        </a:lnSpc>
                        <a:spcBef>
                          <a:spcPts val="0"/>
                        </a:spcBef>
                        <a:spcAft>
                          <a:spcPts val="0"/>
                        </a:spcAft>
                      </a:pPr>
                      <a:r>
                        <a:rPr lang="en-US" sz="800">
                          <a:effectLst/>
                          <a:latin typeface="Arial" panose="020B0604020202020204" pitchFamily="34" charset="0"/>
                          <a:cs typeface="Arial" panose="020B0604020202020204" pitchFamily="34" charset="0"/>
                        </a:rPr>
                        <a:t>Prior HMA treatment</a:t>
                      </a:r>
                    </a:p>
                    <a:p>
                      <a:pPr marL="0" marR="0">
                        <a:lnSpc>
                          <a:spcPct val="107000"/>
                        </a:lnSpc>
                        <a:spcBef>
                          <a:spcPts val="0"/>
                        </a:spcBef>
                        <a:spcAft>
                          <a:spcPts val="0"/>
                        </a:spcAft>
                      </a:pPr>
                      <a:r>
                        <a:rPr lang="en-US" sz="800">
                          <a:effectLst/>
                          <a:latin typeface="Arial" panose="020B0604020202020204" pitchFamily="34" charset="0"/>
                          <a:cs typeface="Arial" panose="020B0604020202020204" pitchFamily="34" charset="0"/>
                        </a:rPr>
                        <a:t>Prior Lenalidomide treatment</a:t>
                      </a:r>
                      <a:endParaRPr lang="en-US" sz="800">
                        <a:effectLst/>
                        <a:latin typeface="Arial" panose="020B0604020202020204" pitchFamily="34" charset="0"/>
                        <a:ea typeface="Calibri" panose="020F0502020204030204" pitchFamily="34" charset="0"/>
                        <a:cs typeface="Arial" panose="020B0604020202020204" pitchFamily="34" charset="0"/>
                      </a:endParaRPr>
                    </a:p>
                  </a:txBody>
                  <a:tcPr marL="56474" marR="56474"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89 (24)</a:t>
                      </a:r>
                    </a:p>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42 (12)</a:t>
                      </a:r>
                    </a:p>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39 (11)</a:t>
                      </a:r>
                      <a:endParaRPr lang="en-US" sz="800" dirty="0">
                        <a:effectLst/>
                        <a:latin typeface="Arial" panose="020B0604020202020204" pitchFamily="34" charset="0"/>
                        <a:ea typeface="Calibri" panose="020F0502020204030204" pitchFamily="34" charset="0"/>
                        <a:cs typeface="Arial" panose="020B0604020202020204" pitchFamily="34" charset="0"/>
                      </a:endParaRPr>
                    </a:p>
                  </a:txBody>
                  <a:tcPr marL="56474" marR="56474"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842280340"/>
                  </a:ext>
                </a:extLst>
              </a:tr>
              <a:tr h="980127">
                <a:tc>
                  <a:txBody>
                    <a:bodyPr/>
                    <a:lstStyle/>
                    <a:p>
                      <a:pPr marL="0" marR="0">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Somatic mutations</a:t>
                      </a:r>
                    </a:p>
                    <a:p>
                      <a:pPr marL="0" marR="0">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SF3B1</a:t>
                      </a:r>
                    </a:p>
                    <a:p>
                      <a:pPr marL="0" marR="0">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TET-2</a:t>
                      </a:r>
                    </a:p>
                    <a:p>
                      <a:pPr marL="0" marR="0">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DNMT3A</a:t>
                      </a:r>
                    </a:p>
                    <a:p>
                      <a:pPr marL="0" marR="0">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ASXL-1</a:t>
                      </a:r>
                    </a:p>
                    <a:p>
                      <a:pPr marL="0" marR="0">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TP53</a:t>
                      </a:r>
                    </a:p>
                    <a:p>
                      <a:pPr marL="0" marR="0">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JAK-2</a:t>
                      </a:r>
                      <a:endParaRPr lang="en-US" sz="800" dirty="0">
                        <a:effectLst/>
                        <a:latin typeface="Arial" panose="020B0604020202020204" pitchFamily="34" charset="0"/>
                        <a:ea typeface="Calibri" panose="020F0502020204030204" pitchFamily="34" charset="0"/>
                        <a:cs typeface="Arial" panose="020B0604020202020204" pitchFamily="34" charset="0"/>
                      </a:endParaRPr>
                    </a:p>
                  </a:txBody>
                  <a:tcPr marL="56474" marR="56474"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 </a:t>
                      </a:r>
                    </a:p>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85.7 (24)</a:t>
                      </a:r>
                    </a:p>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44 (12/27)</a:t>
                      </a:r>
                    </a:p>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22 (6/27)</a:t>
                      </a:r>
                    </a:p>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4 (1/27)</a:t>
                      </a:r>
                    </a:p>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4 (1/27)</a:t>
                      </a:r>
                    </a:p>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12 (3/27)</a:t>
                      </a:r>
                      <a:endParaRPr lang="en-US" sz="800" dirty="0">
                        <a:effectLst/>
                        <a:latin typeface="Arial" panose="020B0604020202020204" pitchFamily="34" charset="0"/>
                        <a:ea typeface="Calibri" panose="020F0502020204030204" pitchFamily="34" charset="0"/>
                        <a:cs typeface="Arial" panose="020B0604020202020204" pitchFamily="34" charset="0"/>
                      </a:endParaRPr>
                    </a:p>
                  </a:txBody>
                  <a:tcPr marL="56474" marR="56474"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228617556"/>
                  </a:ext>
                </a:extLst>
              </a:tr>
            </a:tbl>
          </a:graphicData>
        </a:graphic>
      </p:graphicFrame>
      <p:sp>
        <p:nvSpPr>
          <p:cNvPr id="3" name="Content Placeholder 2">
            <a:extLst>
              <a:ext uri="{FF2B5EF4-FFF2-40B4-BE49-F238E27FC236}">
                <a16:creationId xmlns:a16="http://schemas.microsoft.com/office/drawing/2014/main" id="{A7C58E62-B6A8-A8DE-AA25-1BCB0A9726B0}"/>
              </a:ext>
            </a:extLst>
          </p:cNvPr>
          <p:cNvSpPr>
            <a:spLocks noGrp="1"/>
          </p:cNvSpPr>
          <p:nvPr>
            <p:ph sz="half" idx="2"/>
          </p:nvPr>
        </p:nvSpPr>
        <p:spPr>
          <a:xfrm>
            <a:off x="5142231" y="4206666"/>
            <a:ext cx="6653527" cy="1706216"/>
          </a:xfrm>
        </p:spPr>
        <p:txBody>
          <a:bodyPr>
            <a:normAutofit fontScale="70000" lnSpcReduction="20000"/>
          </a:bodyPr>
          <a:lstStyle/>
          <a:p>
            <a:pPr marL="0" indent="0">
              <a:lnSpc>
                <a:spcPct val="120000"/>
              </a:lnSpc>
              <a:spcBef>
                <a:spcPts val="400"/>
              </a:spcBef>
              <a:buNone/>
            </a:pPr>
            <a:r>
              <a:rPr lang="en-US" sz="2200" b="1" dirty="0"/>
              <a:t>Predictors of response included: </a:t>
            </a:r>
          </a:p>
          <a:p>
            <a:pPr>
              <a:lnSpc>
                <a:spcPct val="120000"/>
              </a:lnSpc>
              <a:spcBef>
                <a:spcPts val="400"/>
              </a:spcBef>
            </a:pPr>
            <a:r>
              <a:rPr lang="en-US" sz="2200" dirty="0"/>
              <a:t>Prior response to </a:t>
            </a:r>
            <a:r>
              <a:rPr lang="en-US" sz="2200" dirty="0" err="1"/>
              <a:t>luspatercept</a:t>
            </a:r>
            <a:r>
              <a:rPr lang="en-US" sz="2200" dirty="0"/>
              <a:t> monotherapy or frontline combination compared to primary </a:t>
            </a:r>
            <a:r>
              <a:rPr lang="en-US" sz="2200" dirty="0" err="1"/>
              <a:t>luspatercept</a:t>
            </a:r>
            <a:r>
              <a:rPr lang="en-US" sz="2200" dirty="0"/>
              <a:t> failure</a:t>
            </a:r>
          </a:p>
          <a:p>
            <a:pPr>
              <a:lnSpc>
                <a:spcPct val="120000"/>
              </a:lnSpc>
              <a:spcBef>
                <a:spcPts val="400"/>
              </a:spcBef>
            </a:pPr>
            <a:r>
              <a:rPr lang="en-US" sz="2200" dirty="0"/>
              <a:t>Endogenous serum erythropoietin levels &lt;500</a:t>
            </a:r>
          </a:p>
          <a:p>
            <a:pPr>
              <a:lnSpc>
                <a:spcPct val="120000"/>
              </a:lnSpc>
              <a:spcBef>
                <a:spcPts val="400"/>
              </a:spcBef>
            </a:pPr>
            <a:r>
              <a:rPr lang="en-US" sz="2200" i="1" dirty="0"/>
              <a:t>SF3B1</a:t>
            </a:r>
            <a:r>
              <a:rPr lang="en-US" sz="2200" dirty="0"/>
              <a:t> mutation</a:t>
            </a:r>
          </a:p>
          <a:p>
            <a:pPr>
              <a:lnSpc>
                <a:spcPct val="120000"/>
              </a:lnSpc>
              <a:spcBef>
                <a:spcPts val="400"/>
              </a:spcBef>
            </a:pPr>
            <a:r>
              <a:rPr lang="en-US" sz="2200" dirty="0"/>
              <a:t>HMA/Lenalidomide treatment naïve</a:t>
            </a:r>
            <a:endParaRPr lang="en-US" sz="2000" dirty="0"/>
          </a:p>
        </p:txBody>
      </p:sp>
      <p:sp>
        <p:nvSpPr>
          <p:cNvPr id="2" name="Footer Placeholder 1">
            <a:extLst>
              <a:ext uri="{FF2B5EF4-FFF2-40B4-BE49-F238E27FC236}">
                <a16:creationId xmlns:a16="http://schemas.microsoft.com/office/drawing/2014/main" id="{4C896288-1A90-30DF-BCCA-F704CBA02284}"/>
              </a:ext>
            </a:extLst>
          </p:cNvPr>
          <p:cNvSpPr>
            <a:spLocks noGrp="1"/>
          </p:cNvSpPr>
          <p:nvPr>
            <p:ph type="ftr" sz="quarter" idx="10"/>
          </p:nvPr>
        </p:nvSpPr>
        <p:spPr>
          <a:xfrm>
            <a:off x="1408615" y="6311899"/>
            <a:ext cx="10551737" cy="546101"/>
          </a:xfrm>
        </p:spPr>
        <p:txBody>
          <a:bodyPr/>
          <a:lstStyle/>
          <a:p>
            <a:r>
              <a:rPr lang="en-US" sz="800" dirty="0">
                <a:solidFill>
                  <a:schemeClr val="bg1"/>
                </a:solidFill>
              </a:rPr>
              <a:t>Del5q, deletion 5q; ESAs, erythropoiesis-stimulating agents; </a:t>
            </a:r>
            <a:r>
              <a:rPr lang="da-DK" sz="800" dirty="0" err="1">
                <a:solidFill>
                  <a:schemeClr val="bg1"/>
                </a:solidFill>
              </a:rPr>
              <a:t>Hgb</a:t>
            </a:r>
            <a:r>
              <a:rPr lang="da-DK" sz="800" dirty="0">
                <a:solidFill>
                  <a:schemeClr val="bg1"/>
                </a:solidFill>
              </a:rPr>
              <a:t>, </a:t>
            </a:r>
            <a:r>
              <a:rPr lang="da-DK" sz="800" dirty="0" err="1">
                <a:solidFill>
                  <a:schemeClr val="bg1"/>
                </a:solidFill>
              </a:rPr>
              <a:t>hemoglobin</a:t>
            </a:r>
            <a:r>
              <a:rPr lang="da-DK" sz="800" dirty="0">
                <a:solidFill>
                  <a:schemeClr val="bg1"/>
                </a:solidFill>
              </a:rPr>
              <a:t>; HMA, </a:t>
            </a:r>
            <a:r>
              <a:rPr lang="da-DK" sz="800" dirty="0" err="1">
                <a:solidFill>
                  <a:schemeClr val="bg1"/>
                </a:solidFill>
              </a:rPr>
              <a:t>hypomethylating</a:t>
            </a:r>
            <a:r>
              <a:rPr lang="da-DK" sz="800" dirty="0">
                <a:solidFill>
                  <a:schemeClr val="bg1"/>
                </a:solidFill>
              </a:rPr>
              <a:t> agents; HTB, high transfusion </a:t>
            </a:r>
            <a:r>
              <a:rPr lang="da-DK" sz="800" dirty="0" err="1">
                <a:solidFill>
                  <a:schemeClr val="bg1"/>
                </a:solidFill>
              </a:rPr>
              <a:t>burden</a:t>
            </a:r>
            <a:r>
              <a:rPr lang="da-DK" sz="800" dirty="0">
                <a:solidFill>
                  <a:schemeClr val="bg1"/>
                </a:solidFill>
              </a:rPr>
              <a:t>; LTB, low transfusion </a:t>
            </a:r>
            <a:r>
              <a:rPr lang="da-DK" sz="800" dirty="0" err="1">
                <a:solidFill>
                  <a:schemeClr val="bg1"/>
                </a:solidFill>
              </a:rPr>
              <a:t>burden</a:t>
            </a:r>
            <a:r>
              <a:rPr lang="da-DK" sz="800" dirty="0">
                <a:solidFill>
                  <a:schemeClr val="bg1"/>
                </a:solidFill>
              </a:rPr>
              <a:t>; </a:t>
            </a:r>
            <a:r>
              <a:rPr lang="en-US" sz="800" dirty="0">
                <a:solidFill>
                  <a:schemeClr val="bg1"/>
                </a:solidFill>
              </a:rPr>
              <a:t>MDS, myelodysplastic syndromes;</a:t>
            </a:r>
            <a:r>
              <a:rPr lang="da-DK" sz="800" dirty="0">
                <a:solidFill>
                  <a:schemeClr val="bg1"/>
                </a:solidFill>
              </a:rPr>
              <a:t> MDS-RS, </a:t>
            </a:r>
            <a:r>
              <a:rPr lang="da-DK" sz="800" dirty="0" err="1">
                <a:solidFill>
                  <a:schemeClr val="bg1"/>
                </a:solidFill>
              </a:rPr>
              <a:t>myelodysplastic</a:t>
            </a:r>
            <a:r>
              <a:rPr lang="da-DK" sz="800" dirty="0">
                <a:solidFill>
                  <a:schemeClr val="bg1"/>
                </a:solidFill>
              </a:rPr>
              <a:t> </a:t>
            </a:r>
            <a:r>
              <a:rPr lang="da-DK" sz="800" dirty="0" err="1">
                <a:solidFill>
                  <a:schemeClr val="bg1"/>
                </a:solidFill>
              </a:rPr>
              <a:t>syndrome</a:t>
            </a:r>
            <a:r>
              <a:rPr lang="da-DK" sz="800" dirty="0">
                <a:solidFill>
                  <a:schemeClr val="bg1"/>
                </a:solidFill>
              </a:rPr>
              <a:t> with ring </a:t>
            </a:r>
            <a:r>
              <a:rPr lang="da-DK" sz="800" dirty="0" err="1">
                <a:solidFill>
                  <a:schemeClr val="bg1"/>
                </a:solidFill>
              </a:rPr>
              <a:t>sideroblasts</a:t>
            </a:r>
            <a:r>
              <a:rPr lang="da-DK" sz="800" dirty="0">
                <a:solidFill>
                  <a:schemeClr val="bg1"/>
                </a:solidFill>
              </a:rPr>
              <a:t>; MDS/MPN-RS-T, </a:t>
            </a:r>
            <a:r>
              <a:rPr lang="da-DK" sz="800" dirty="0" err="1">
                <a:solidFill>
                  <a:schemeClr val="bg1"/>
                </a:solidFill>
              </a:rPr>
              <a:t>myelodysplastic</a:t>
            </a:r>
            <a:r>
              <a:rPr lang="da-DK" sz="800" dirty="0">
                <a:solidFill>
                  <a:schemeClr val="bg1"/>
                </a:solidFill>
              </a:rPr>
              <a:t> </a:t>
            </a:r>
            <a:r>
              <a:rPr lang="da-DK" sz="800" dirty="0" err="1">
                <a:solidFill>
                  <a:schemeClr val="bg1"/>
                </a:solidFill>
              </a:rPr>
              <a:t>syndrome</a:t>
            </a:r>
            <a:r>
              <a:rPr lang="da-DK" sz="800" dirty="0">
                <a:solidFill>
                  <a:schemeClr val="bg1"/>
                </a:solidFill>
              </a:rPr>
              <a:t>/</a:t>
            </a:r>
            <a:r>
              <a:rPr lang="da-DK" sz="800" dirty="0" err="1">
                <a:solidFill>
                  <a:schemeClr val="bg1"/>
                </a:solidFill>
              </a:rPr>
              <a:t>myeloproliferative</a:t>
            </a:r>
            <a:r>
              <a:rPr lang="da-DK" sz="800" dirty="0">
                <a:solidFill>
                  <a:schemeClr val="bg1"/>
                </a:solidFill>
              </a:rPr>
              <a:t> </a:t>
            </a:r>
            <a:r>
              <a:rPr lang="da-DK" sz="800" dirty="0" err="1">
                <a:solidFill>
                  <a:schemeClr val="bg1"/>
                </a:solidFill>
              </a:rPr>
              <a:t>neoplasm</a:t>
            </a:r>
            <a:r>
              <a:rPr lang="da-DK" sz="800" dirty="0">
                <a:solidFill>
                  <a:schemeClr val="bg1"/>
                </a:solidFill>
              </a:rPr>
              <a:t> with ring </a:t>
            </a:r>
            <a:r>
              <a:rPr lang="da-DK" sz="800" dirty="0" err="1">
                <a:solidFill>
                  <a:schemeClr val="bg1"/>
                </a:solidFill>
              </a:rPr>
              <a:t>sideroblasts</a:t>
            </a:r>
            <a:r>
              <a:rPr lang="da-DK" sz="800" dirty="0">
                <a:solidFill>
                  <a:schemeClr val="bg1"/>
                </a:solidFill>
              </a:rPr>
              <a:t> and </a:t>
            </a:r>
            <a:r>
              <a:rPr lang="da-DK" sz="800" dirty="0" err="1">
                <a:solidFill>
                  <a:schemeClr val="bg1"/>
                </a:solidFill>
              </a:rPr>
              <a:t>thrombocytosis</a:t>
            </a:r>
            <a:r>
              <a:rPr lang="da-DK" sz="800" dirty="0"/>
              <a:t>; </a:t>
            </a:r>
            <a:r>
              <a:rPr lang="da-DK" sz="800" dirty="0">
                <a:solidFill>
                  <a:schemeClr val="bg1"/>
                </a:solidFill>
              </a:rPr>
              <a:t>NTD, non-transfusion dependent; R-IPSS, International </a:t>
            </a:r>
            <a:r>
              <a:rPr lang="da-DK" sz="800" dirty="0" err="1">
                <a:solidFill>
                  <a:schemeClr val="bg1"/>
                </a:solidFill>
              </a:rPr>
              <a:t>Prognostic</a:t>
            </a:r>
            <a:r>
              <a:rPr lang="da-DK" sz="800" dirty="0">
                <a:solidFill>
                  <a:schemeClr val="bg1"/>
                </a:solidFill>
              </a:rPr>
              <a:t> Scoring System-</a:t>
            </a:r>
            <a:r>
              <a:rPr lang="da-DK" sz="800" dirty="0" err="1">
                <a:solidFill>
                  <a:schemeClr val="bg1"/>
                </a:solidFill>
              </a:rPr>
              <a:t>Revised</a:t>
            </a:r>
            <a:r>
              <a:rPr lang="da-DK" sz="800" dirty="0">
                <a:solidFill>
                  <a:schemeClr val="bg1"/>
                </a:solidFill>
              </a:rPr>
              <a:t>;</a:t>
            </a:r>
            <a:r>
              <a:rPr lang="en-US" sz="800" dirty="0">
                <a:solidFill>
                  <a:schemeClr val="bg1"/>
                </a:solidFill>
              </a:rPr>
              <a:t> </a:t>
            </a:r>
            <a:r>
              <a:rPr lang="da-DK" sz="800" dirty="0">
                <a:solidFill>
                  <a:schemeClr val="bg1"/>
                </a:solidFill>
              </a:rPr>
              <a:t>RBC-TB, red </a:t>
            </a:r>
            <a:r>
              <a:rPr lang="da-DK" sz="800" dirty="0" err="1">
                <a:solidFill>
                  <a:schemeClr val="bg1"/>
                </a:solidFill>
              </a:rPr>
              <a:t>blood</a:t>
            </a:r>
            <a:r>
              <a:rPr lang="da-DK" sz="800" dirty="0">
                <a:solidFill>
                  <a:schemeClr val="bg1"/>
                </a:solidFill>
              </a:rPr>
              <a:t> </a:t>
            </a:r>
            <a:r>
              <a:rPr lang="da-DK" sz="800" dirty="0" err="1">
                <a:solidFill>
                  <a:schemeClr val="bg1"/>
                </a:solidFill>
              </a:rPr>
              <a:t>cell</a:t>
            </a:r>
            <a:r>
              <a:rPr lang="da-DK" sz="800" dirty="0">
                <a:solidFill>
                  <a:schemeClr val="bg1"/>
                </a:solidFill>
              </a:rPr>
              <a:t> transfusion </a:t>
            </a:r>
            <a:r>
              <a:rPr lang="da-DK" sz="800" dirty="0" err="1">
                <a:solidFill>
                  <a:schemeClr val="bg1"/>
                </a:solidFill>
              </a:rPr>
              <a:t>burden</a:t>
            </a:r>
            <a:r>
              <a:rPr lang="da-DK" sz="800" dirty="0">
                <a:solidFill>
                  <a:schemeClr val="bg1"/>
                </a:solidFill>
              </a:rPr>
              <a:t>; RBC-TI, red </a:t>
            </a:r>
            <a:r>
              <a:rPr lang="da-DK" sz="800" dirty="0" err="1">
                <a:solidFill>
                  <a:schemeClr val="bg1"/>
                </a:solidFill>
              </a:rPr>
              <a:t>blood</a:t>
            </a:r>
            <a:r>
              <a:rPr lang="da-DK" sz="800" dirty="0">
                <a:solidFill>
                  <a:schemeClr val="bg1"/>
                </a:solidFill>
              </a:rPr>
              <a:t> </a:t>
            </a:r>
            <a:r>
              <a:rPr lang="da-DK" sz="800" dirty="0" err="1">
                <a:solidFill>
                  <a:schemeClr val="bg1"/>
                </a:solidFill>
              </a:rPr>
              <a:t>cell</a:t>
            </a:r>
            <a:r>
              <a:rPr lang="da-DK" sz="800" dirty="0">
                <a:solidFill>
                  <a:schemeClr val="bg1"/>
                </a:solidFill>
              </a:rPr>
              <a:t> transfusion independent; </a:t>
            </a:r>
            <a:r>
              <a:rPr lang="en-US" sz="800" dirty="0"/>
              <a:t>SF3B1, splicing factor 3b subunit 1; </a:t>
            </a:r>
            <a:r>
              <a:rPr lang="en-US" sz="800" dirty="0">
                <a:solidFill>
                  <a:schemeClr val="bg1"/>
                </a:solidFill>
              </a:rPr>
              <a:t>WHO, World Health Organization.</a:t>
            </a:r>
          </a:p>
          <a:p>
            <a:r>
              <a:rPr lang="da-DK" sz="800" dirty="0" err="1">
                <a:solidFill>
                  <a:schemeClr val="bg1"/>
                </a:solidFill>
              </a:rPr>
              <a:t>Komrokji</a:t>
            </a:r>
            <a:r>
              <a:rPr lang="da-DK" sz="800" dirty="0">
                <a:solidFill>
                  <a:schemeClr val="bg1"/>
                </a:solidFill>
              </a:rPr>
              <a:t> RS, et al. </a:t>
            </a:r>
            <a:r>
              <a:rPr lang="da-DK" sz="800" i="1" dirty="0">
                <a:solidFill>
                  <a:schemeClr val="bg1"/>
                </a:solidFill>
              </a:rPr>
              <a:t>Blood Adv. </a:t>
            </a:r>
            <a:r>
              <a:rPr lang="da-DK" sz="800" dirty="0" err="1">
                <a:solidFill>
                  <a:schemeClr val="bg1"/>
                </a:solidFill>
              </a:rPr>
              <a:t>Published</a:t>
            </a:r>
            <a:r>
              <a:rPr lang="da-DK" sz="800" dirty="0">
                <a:solidFill>
                  <a:schemeClr val="bg1"/>
                </a:solidFill>
              </a:rPr>
              <a:t> online April 14, 2023. doi:10.1182/bloodadvances.2023009781</a:t>
            </a:r>
            <a:endParaRPr lang="en-US" sz="800" dirty="0">
              <a:solidFill>
                <a:schemeClr val="bg1"/>
              </a:solidFill>
            </a:endParaRPr>
          </a:p>
        </p:txBody>
      </p:sp>
      <p:graphicFrame>
        <p:nvGraphicFramePr>
          <p:cNvPr id="6" name="Table 5">
            <a:extLst>
              <a:ext uri="{FF2B5EF4-FFF2-40B4-BE49-F238E27FC236}">
                <a16:creationId xmlns:a16="http://schemas.microsoft.com/office/drawing/2014/main" id="{37828976-DFFD-46C6-9F4C-3C3ED717771B}"/>
              </a:ext>
            </a:extLst>
          </p:cNvPr>
          <p:cNvGraphicFramePr>
            <a:graphicFrameLocks noGrp="1"/>
          </p:cNvGraphicFramePr>
          <p:nvPr>
            <p:extLst>
              <p:ext uri="{D42A27DB-BD31-4B8C-83A1-F6EECF244321}">
                <p14:modId xmlns:p14="http://schemas.microsoft.com/office/powerpoint/2010/main" val="462405256"/>
              </p:ext>
            </p:extLst>
          </p:nvPr>
        </p:nvGraphicFramePr>
        <p:xfrm>
          <a:off x="5142231" y="1333954"/>
          <a:ext cx="5769609" cy="2632140"/>
        </p:xfrm>
        <a:graphic>
          <a:graphicData uri="http://schemas.openxmlformats.org/drawingml/2006/table">
            <a:tbl>
              <a:tblPr firstRow="1" firstCol="1" bandRow="1">
                <a:tableStyleId>{5C22544A-7EE6-4342-B048-85BDC9FD1C3A}</a:tableStyleId>
              </a:tblPr>
              <a:tblGrid>
                <a:gridCol w="4743449">
                  <a:extLst>
                    <a:ext uri="{9D8B030D-6E8A-4147-A177-3AD203B41FA5}">
                      <a16:colId xmlns:a16="http://schemas.microsoft.com/office/drawing/2014/main" val="517529350"/>
                    </a:ext>
                  </a:extLst>
                </a:gridCol>
                <a:gridCol w="1026160">
                  <a:extLst>
                    <a:ext uri="{9D8B030D-6E8A-4147-A177-3AD203B41FA5}">
                      <a16:colId xmlns:a16="http://schemas.microsoft.com/office/drawing/2014/main" val="403102810"/>
                    </a:ext>
                  </a:extLst>
                </a:gridCol>
              </a:tblGrid>
              <a:tr h="99812">
                <a:tc>
                  <a:txBody>
                    <a:bodyPr/>
                    <a:lstStyle/>
                    <a:p>
                      <a:pPr marL="0" marR="0">
                        <a:lnSpc>
                          <a:spcPct val="107000"/>
                        </a:lnSpc>
                        <a:spcBef>
                          <a:spcPts val="0"/>
                        </a:spcBef>
                        <a:spcAft>
                          <a:spcPts val="0"/>
                        </a:spcAft>
                      </a:pPr>
                      <a:r>
                        <a:rPr lang="en-US" sz="1000" dirty="0">
                          <a:effectLst/>
                          <a:latin typeface="Arial" panose="020B0604020202020204" pitchFamily="34" charset="0"/>
                          <a:cs typeface="Arial" panose="020B0604020202020204" pitchFamily="34" charset="0"/>
                        </a:rPr>
                        <a:t> </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dirty="0">
                          <a:effectLst/>
                          <a:latin typeface="Arial" panose="020B0604020202020204" pitchFamily="34" charset="0"/>
                          <a:cs typeface="Arial" panose="020B0604020202020204" pitchFamily="34" charset="0"/>
                        </a:rPr>
                        <a:t>% (n)</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937089402"/>
                  </a:ext>
                </a:extLst>
              </a:tr>
              <a:tr h="852805">
                <a:tc>
                  <a:txBody>
                    <a:bodyPr/>
                    <a:lstStyle/>
                    <a:p>
                      <a:pPr marL="0" marR="0">
                        <a:lnSpc>
                          <a:spcPct val="107000"/>
                        </a:lnSpc>
                        <a:spcBef>
                          <a:spcPts val="0"/>
                        </a:spcBef>
                        <a:spcAft>
                          <a:spcPts val="0"/>
                        </a:spcAft>
                      </a:pPr>
                      <a:r>
                        <a:rPr lang="en-US" sz="1000" dirty="0">
                          <a:effectLst/>
                          <a:latin typeface="Arial" panose="020B0604020202020204" pitchFamily="34" charset="0"/>
                          <a:cs typeface="Arial" panose="020B0604020202020204" pitchFamily="34" charset="0"/>
                        </a:rPr>
                        <a:t>Overall response (n = 28)</a:t>
                      </a:r>
                    </a:p>
                    <a:p>
                      <a:pPr marL="0" marR="0">
                        <a:lnSpc>
                          <a:spcPct val="107000"/>
                        </a:lnSpc>
                        <a:spcBef>
                          <a:spcPts val="0"/>
                        </a:spcBef>
                        <a:spcAft>
                          <a:spcPts val="0"/>
                        </a:spcAft>
                      </a:pPr>
                      <a:r>
                        <a:rPr lang="en-US" sz="1000" dirty="0">
                          <a:effectLst/>
                          <a:latin typeface="Arial" panose="020B0604020202020204" pitchFamily="34" charset="0"/>
                          <a:cs typeface="Arial" panose="020B0604020202020204" pitchFamily="34" charset="0"/>
                        </a:rPr>
                        <a:t>Hgb increase more than 1.5 g/dl in NTD or Hgb increase more than</a:t>
                      </a:r>
                      <a:br>
                        <a:rPr lang="en-US" sz="1000" dirty="0">
                          <a:effectLst/>
                          <a:latin typeface="Arial" panose="020B0604020202020204" pitchFamily="34" charset="0"/>
                          <a:cs typeface="Arial" panose="020B0604020202020204" pitchFamily="34" charset="0"/>
                        </a:rPr>
                      </a:br>
                      <a:r>
                        <a:rPr lang="en-US" sz="1000" dirty="0">
                          <a:effectLst/>
                          <a:latin typeface="Arial" panose="020B0604020202020204" pitchFamily="34" charset="0"/>
                          <a:cs typeface="Arial" panose="020B0604020202020204" pitchFamily="34" charset="0"/>
                        </a:rPr>
                        <a:t>1.5 g/dl with RBC-TI in RBC-TD</a:t>
                      </a:r>
                    </a:p>
                    <a:p>
                      <a:pPr marL="0" marR="0">
                        <a:lnSpc>
                          <a:spcPct val="107000"/>
                        </a:lnSpc>
                        <a:spcBef>
                          <a:spcPts val="0"/>
                        </a:spcBef>
                        <a:spcAft>
                          <a:spcPts val="0"/>
                        </a:spcAft>
                      </a:pPr>
                      <a:r>
                        <a:rPr lang="en-US" sz="1000" dirty="0">
                          <a:effectLst/>
                          <a:latin typeface="Arial" panose="020B0604020202020204" pitchFamily="34" charset="0"/>
                          <a:cs typeface="Arial" panose="020B0604020202020204" pitchFamily="34" charset="0"/>
                        </a:rPr>
                        <a:t>RBC-TI without Hgb 1.5 g/dl increase</a:t>
                      </a:r>
                    </a:p>
                    <a:p>
                      <a:pPr marL="0" marR="0">
                        <a:lnSpc>
                          <a:spcPct val="107000"/>
                        </a:lnSpc>
                        <a:spcBef>
                          <a:spcPts val="0"/>
                        </a:spcBef>
                        <a:spcAft>
                          <a:spcPts val="0"/>
                        </a:spcAft>
                      </a:pPr>
                      <a:r>
                        <a:rPr lang="en-US" sz="1000" dirty="0">
                          <a:effectLst/>
                          <a:latin typeface="Arial" panose="020B0604020202020204" pitchFamily="34" charset="0"/>
                          <a:cs typeface="Arial" panose="020B0604020202020204" pitchFamily="34" charset="0"/>
                        </a:rPr>
                        <a:t>&gt;50% reduction in RBC-TB</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dirty="0">
                          <a:effectLst/>
                          <a:latin typeface="Arial" panose="020B0604020202020204" pitchFamily="34" charset="0"/>
                          <a:cs typeface="Arial" panose="020B0604020202020204" pitchFamily="34" charset="0"/>
                        </a:rPr>
                        <a:t>36 (10)</a:t>
                      </a:r>
                    </a:p>
                    <a:p>
                      <a:pPr marL="0" marR="0" algn="ctr">
                        <a:lnSpc>
                          <a:spcPct val="107000"/>
                        </a:lnSpc>
                        <a:spcBef>
                          <a:spcPts val="0"/>
                        </a:spcBef>
                        <a:spcAft>
                          <a:spcPts val="0"/>
                        </a:spcAft>
                      </a:pPr>
                      <a:r>
                        <a:rPr lang="en-US" sz="1000" dirty="0">
                          <a:effectLst/>
                          <a:latin typeface="Arial" panose="020B0604020202020204" pitchFamily="34" charset="0"/>
                          <a:cs typeface="Arial" panose="020B0604020202020204" pitchFamily="34" charset="0"/>
                        </a:rPr>
                        <a:t> </a:t>
                      </a:r>
                    </a:p>
                    <a:p>
                      <a:pPr marL="0" marR="0" algn="ctr">
                        <a:lnSpc>
                          <a:spcPct val="107000"/>
                        </a:lnSpc>
                        <a:spcBef>
                          <a:spcPts val="0"/>
                        </a:spcBef>
                        <a:spcAft>
                          <a:spcPts val="0"/>
                        </a:spcAft>
                      </a:pPr>
                      <a:r>
                        <a:rPr lang="en-US" sz="1000" dirty="0">
                          <a:effectLst/>
                          <a:latin typeface="Arial" panose="020B0604020202020204" pitchFamily="34" charset="0"/>
                          <a:cs typeface="Arial" panose="020B0604020202020204" pitchFamily="34" charset="0"/>
                        </a:rPr>
                        <a:t>18 (5/28)</a:t>
                      </a:r>
                    </a:p>
                    <a:p>
                      <a:pPr marL="0" marR="0" algn="ctr">
                        <a:lnSpc>
                          <a:spcPct val="107000"/>
                        </a:lnSpc>
                        <a:spcBef>
                          <a:spcPts val="0"/>
                        </a:spcBef>
                        <a:spcAft>
                          <a:spcPts val="0"/>
                        </a:spcAft>
                      </a:pPr>
                      <a:r>
                        <a:rPr lang="en-US" sz="1000" dirty="0">
                          <a:effectLst/>
                          <a:latin typeface="Arial" panose="020B0604020202020204" pitchFamily="34" charset="0"/>
                          <a:cs typeface="Arial" panose="020B0604020202020204" pitchFamily="34" charset="0"/>
                        </a:rPr>
                        <a:t>14 (4/28)</a:t>
                      </a:r>
                    </a:p>
                    <a:p>
                      <a:pPr marL="0" marR="0" algn="ctr">
                        <a:lnSpc>
                          <a:spcPct val="107000"/>
                        </a:lnSpc>
                        <a:spcBef>
                          <a:spcPts val="0"/>
                        </a:spcBef>
                        <a:spcAft>
                          <a:spcPts val="0"/>
                        </a:spcAft>
                      </a:pPr>
                      <a:r>
                        <a:rPr lang="en-US" sz="1000" dirty="0">
                          <a:effectLst/>
                          <a:latin typeface="Arial" panose="020B0604020202020204" pitchFamily="34" charset="0"/>
                          <a:cs typeface="Arial" panose="020B0604020202020204" pitchFamily="34" charset="0"/>
                        </a:rPr>
                        <a:t>4 (1/28)</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41695904"/>
                  </a:ext>
                </a:extLst>
              </a:tr>
              <a:tr h="347345">
                <a:tc>
                  <a:txBody>
                    <a:bodyPr/>
                    <a:lstStyle/>
                    <a:p>
                      <a:pPr marL="0" marR="0">
                        <a:lnSpc>
                          <a:spcPct val="107000"/>
                        </a:lnSpc>
                        <a:spcBef>
                          <a:spcPts val="0"/>
                        </a:spcBef>
                        <a:spcAft>
                          <a:spcPts val="0"/>
                        </a:spcAft>
                      </a:pPr>
                      <a:r>
                        <a:rPr lang="en-US" sz="1000" dirty="0">
                          <a:effectLst/>
                          <a:latin typeface="Arial" panose="020B0604020202020204" pitchFamily="34" charset="0"/>
                          <a:cs typeface="Arial" panose="020B0604020202020204" pitchFamily="34" charset="0"/>
                        </a:rPr>
                        <a:t>Response in NTD (n = 3)</a:t>
                      </a:r>
                    </a:p>
                    <a:p>
                      <a:pPr marL="0" marR="0">
                        <a:lnSpc>
                          <a:spcPct val="107000"/>
                        </a:lnSpc>
                        <a:spcBef>
                          <a:spcPts val="0"/>
                        </a:spcBef>
                        <a:spcAft>
                          <a:spcPts val="0"/>
                        </a:spcAft>
                      </a:pPr>
                      <a:r>
                        <a:rPr lang="en-US" sz="1000" dirty="0">
                          <a:effectLst/>
                          <a:latin typeface="Arial" panose="020B0604020202020204" pitchFamily="34" charset="0"/>
                          <a:cs typeface="Arial" panose="020B0604020202020204" pitchFamily="34" charset="0"/>
                        </a:rPr>
                        <a:t>Hgb increase more than 1.5 g/dl</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a:effectLst/>
                          <a:latin typeface="Arial" panose="020B0604020202020204" pitchFamily="34" charset="0"/>
                          <a:cs typeface="Arial" panose="020B0604020202020204" pitchFamily="34" charset="0"/>
                        </a:rPr>
                        <a:t> </a:t>
                      </a:r>
                    </a:p>
                    <a:p>
                      <a:pPr marL="0" marR="0" algn="ctr">
                        <a:lnSpc>
                          <a:spcPct val="107000"/>
                        </a:lnSpc>
                        <a:spcBef>
                          <a:spcPts val="0"/>
                        </a:spcBef>
                        <a:spcAft>
                          <a:spcPts val="0"/>
                        </a:spcAft>
                      </a:pPr>
                      <a:r>
                        <a:rPr lang="en-US" sz="1000">
                          <a:effectLst/>
                          <a:latin typeface="Arial" panose="020B0604020202020204" pitchFamily="34" charset="0"/>
                          <a:cs typeface="Arial" panose="020B0604020202020204" pitchFamily="34" charset="0"/>
                        </a:rPr>
                        <a:t>33 (1/3)</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173554854"/>
                  </a:ext>
                </a:extLst>
              </a:tr>
              <a:tr h="0">
                <a:tc>
                  <a:txBody>
                    <a:bodyPr/>
                    <a:lstStyle/>
                    <a:p>
                      <a:pPr marL="0" marR="0">
                        <a:lnSpc>
                          <a:spcPct val="107000"/>
                        </a:lnSpc>
                        <a:spcBef>
                          <a:spcPts val="0"/>
                        </a:spcBef>
                        <a:spcAft>
                          <a:spcPts val="0"/>
                        </a:spcAft>
                      </a:pPr>
                      <a:r>
                        <a:rPr lang="en-US" sz="1000" dirty="0">
                          <a:effectLst/>
                          <a:latin typeface="Arial" panose="020B0604020202020204" pitchFamily="34" charset="0"/>
                          <a:cs typeface="Arial" panose="020B0604020202020204" pitchFamily="34" charset="0"/>
                        </a:rPr>
                        <a:t>Response in LTB (n = 13)</a:t>
                      </a:r>
                    </a:p>
                    <a:p>
                      <a:pPr marL="0" marR="0">
                        <a:lnSpc>
                          <a:spcPct val="107000"/>
                        </a:lnSpc>
                        <a:spcBef>
                          <a:spcPts val="0"/>
                        </a:spcBef>
                        <a:spcAft>
                          <a:spcPts val="0"/>
                        </a:spcAft>
                      </a:pPr>
                      <a:r>
                        <a:rPr lang="en-US" sz="1000" dirty="0">
                          <a:effectLst/>
                          <a:latin typeface="Arial" panose="020B0604020202020204" pitchFamily="34" charset="0"/>
                          <a:cs typeface="Arial" panose="020B0604020202020204" pitchFamily="34" charset="0"/>
                        </a:rPr>
                        <a:t>Hgb increase more than 1.5 g/dl and RBC-TI</a:t>
                      </a:r>
                    </a:p>
                    <a:p>
                      <a:pPr marL="0" marR="0">
                        <a:lnSpc>
                          <a:spcPct val="107000"/>
                        </a:lnSpc>
                        <a:spcBef>
                          <a:spcPts val="0"/>
                        </a:spcBef>
                        <a:spcAft>
                          <a:spcPts val="0"/>
                        </a:spcAft>
                      </a:pPr>
                      <a:r>
                        <a:rPr lang="en-US" sz="1000" dirty="0">
                          <a:effectLst/>
                          <a:latin typeface="Arial" panose="020B0604020202020204" pitchFamily="34" charset="0"/>
                          <a:cs typeface="Arial" panose="020B0604020202020204" pitchFamily="34" charset="0"/>
                        </a:rPr>
                        <a:t>RBC-TI without Hgb 1.5 g/dl increase</a:t>
                      </a:r>
                    </a:p>
                    <a:p>
                      <a:pPr marL="0" marR="0">
                        <a:lnSpc>
                          <a:spcPct val="107000"/>
                        </a:lnSpc>
                        <a:spcBef>
                          <a:spcPts val="0"/>
                        </a:spcBef>
                        <a:spcAft>
                          <a:spcPts val="0"/>
                        </a:spcAft>
                      </a:pPr>
                      <a:r>
                        <a:rPr lang="en-US" sz="1000" dirty="0">
                          <a:effectLst/>
                          <a:latin typeface="Arial" panose="020B0604020202020204" pitchFamily="34" charset="0"/>
                          <a:cs typeface="Arial" panose="020B0604020202020204" pitchFamily="34" charset="0"/>
                        </a:rPr>
                        <a:t>&gt;50% reduction in RBC-TB</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dirty="0">
                          <a:effectLst/>
                          <a:latin typeface="Arial" panose="020B0604020202020204" pitchFamily="34" charset="0"/>
                          <a:cs typeface="Arial" panose="020B0604020202020204" pitchFamily="34" charset="0"/>
                        </a:rPr>
                        <a:t>38 (5/13)</a:t>
                      </a:r>
                    </a:p>
                    <a:p>
                      <a:pPr marL="0" marR="0" algn="ctr">
                        <a:lnSpc>
                          <a:spcPct val="107000"/>
                        </a:lnSpc>
                        <a:spcBef>
                          <a:spcPts val="0"/>
                        </a:spcBef>
                        <a:spcAft>
                          <a:spcPts val="0"/>
                        </a:spcAft>
                      </a:pPr>
                      <a:r>
                        <a:rPr lang="en-US" sz="1000" dirty="0">
                          <a:effectLst/>
                          <a:latin typeface="Arial" panose="020B0604020202020204" pitchFamily="34" charset="0"/>
                          <a:cs typeface="Arial" panose="020B0604020202020204" pitchFamily="34" charset="0"/>
                        </a:rPr>
                        <a:t>15 (2/13)</a:t>
                      </a:r>
                    </a:p>
                    <a:p>
                      <a:pPr marL="0" marR="0" algn="ctr">
                        <a:lnSpc>
                          <a:spcPct val="107000"/>
                        </a:lnSpc>
                        <a:spcBef>
                          <a:spcPts val="0"/>
                        </a:spcBef>
                        <a:spcAft>
                          <a:spcPts val="0"/>
                        </a:spcAft>
                      </a:pPr>
                      <a:r>
                        <a:rPr lang="en-US" sz="1000" dirty="0">
                          <a:effectLst/>
                          <a:latin typeface="Arial" panose="020B0604020202020204" pitchFamily="34" charset="0"/>
                          <a:cs typeface="Arial" panose="020B0604020202020204" pitchFamily="34" charset="0"/>
                        </a:rPr>
                        <a:t>23 (3/13)</a:t>
                      </a:r>
                    </a:p>
                    <a:p>
                      <a:pPr marL="0" marR="0" algn="ctr">
                        <a:lnSpc>
                          <a:spcPct val="107000"/>
                        </a:lnSpc>
                        <a:spcBef>
                          <a:spcPts val="0"/>
                        </a:spcBef>
                        <a:spcAft>
                          <a:spcPts val="0"/>
                        </a:spcAft>
                      </a:pPr>
                      <a:r>
                        <a:rPr lang="en-US" sz="1000" dirty="0">
                          <a:effectLst/>
                          <a:latin typeface="Arial" panose="020B0604020202020204" pitchFamily="34" charset="0"/>
                          <a:cs typeface="Arial" panose="020B0604020202020204" pitchFamily="34" charset="0"/>
                        </a:rPr>
                        <a:t>0</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759045644"/>
                  </a:ext>
                </a:extLst>
              </a:tr>
              <a:tr h="0">
                <a:tc>
                  <a:txBody>
                    <a:bodyPr/>
                    <a:lstStyle/>
                    <a:p>
                      <a:pPr marL="0" marR="0">
                        <a:lnSpc>
                          <a:spcPct val="107000"/>
                        </a:lnSpc>
                        <a:spcBef>
                          <a:spcPts val="0"/>
                        </a:spcBef>
                        <a:spcAft>
                          <a:spcPts val="0"/>
                        </a:spcAft>
                      </a:pPr>
                      <a:r>
                        <a:rPr lang="en-US" sz="1000" dirty="0">
                          <a:effectLst/>
                          <a:latin typeface="Arial" panose="020B0604020202020204" pitchFamily="34" charset="0"/>
                          <a:cs typeface="Arial" panose="020B0604020202020204" pitchFamily="34" charset="0"/>
                        </a:rPr>
                        <a:t>Response in HTB (n = 12)</a:t>
                      </a:r>
                    </a:p>
                    <a:p>
                      <a:pPr marL="0" marR="0">
                        <a:lnSpc>
                          <a:spcPct val="107000"/>
                        </a:lnSpc>
                        <a:spcBef>
                          <a:spcPts val="0"/>
                        </a:spcBef>
                        <a:spcAft>
                          <a:spcPts val="0"/>
                        </a:spcAft>
                      </a:pPr>
                      <a:r>
                        <a:rPr lang="en-US" sz="1000" dirty="0">
                          <a:effectLst/>
                          <a:latin typeface="Arial" panose="020B0604020202020204" pitchFamily="34" charset="0"/>
                          <a:cs typeface="Arial" panose="020B0604020202020204" pitchFamily="34" charset="0"/>
                        </a:rPr>
                        <a:t>Hgb increase more than 1.5 g/dl and RBC-TI</a:t>
                      </a:r>
                    </a:p>
                    <a:p>
                      <a:pPr marL="0" marR="0">
                        <a:lnSpc>
                          <a:spcPct val="107000"/>
                        </a:lnSpc>
                        <a:spcBef>
                          <a:spcPts val="0"/>
                        </a:spcBef>
                        <a:spcAft>
                          <a:spcPts val="0"/>
                        </a:spcAft>
                      </a:pPr>
                      <a:r>
                        <a:rPr lang="en-US" sz="1000" dirty="0">
                          <a:effectLst/>
                          <a:latin typeface="Arial" panose="020B0604020202020204" pitchFamily="34" charset="0"/>
                          <a:cs typeface="Arial" panose="020B0604020202020204" pitchFamily="34" charset="0"/>
                        </a:rPr>
                        <a:t>RBC-TI without Hgb 1.5 g/dl increase</a:t>
                      </a:r>
                    </a:p>
                    <a:p>
                      <a:pPr marL="0" marR="0">
                        <a:lnSpc>
                          <a:spcPct val="107000"/>
                        </a:lnSpc>
                        <a:spcBef>
                          <a:spcPts val="0"/>
                        </a:spcBef>
                        <a:spcAft>
                          <a:spcPts val="0"/>
                        </a:spcAft>
                      </a:pPr>
                      <a:r>
                        <a:rPr lang="en-US" sz="1000" dirty="0">
                          <a:effectLst/>
                          <a:latin typeface="Arial" panose="020B0604020202020204" pitchFamily="34" charset="0"/>
                          <a:cs typeface="Arial" panose="020B0604020202020204" pitchFamily="34" charset="0"/>
                        </a:rPr>
                        <a:t>&gt;50% reduction in RBC-TB</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dirty="0">
                          <a:effectLst/>
                          <a:latin typeface="Arial" panose="020B0604020202020204" pitchFamily="34" charset="0"/>
                          <a:cs typeface="Arial" panose="020B0604020202020204" pitchFamily="34" charset="0"/>
                        </a:rPr>
                        <a:t>33 (4/12)</a:t>
                      </a:r>
                    </a:p>
                    <a:p>
                      <a:pPr marL="0" marR="0" algn="ctr">
                        <a:lnSpc>
                          <a:spcPct val="107000"/>
                        </a:lnSpc>
                        <a:spcBef>
                          <a:spcPts val="0"/>
                        </a:spcBef>
                        <a:spcAft>
                          <a:spcPts val="0"/>
                        </a:spcAft>
                      </a:pPr>
                      <a:r>
                        <a:rPr lang="en-US" sz="1000" dirty="0">
                          <a:effectLst/>
                          <a:latin typeface="Arial" panose="020B0604020202020204" pitchFamily="34" charset="0"/>
                          <a:cs typeface="Arial" panose="020B0604020202020204" pitchFamily="34" charset="0"/>
                        </a:rPr>
                        <a:t>17 (2/12)</a:t>
                      </a:r>
                    </a:p>
                    <a:p>
                      <a:pPr marL="0" marR="0" algn="ctr">
                        <a:lnSpc>
                          <a:spcPct val="107000"/>
                        </a:lnSpc>
                        <a:spcBef>
                          <a:spcPts val="0"/>
                        </a:spcBef>
                        <a:spcAft>
                          <a:spcPts val="0"/>
                        </a:spcAft>
                      </a:pPr>
                      <a:r>
                        <a:rPr lang="en-US" sz="1000" dirty="0">
                          <a:effectLst/>
                          <a:latin typeface="Arial" panose="020B0604020202020204" pitchFamily="34" charset="0"/>
                          <a:cs typeface="Arial" panose="020B0604020202020204" pitchFamily="34" charset="0"/>
                        </a:rPr>
                        <a:t>8 (1/12)</a:t>
                      </a:r>
                    </a:p>
                    <a:p>
                      <a:pPr marL="0" marR="0" algn="ctr">
                        <a:lnSpc>
                          <a:spcPct val="107000"/>
                        </a:lnSpc>
                        <a:spcBef>
                          <a:spcPts val="0"/>
                        </a:spcBef>
                        <a:spcAft>
                          <a:spcPts val="0"/>
                        </a:spcAft>
                      </a:pPr>
                      <a:r>
                        <a:rPr lang="en-US" sz="1000" dirty="0">
                          <a:effectLst/>
                          <a:latin typeface="Arial" panose="020B0604020202020204" pitchFamily="34" charset="0"/>
                          <a:cs typeface="Arial" panose="020B0604020202020204" pitchFamily="34" charset="0"/>
                        </a:rPr>
                        <a:t>8 (1/12)</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5626569"/>
                  </a:ext>
                </a:extLst>
              </a:tr>
            </a:tbl>
          </a:graphicData>
        </a:graphic>
      </p:graphicFrame>
      <p:sp>
        <p:nvSpPr>
          <p:cNvPr id="7" name="Rectangle 1">
            <a:extLst>
              <a:ext uri="{FF2B5EF4-FFF2-40B4-BE49-F238E27FC236}">
                <a16:creationId xmlns:a16="http://schemas.microsoft.com/office/drawing/2014/main" id="{9DB34CCB-B4AB-4320-8469-78EFA35C4A20}"/>
              </a:ext>
            </a:extLst>
          </p:cNvPr>
          <p:cNvSpPr>
            <a:spLocks noChangeArrowheads="1"/>
          </p:cNvSpPr>
          <p:nvPr/>
        </p:nvSpPr>
        <p:spPr bwMode="auto">
          <a:xfrm>
            <a:off x="1524001" y="-92333"/>
            <a:ext cx="65" cy="18466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sz="1200" dirty="0">
              <a:solidFill>
                <a:srgbClr val="5B616B"/>
              </a:solidFill>
              <a:latin typeface="BlinkMacSystemFont"/>
            </a:endParaRPr>
          </a:p>
        </p:txBody>
      </p:sp>
    </p:spTree>
    <p:extLst>
      <p:ext uri="{BB962C8B-B14F-4D97-AF65-F5344CB8AC3E}">
        <p14:creationId xmlns:p14="http://schemas.microsoft.com/office/powerpoint/2010/main" val="29126922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CAEA17B-35DC-AB02-C664-C6852F6B50BC}"/>
              </a:ext>
            </a:extLst>
          </p:cNvPr>
          <p:cNvSpPr>
            <a:spLocks noGrp="1"/>
          </p:cNvSpPr>
          <p:nvPr>
            <p:ph type="ctrTitle"/>
          </p:nvPr>
        </p:nvSpPr>
        <p:spPr/>
        <p:txBody>
          <a:bodyPr/>
          <a:lstStyle/>
          <a:p>
            <a:r>
              <a:rPr lang="en-US" dirty="0"/>
              <a:t>2023 ASCO and EHA Data</a:t>
            </a:r>
          </a:p>
        </p:txBody>
      </p:sp>
      <p:sp>
        <p:nvSpPr>
          <p:cNvPr id="2" name="Footer Placeholder 1">
            <a:extLst>
              <a:ext uri="{FF2B5EF4-FFF2-40B4-BE49-F238E27FC236}">
                <a16:creationId xmlns:a16="http://schemas.microsoft.com/office/drawing/2014/main" id="{47D9BEC8-85CC-C004-5D89-AFAEE0C0D33B}"/>
              </a:ext>
            </a:extLst>
          </p:cNvPr>
          <p:cNvSpPr>
            <a:spLocks noGrp="1"/>
          </p:cNvSpPr>
          <p:nvPr>
            <p:ph type="ftr" sz="quarter" idx="13"/>
          </p:nvPr>
        </p:nvSpPr>
        <p:spPr/>
        <p:txBody>
          <a:bodyPr/>
          <a:lstStyle/>
          <a:p>
            <a:r>
              <a:rPr lang="en-US" dirty="0"/>
              <a:t>ASCO, American Society of Clinical Oncology; EHA, European Hematology Association.</a:t>
            </a:r>
          </a:p>
        </p:txBody>
      </p:sp>
      <p:sp>
        <p:nvSpPr>
          <p:cNvPr id="3" name="Subtitle 4">
            <a:extLst>
              <a:ext uri="{FF2B5EF4-FFF2-40B4-BE49-F238E27FC236}">
                <a16:creationId xmlns:a16="http://schemas.microsoft.com/office/drawing/2014/main" id="{F0D658B2-43F4-472D-D8D2-780619E99D08}"/>
              </a:ext>
            </a:extLst>
          </p:cNvPr>
          <p:cNvSpPr txBox="1">
            <a:spLocks/>
          </p:cNvSpPr>
          <p:nvPr/>
        </p:nvSpPr>
        <p:spPr>
          <a:xfrm>
            <a:off x="3084771" y="3840848"/>
            <a:ext cx="8669079" cy="1488391"/>
          </a:xfrm>
          <a:prstGeom prst="rect">
            <a:avLst/>
          </a:prstGeom>
        </p:spPr>
        <p:txBody>
          <a:bodyPr vert="horz" lIns="91440" tIns="45720" rIns="91440" bIns="45720" numCol="3" rtlCol="0">
            <a:normAutofit/>
          </a:bodyPr>
          <a:lstStyle>
            <a:lvl1pPr marL="0" indent="0" algn="ctr" defTabSz="914400" rtl="0" eaLnBrk="1" latinLnBrk="0" hangingPunct="1">
              <a:lnSpc>
                <a:spcPct val="90000"/>
              </a:lnSpc>
              <a:spcBef>
                <a:spcPts val="1000"/>
              </a:spcBef>
              <a:buClr>
                <a:schemeClr val="accent3"/>
              </a:buClr>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Clr>
                <a:schemeClr val="accent3"/>
              </a:buClr>
              <a:buFont typeface="System Font Regular"/>
              <a:buNone/>
              <a:defRPr sz="2000" kern="1200">
                <a:solidFill>
                  <a:schemeClr val="tx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Clr>
                <a:schemeClr val="accent3"/>
              </a:buClr>
              <a:buFont typeface="System Font Regular"/>
              <a:buNone/>
              <a:defRPr sz="1800" kern="120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Clr>
                <a:schemeClr val="accent3"/>
              </a:buClr>
              <a:buFont typeface="Wingdings" pitchFamily="2" charset="2"/>
              <a:buNone/>
              <a:defRPr sz="1600" kern="1200">
                <a:solidFill>
                  <a:schemeClr val="tx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Clr>
                <a:schemeClr val="accent3"/>
              </a:buClr>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000" dirty="0"/>
              <a:t>COMMANDS Trial</a:t>
            </a:r>
            <a:br>
              <a:rPr lang="en-US" sz="2000" dirty="0"/>
            </a:br>
            <a:r>
              <a:rPr lang="en-US" sz="2000" dirty="0" err="1"/>
              <a:t>Luspatercept</a:t>
            </a:r>
            <a:endParaRPr lang="en-US" sz="2000" dirty="0"/>
          </a:p>
          <a:p>
            <a:endParaRPr lang="en-US" sz="2000" dirty="0"/>
          </a:p>
          <a:p>
            <a:endParaRPr lang="en-US" sz="2000" dirty="0"/>
          </a:p>
          <a:p>
            <a:r>
              <a:rPr lang="en-US" sz="2000" dirty="0"/>
              <a:t>	</a:t>
            </a:r>
            <a:r>
              <a:rPr lang="en-US" sz="2000" dirty="0" err="1"/>
              <a:t>IMerge</a:t>
            </a:r>
            <a:r>
              <a:rPr lang="en-US" sz="2000" dirty="0"/>
              <a:t> Trial</a:t>
            </a:r>
            <a:br>
              <a:rPr lang="en-US" sz="2000" dirty="0"/>
            </a:br>
            <a:r>
              <a:rPr lang="en-US" sz="2000" dirty="0"/>
              <a:t>	</a:t>
            </a:r>
            <a:r>
              <a:rPr lang="en-US" sz="2000" dirty="0" err="1"/>
              <a:t>Imetelstat</a:t>
            </a:r>
            <a:endParaRPr lang="en-US" sz="2000" dirty="0"/>
          </a:p>
        </p:txBody>
      </p:sp>
    </p:spTree>
    <p:extLst>
      <p:ext uri="{BB962C8B-B14F-4D97-AF65-F5344CB8AC3E}">
        <p14:creationId xmlns:p14="http://schemas.microsoft.com/office/powerpoint/2010/main" val="10361255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EC1E1FA7-C3A5-4CFE-8516-A9C3D27076AD}"/>
              </a:ext>
            </a:extLst>
          </p:cNvPr>
          <p:cNvSpPr txBox="1"/>
          <p:nvPr/>
        </p:nvSpPr>
        <p:spPr>
          <a:xfrm>
            <a:off x="1578884" y="5082517"/>
            <a:ext cx="5440865" cy="196208"/>
          </a:xfrm>
          <a:prstGeom prst="rect">
            <a:avLst/>
          </a:prstGeom>
          <a:noFill/>
        </p:spPr>
        <p:txBody>
          <a:bodyPr wrap="square" rtlCol="0" anchor="b" anchorCtr="0">
            <a:spAutoFit/>
          </a:bodyPr>
          <a:lstStyle/>
          <a:p>
            <a:pPr defTabSz="685783" eaLnBrk="0" hangingPunct="0">
              <a:defRPr/>
            </a:pPr>
            <a:r>
              <a:rPr lang="en-GB" sz="675" dirty="0">
                <a:solidFill>
                  <a:prstClr val="black"/>
                </a:solidFill>
                <a:latin typeface="Arial" panose="020B0604020202020204"/>
                <a:cs typeface="Arial" panose="020B0604020202020204" pitchFamily="34" charset="0"/>
              </a:rPr>
              <a:t>. </a:t>
            </a:r>
          </a:p>
        </p:txBody>
      </p:sp>
      <p:grpSp>
        <p:nvGrpSpPr>
          <p:cNvPr id="6" name="Group 5">
            <a:extLst>
              <a:ext uri="{FF2B5EF4-FFF2-40B4-BE49-F238E27FC236}">
                <a16:creationId xmlns:a16="http://schemas.microsoft.com/office/drawing/2014/main" id="{5DAB78CA-6CB3-4C69-B9BD-9BF0B78E328A}"/>
              </a:ext>
            </a:extLst>
          </p:cNvPr>
          <p:cNvGrpSpPr/>
          <p:nvPr/>
        </p:nvGrpSpPr>
        <p:grpSpPr>
          <a:xfrm>
            <a:off x="1369794" y="3038053"/>
            <a:ext cx="9984006" cy="3003931"/>
            <a:chOff x="-234442" y="1999307"/>
            <a:chExt cx="13417038" cy="3860409"/>
          </a:xfrm>
        </p:grpSpPr>
        <p:sp>
          <p:nvSpPr>
            <p:cNvPr id="14" name="Rectangle: Rounded Corners 13">
              <a:extLst>
                <a:ext uri="{FF2B5EF4-FFF2-40B4-BE49-F238E27FC236}">
                  <a16:creationId xmlns:a16="http://schemas.microsoft.com/office/drawing/2014/main" id="{95BD7B32-3C94-493C-B032-14FF02855AFB}"/>
                </a:ext>
              </a:extLst>
            </p:cNvPr>
            <p:cNvSpPr/>
            <p:nvPr/>
          </p:nvSpPr>
          <p:spPr>
            <a:xfrm>
              <a:off x="5833684" y="2177350"/>
              <a:ext cx="2622660" cy="1425828"/>
            </a:xfrm>
            <a:prstGeom prst="rect">
              <a:avLst/>
            </a:prstGeom>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685783">
                <a:defRPr/>
              </a:pPr>
              <a:r>
                <a:rPr lang="en-GB" sz="1200" b="1" dirty="0" err="1">
                  <a:solidFill>
                    <a:prstClr val="white"/>
                  </a:solidFill>
                  <a:latin typeface="Arial" panose="020B0604020202020204"/>
                </a:rPr>
                <a:t>Luspatercept</a:t>
              </a:r>
              <a:r>
                <a:rPr lang="en-GB" sz="1200" dirty="0">
                  <a:solidFill>
                    <a:prstClr val="white"/>
                  </a:solidFill>
                  <a:latin typeface="Arial" panose="020B0604020202020204"/>
                </a:rPr>
                <a:t> </a:t>
              </a:r>
            </a:p>
            <a:p>
              <a:pPr algn="ctr" defTabSz="685783">
                <a:defRPr/>
              </a:pPr>
              <a:r>
                <a:rPr lang="en-GB" sz="1200" b="1" dirty="0">
                  <a:solidFill>
                    <a:prstClr val="white"/>
                  </a:solidFill>
                  <a:latin typeface="Arial" panose="020B0604020202020204"/>
                </a:rPr>
                <a:t>(N = 178)</a:t>
              </a:r>
              <a:br>
                <a:rPr lang="en-GB" sz="1200" dirty="0">
                  <a:solidFill>
                    <a:prstClr val="white"/>
                  </a:solidFill>
                  <a:latin typeface="Arial" panose="020B0604020202020204"/>
                </a:rPr>
              </a:br>
              <a:r>
                <a:rPr lang="en-GB" sz="1050" dirty="0">
                  <a:solidFill>
                    <a:prstClr val="white"/>
                  </a:solidFill>
                  <a:latin typeface="Arial" panose="020B0604020202020204"/>
                </a:rPr>
                <a:t>1.0 mg/kg </a:t>
              </a:r>
              <a:r>
                <a:rPr lang="en-GB" sz="1050" dirty="0" err="1">
                  <a:solidFill>
                    <a:prstClr val="white"/>
                  </a:solidFill>
                  <a:latin typeface="Arial" panose="020B0604020202020204"/>
                </a:rPr>
                <a:t>s.c.</a:t>
              </a:r>
              <a:r>
                <a:rPr lang="en-GB" sz="1050" dirty="0">
                  <a:solidFill>
                    <a:prstClr val="white"/>
                  </a:solidFill>
                  <a:latin typeface="Arial" panose="020B0604020202020204"/>
                </a:rPr>
                <a:t> Q3W; </a:t>
              </a:r>
            </a:p>
            <a:p>
              <a:pPr algn="ctr" defTabSz="685783">
                <a:defRPr/>
              </a:pPr>
              <a:r>
                <a:rPr lang="en-GB" sz="1050" dirty="0">
                  <a:solidFill>
                    <a:prstClr val="white"/>
                  </a:solidFill>
                  <a:latin typeface="Arial" panose="020B0604020202020204"/>
                </a:rPr>
                <a:t>titration up to </a:t>
              </a:r>
              <a:br>
                <a:rPr lang="en-GB" sz="1050" dirty="0">
                  <a:solidFill>
                    <a:prstClr val="white"/>
                  </a:solidFill>
                  <a:latin typeface="Arial" panose="020B0604020202020204"/>
                </a:rPr>
              </a:br>
              <a:r>
                <a:rPr lang="en-GB" sz="1050" dirty="0">
                  <a:solidFill>
                    <a:prstClr val="white"/>
                  </a:solidFill>
                  <a:latin typeface="Arial" panose="020B0604020202020204"/>
                </a:rPr>
                <a:t>1.75 mg/kg</a:t>
              </a:r>
              <a:endParaRPr lang="en-GB" sz="1200" dirty="0">
                <a:solidFill>
                  <a:prstClr val="white"/>
                </a:solidFill>
                <a:latin typeface="Arial" panose="020B0604020202020204"/>
              </a:endParaRPr>
            </a:p>
          </p:txBody>
        </p:sp>
        <p:sp>
          <p:nvSpPr>
            <p:cNvPr id="15" name="Rectangle: Rounded Corners 14">
              <a:extLst>
                <a:ext uri="{FF2B5EF4-FFF2-40B4-BE49-F238E27FC236}">
                  <a16:creationId xmlns:a16="http://schemas.microsoft.com/office/drawing/2014/main" id="{CD70EC76-9302-47E4-A367-08B9A841EE96}"/>
                </a:ext>
              </a:extLst>
            </p:cNvPr>
            <p:cNvSpPr/>
            <p:nvPr/>
          </p:nvSpPr>
          <p:spPr>
            <a:xfrm>
              <a:off x="5833684" y="3781221"/>
              <a:ext cx="2622661" cy="1222724"/>
            </a:xfrm>
            <a:prstGeom prst="rect">
              <a:avLst/>
            </a:prstGeom>
            <a:solidFill>
              <a:schemeClr val="tx2">
                <a:lumMod val="40000"/>
                <a:lumOff val="60000"/>
              </a:schemeClr>
            </a:solidFill>
            <a:ln/>
          </p:spPr>
          <p:style>
            <a:lnRef idx="1">
              <a:schemeClr val="accent5"/>
            </a:lnRef>
            <a:fillRef idx="3">
              <a:schemeClr val="accent5"/>
            </a:fillRef>
            <a:effectRef idx="2">
              <a:schemeClr val="accent5"/>
            </a:effectRef>
            <a:fontRef idx="minor">
              <a:schemeClr val="lt1"/>
            </a:fontRef>
          </p:style>
          <p:txBody>
            <a:bodyPr rtlCol="0" anchor="ctr"/>
            <a:lstStyle/>
            <a:p>
              <a:pPr algn="ctr" defTabSz="685783">
                <a:defRPr/>
              </a:pPr>
              <a:r>
                <a:rPr lang="en-GB" sz="1200" b="1" dirty="0">
                  <a:solidFill>
                    <a:prstClr val="white"/>
                  </a:solidFill>
                  <a:latin typeface="Arial" panose="020B0604020202020204"/>
                </a:rPr>
                <a:t>Epoetin alfa</a:t>
              </a:r>
            </a:p>
            <a:p>
              <a:pPr algn="ctr" defTabSz="685783">
                <a:defRPr/>
              </a:pPr>
              <a:r>
                <a:rPr lang="en-GB" sz="1200" b="1" dirty="0">
                  <a:solidFill>
                    <a:prstClr val="white"/>
                  </a:solidFill>
                  <a:latin typeface="Arial" panose="020B0604020202020204"/>
                </a:rPr>
                <a:t>(N = 178)</a:t>
              </a:r>
            </a:p>
            <a:p>
              <a:pPr algn="ctr" defTabSz="685783">
                <a:defRPr/>
              </a:pPr>
              <a:r>
                <a:rPr lang="en-GB" sz="1050" dirty="0">
                  <a:solidFill>
                    <a:prstClr val="white"/>
                  </a:solidFill>
                  <a:latin typeface="Arial" panose="020B0604020202020204"/>
                </a:rPr>
                <a:t>450 IU/kg </a:t>
              </a:r>
              <a:r>
                <a:rPr lang="en-GB" sz="1050" dirty="0" err="1">
                  <a:solidFill>
                    <a:prstClr val="white"/>
                  </a:solidFill>
                  <a:latin typeface="Arial" panose="020B0604020202020204"/>
                </a:rPr>
                <a:t>s.c.</a:t>
              </a:r>
              <a:r>
                <a:rPr lang="en-GB" sz="1050" dirty="0">
                  <a:solidFill>
                    <a:prstClr val="white"/>
                  </a:solidFill>
                  <a:latin typeface="Arial" panose="020B0604020202020204"/>
                </a:rPr>
                <a:t> QW;</a:t>
              </a:r>
            </a:p>
            <a:p>
              <a:pPr algn="ctr" defTabSz="685783">
                <a:defRPr/>
              </a:pPr>
              <a:r>
                <a:rPr lang="en-GB" sz="1050" dirty="0">
                  <a:solidFill>
                    <a:prstClr val="white"/>
                  </a:solidFill>
                  <a:latin typeface="Arial" panose="020B0604020202020204"/>
                </a:rPr>
                <a:t>titration up to </a:t>
              </a:r>
              <a:br>
                <a:rPr lang="en-GB" sz="1050" dirty="0">
                  <a:solidFill>
                    <a:prstClr val="white"/>
                  </a:solidFill>
                  <a:latin typeface="Arial" panose="020B0604020202020204"/>
                </a:rPr>
              </a:br>
              <a:r>
                <a:rPr lang="en-GB" sz="1050" dirty="0">
                  <a:solidFill>
                    <a:prstClr val="white"/>
                  </a:solidFill>
                  <a:latin typeface="Arial" panose="020B0604020202020204"/>
                </a:rPr>
                <a:t>1,050 IU/kg</a:t>
              </a:r>
            </a:p>
          </p:txBody>
        </p:sp>
        <p:sp>
          <p:nvSpPr>
            <p:cNvPr id="16" name="Rectangle: Rounded Corners 15">
              <a:extLst>
                <a:ext uri="{FF2B5EF4-FFF2-40B4-BE49-F238E27FC236}">
                  <a16:creationId xmlns:a16="http://schemas.microsoft.com/office/drawing/2014/main" id="{8E797869-DD3A-4A66-8F8E-14182D476F42}"/>
                </a:ext>
              </a:extLst>
            </p:cNvPr>
            <p:cNvSpPr/>
            <p:nvPr/>
          </p:nvSpPr>
          <p:spPr>
            <a:xfrm>
              <a:off x="11086387" y="2092130"/>
              <a:ext cx="2096209" cy="2853310"/>
            </a:xfrm>
            <a:prstGeom prst="rect">
              <a:avLst/>
            </a:prstGeom>
            <a:ln/>
          </p:spPr>
          <p:style>
            <a:lnRef idx="1">
              <a:schemeClr val="accent2"/>
            </a:lnRef>
            <a:fillRef idx="3">
              <a:schemeClr val="accent2"/>
            </a:fillRef>
            <a:effectRef idx="2">
              <a:schemeClr val="accent2"/>
            </a:effectRef>
            <a:fontRef idx="minor">
              <a:schemeClr val="lt1"/>
            </a:fontRef>
          </p:style>
          <p:txBody>
            <a:bodyPr rtlCol="0" anchor="t"/>
            <a:lstStyle/>
            <a:p>
              <a:pPr algn="ctr" defTabSz="685783">
                <a:defRPr/>
              </a:pPr>
              <a:r>
                <a:rPr lang="en-GB" sz="1200" dirty="0">
                  <a:solidFill>
                    <a:prstClr val="white"/>
                  </a:solidFill>
                  <a:latin typeface="Arial" panose="020B0604020202020204"/>
                </a:rPr>
                <a:t>Post-treatment safety follow-up</a:t>
              </a:r>
            </a:p>
            <a:p>
              <a:pPr algn="ctr" defTabSz="685783">
                <a:defRPr/>
              </a:pPr>
              <a:endParaRPr lang="en-GB" sz="1200" dirty="0">
                <a:solidFill>
                  <a:prstClr val="white"/>
                </a:solidFill>
                <a:latin typeface="Arial" panose="020B0604020202020204"/>
              </a:endParaRPr>
            </a:p>
            <a:p>
              <a:pPr algn="ctr" defTabSz="685783">
                <a:defRPr/>
              </a:pPr>
              <a:r>
                <a:rPr lang="en-GB" sz="900" b="1" dirty="0">
                  <a:solidFill>
                    <a:prstClr val="white"/>
                  </a:solidFill>
                  <a:latin typeface="Arial" panose="020B0604020202020204"/>
                </a:rPr>
                <a:t>Monitoring for other malignancies, HR-MDS or AML progression, subsequent therapies, survival</a:t>
              </a:r>
            </a:p>
            <a:p>
              <a:pPr algn="ctr" defTabSz="685783">
                <a:defRPr/>
              </a:pPr>
              <a:endParaRPr lang="en-GB" sz="900" b="1" dirty="0">
                <a:solidFill>
                  <a:prstClr val="white"/>
                </a:solidFill>
                <a:latin typeface="Arial" panose="020B0604020202020204"/>
              </a:endParaRPr>
            </a:p>
            <a:p>
              <a:pPr algn="ctr" defTabSz="685783">
                <a:defRPr/>
              </a:pPr>
              <a:endParaRPr lang="en-GB" sz="900" b="1" dirty="0">
                <a:solidFill>
                  <a:prstClr val="white"/>
                </a:solidFill>
                <a:latin typeface="Arial" panose="020B0604020202020204"/>
              </a:endParaRPr>
            </a:p>
            <a:p>
              <a:pPr algn="ctr" defTabSz="685783">
                <a:defRPr/>
              </a:pPr>
              <a:r>
                <a:rPr lang="en-GB" sz="900" b="1" dirty="0">
                  <a:solidFill>
                    <a:prstClr val="white"/>
                  </a:solidFill>
                  <a:latin typeface="Arial" panose="020B0604020202020204"/>
                </a:rPr>
                <a:t>For 5 years from first dose or 3 years from last dose, whichever is later</a:t>
              </a:r>
              <a:endParaRPr lang="en-GB" sz="1350" dirty="0">
                <a:solidFill>
                  <a:prstClr val="white"/>
                </a:solidFill>
                <a:latin typeface="Arial" panose="020B0604020202020204"/>
              </a:endParaRPr>
            </a:p>
          </p:txBody>
        </p:sp>
        <p:sp>
          <p:nvSpPr>
            <p:cNvPr id="19" name="Rectangle: Rounded Corners 18">
              <a:extLst>
                <a:ext uri="{FF2B5EF4-FFF2-40B4-BE49-F238E27FC236}">
                  <a16:creationId xmlns:a16="http://schemas.microsoft.com/office/drawing/2014/main" id="{4BEB7948-9E5B-419B-9D56-423412583883}"/>
                </a:ext>
              </a:extLst>
            </p:cNvPr>
            <p:cNvSpPr/>
            <p:nvPr/>
          </p:nvSpPr>
          <p:spPr>
            <a:xfrm>
              <a:off x="8928061" y="2157298"/>
              <a:ext cx="1937964" cy="1494827"/>
            </a:xfrm>
            <a:prstGeom prst="rect">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defTabSz="685783">
                <a:defRPr/>
              </a:pPr>
              <a:r>
                <a:rPr lang="en-GB" sz="1200" b="1" dirty="0">
                  <a:solidFill>
                    <a:prstClr val="white"/>
                  </a:solidFill>
                  <a:latin typeface="Arial" panose="020B0604020202020204"/>
                </a:rPr>
                <a:t>Response assessment at day 169 and every 24 weeks thereafter</a:t>
              </a:r>
              <a:endParaRPr lang="en-GB" sz="825" i="1" dirty="0">
                <a:solidFill>
                  <a:prstClr val="white"/>
                </a:solidFill>
                <a:latin typeface="Arial" panose="020B0604020202020204"/>
              </a:endParaRPr>
            </a:p>
          </p:txBody>
        </p:sp>
        <p:sp>
          <p:nvSpPr>
            <p:cNvPr id="20" name="Rectangle: Rounded Corners 19">
              <a:extLst>
                <a:ext uri="{FF2B5EF4-FFF2-40B4-BE49-F238E27FC236}">
                  <a16:creationId xmlns:a16="http://schemas.microsoft.com/office/drawing/2014/main" id="{E12AB3C0-E003-40B2-9E05-ED84F3635B1A}"/>
                </a:ext>
              </a:extLst>
            </p:cNvPr>
            <p:cNvSpPr/>
            <p:nvPr/>
          </p:nvSpPr>
          <p:spPr>
            <a:xfrm>
              <a:off x="8928061" y="3763502"/>
              <a:ext cx="1937964" cy="1227004"/>
            </a:xfrm>
            <a:prstGeom prst="rect">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defTabSz="685783">
                <a:defRPr/>
              </a:pPr>
              <a:r>
                <a:rPr lang="en-GB" sz="1200" b="1" dirty="0">
                  <a:solidFill>
                    <a:prstClr val="white"/>
                  </a:solidFill>
                  <a:latin typeface="Arial" panose="020B0604020202020204"/>
                </a:rPr>
                <a:t>End of treatment</a:t>
              </a:r>
              <a:endParaRPr lang="en-GB" sz="1200" b="1" baseline="30000" dirty="0">
                <a:solidFill>
                  <a:prstClr val="white"/>
                </a:solidFill>
                <a:latin typeface="Arial" panose="020B0604020202020204"/>
              </a:endParaRPr>
            </a:p>
            <a:p>
              <a:pPr algn="ctr" defTabSz="685783">
                <a:defRPr/>
              </a:pPr>
              <a:r>
                <a:rPr lang="en-GB" sz="800" dirty="0">
                  <a:solidFill>
                    <a:prstClr val="white"/>
                  </a:solidFill>
                  <a:latin typeface="Arial" panose="020B0604020202020204"/>
                </a:rPr>
                <a:t>Due to lack of clinical benefit or disease progression per IWG criteria</a:t>
              </a:r>
            </a:p>
          </p:txBody>
        </p:sp>
        <p:cxnSp>
          <p:nvCxnSpPr>
            <p:cNvPr id="21" name="Straight Arrow Connector 20">
              <a:extLst>
                <a:ext uri="{FF2B5EF4-FFF2-40B4-BE49-F238E27FC236}">
                  <a16:creationId xmlns:a16="http://schemas.microsoft.com/office/drawing/2014/main" id="{71112F9F-B951-488F-B6FD-616F42867D14}"/>
                </a:ext>
              </a:extLst>
            </p:cNvPr>
            <p:cNvCxnSpPr>
              <a:cxnSpLocks/>
            </p:cNvCxnSpPr>
            <p:nvPr/>
          </p:nvCxnSpPr>
          <p:spPr>
            <a:xfrm>
              <a:off x="5351154" y="2932013"/>
              <a:ext cx="416796" cy="0"/>
            </a:xfrm>
            <a:prstGeom prst="straightConnector1">
              <a:avLst/>
            </a:prstGeom>
            <a:ln w="12700">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22" name="Straight Arrow Connector 21">
              <a:extLst>
                <a:ext uri="{FF2B5EF4-FFF2-40B4-BE49-F238E27FC236}">
                  <a16:creationId xmlns:a16="http://schemas.microsoft.com/office/drawing/2014/main" id="{9BD3DBEE-286A-4306-96E1-74AF51E100E9}"/>
                </a:ext>
              </a:extLst>
            </p:cNvPr>
            <p:cNvCxnSpPr>
              <a:cxnSpLocks/>
            </p:cNvCxnSpPr>
            <p:nvPr/>
          </p:nvCxnSpPr>
          <p:spPr>
            <a:xfrm>
              <a:off x="5351154" y="4510948"/>
              <a:ext cx="416796" cy="0"/>
            </a:xfrm>
            <a:prstGeom prst="straightConnector1">
              <a:avLst/>
            </a:prstGeom>
            <a:ln w="12700">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23" name="Rectangle 22">
              <a:extLst>
                <a:ext uri="{FF2B5EF4-FFF2-40B4-BE49-F238E27FC236}">
                  <a16:creationId xmlns:a16="http://schemas.microsoft.com/office/drawing/2014/main" id="{D1F264A0-9DA8-44A3-A511-6A2B7B67BB74}"/>
                </a:ext>
              </a:extLst>
            </p:cNvPr>
            <p:cNvSpPr/>
            <p:nvPr/>
          </p:nvSpPr>
          <p:spPr>
            <a:xfrm rot="16200000">
              <a:off x="3873439" y="3286761"/>
              <a:ext cx="2792109" cy="562940"/>
            </a:xfrm>
            <a:prstGeom prst="rect">
              <a:avLst/>
            </a:prstGeom>
            <a:ln/>
          </p:spPr>
          <p:style>
            <a:lnRef idx="1">
              <a:schemeClr val="dk1"/>
            </a:lnRef>
            <a:fillRef idx="3">
              <a:schemeClr val="dk1"/>
            </a:fillRef>
            <a:effectRef idx="2">
              <a:schemeClr val="dk1"/>
            </a:effectRef>
            <a:fontRef idx="minor">
              <a:schemeClr val="lt1"/>
            </a:fontRef>
          </p:style>
          <p:txBody>
            <a:bodyPr rtlCol="0" anchor="ctr"/>
            <a:lstStyle/>
            <a:p>
              <a:pPr algn="ctr" defTabSz="685783">
                <a:defRPr/>
              </a:pPr>
              <a:r>
                <a:rPr lang="en-GB" sz="1200" dirty="0">
                  <a:solidFill>
                    <a:prstClr val="white"/>
                  </a:solidFill>
                  <a:latin typeface="Arial" panose="020B0604020202020204"/>
                </a:rPr>
                <a:t>Randomization 1:1</a:t>
              </a:r>
            </a:p>
          </p:txBody>
        </p:sp>
        <p:sp>
          <p:nvSpPr>
            <p:cNvPr id="25" name="Rectangle: Rounded Corners 24">
              <a:extLst>
                <a:ext uri="{FF2B5EF4-FFF2-40B4-BE49-F238E27FC236}">
                  <a16:creationId xmlns:a16="http://schemas.microsoft.com/office/drawing/2014/main" id="{B156F684-B1C0-4BAB-92C6-FEA66A3B02B8}"/>
                </a:ext>
              </a:extLst>
            </p:cNvPr>
            <p:cNvSpPr/>
            <p:nvPr/>
          </p:nvSpPr>
          <p:spPr>
            <a:xfrm>
              <a:off x="-234442" y="1999307"/>
              <a:ext cx="4939745" cy="3860409"/>
            </a:xfrm>
            <a:prstGeom prst="rect">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defTabSz="685783">
                <a:defRPr/>
              </a:pPr>
              <a:r>
                <a:rPr lang="en-GB" sz="1200" b="1" dirty="0">
                  <a:solidFill>
                    <a:prstClr val="white"/>
                  </a:solidFill>
                  <a:latin typeface="Arial" panose="020B0604020202020204"/>
                </a:rPr>
                <a:t>Key Eligibility Criteria</a:t>
              </a:r>
            </a:p>
            <a:p>
              <a:pPr algn="ctr" defTabSz="685783">
                <a:defRPr/>
              </a:pPr>
              <a:endParaRPr lang="en-GB" sz="1200" b="1" dirty="0">
                <a:solidFill>
                  <a:prstClr val="white"/>
                </a:solidFill>
                <a:latin typeface="Arial" panose="020B0604020202020204"/>
              </a:endParaRPr>
            </a:p>
            <a:p>
              <a:pPr marL="171450" indent="-171450" defTabSz="685783">
                <a:buFont typeface="Arial" panose="020B0604020202020204" pitchFamily="34" charset="0"/>
                <a:buChar char="•"/>
                <a:defRPr/>
              </a:pPr>
              <a:r>
                <a:rPr lang="en-GB" sz="1200" dirty="0">
                  <a:solidFill>
                    <a:prstClr val="white"/>
                  </a:solidFill>
                  <a:latin typeface="Arial" panose="020B0604020202020204"/>
                </a:rPr>
                <a:t>≥ 18 years of age</a:t>
              </a:r>
            </a:p>
            <a:p>
              <a:pPr marL="171450" indent="-171450" defTabSz="685783">
                <a:buFont typeface="Arial" panose="020B0604020202020204" pitchFamily="34" charset="0"/>
                <a:buChar char="•"/>
                <a:defRPr/>
              </a:pPr>
              <a:r>
                <a:rPr lang="en-GB" sz="1200" dirty="0">
                  <a:solidFill>
                    <a:prstClr val="white"/>
                  </a:solidFill>
                  <a:latin typeface="Arial" panose="020B0604020202020204"/>
                </a:rPr>
                <a:t>IPSS-R very low-, low, or intermediate-risk MDS (with or without RS) by WHO 2016, with &lt; 5% blasts in bone marrow</a:t>
              </a:r>
            </a:p>
            <a:p>
              <a:pPr marL="171450" indent="-171450" defTabSz="685783">
                <a:buFont typeface="Arial" panose="020B0604020202020204" pitchFamily="34" charset="0"/>
                <a:buChar char="•"/>
                <a:defRPr/>
              </a:pPr>
              <a:r>
                <a:rPr lang="en-GB" sz="1200" dirty="0">
                  <a:solidFill>
                    <a:prstClr val="white"/>
                  </a:solidFill>
                  <a:latin typeface="Arial" panose="020B0604020202020204"/>
                </a:rPr>
                <a:t>Required RBC transfusions (2–6 </a:t>
              </a:r>
              <a:r>
                <a:rPr lang="en-GB" sz="1200" dirty="0" err="1">
                  <a:solidFill>
                    <a:prstClr val="white"/>
                  </a:solidFill>
                  <a:latin typeface="Arial" panose="020B0604020202020204"/>
                </a:rPr>
                <a:t>pRBC</a:t>
              </a:r>
              <a:r>
                <a:rPr lang="en-GB" sz="1200" dirty="0">
                  <a:solidFill>
                    <a:prstClr val="white"/>
                  </a:solidFill>
                  <a:latin typeface="Arial" panose="020B0604020202020204"/>
                </a:rPr>
                <a:t> </a:t>
              </a:r>
              <a:br>
                <a:rPr lang="en-GB" sz="1200" dirty="0">
                  <a:solidFill>
                    <a:prstClr val="white"/>
                  </a:solidFill>
                  <a:latin typeface="Arial" panose="020B0604020202020204"/>
                </a:rPr>
              </a:br>
              <a:r>
                <a:rPr lang="en-GB" sz="1200" dirty="0">
                  <a:solidFill>
                    <a:prstClr val="white"/>
                  </a:solidFill>
                  <a:latin typeface="Arial" panose="020B0604020202020204"/>
                </a:rPr>
                <a:t>units/8 weeks for a minimum of 8 weeks immediately prior to randomization)</a:t>
              </a:r>
            </a:p>
            <a:p>
              <a:pPr marL="171450" indent="-171450" defTabSz="685783">
                <a:buFont typeface="Arial" panose="020B0604020202020204" pitchFamily="34" charset="0"/>
                <a:buChar char="•"/>
                <a:defRPr/>
              </a:pPr>
              <a:r>
                <a:rPr lang="en-GB" sz="1200" dirty="0">
                  <a:solidFill>
                    <a:prstClr val="white"/>
                  </a:solidFill>
                  <a:latin typeface="Arial" panose="020B0604020202020204"/>
                </a:rPr>
                <a:t>Endogenous </a:t>
              </a:r>
              <a:r>
                <a:rPr lang="en-GB" sz="1200" dirty="0" err="1">
                  <a:solidFill>
                    <a:prstClr val="white"/>
                  </a:solidFill>
                  <a:latin typeface="Arial" panose="020B0604020202020204"/>
                </a:rPr>
                <a:t>sEPO</a:t>
              </a:r>
              <a:r>
                <a:rPr lang="en-GB" sz="1200" dirty="0">
                  <a:solidFill>
                    <a:prstClr val="white"/>
                  </a:solidFill>
                  <a:latin typeface="Arial" panose="020B0604020202020204"/>
                </a:rPr>
                <a:t> &lt; 500 U/L</a:t>
              </a:r>
            </a:p>
            <a:p>
              <a:pPr marL="171450" indent="-171450" defTabSz="685783">
                <a:buFont typeface="Arial" panose="020B0604020202020204" pitchFamily="34" charset="0"/>
                <a:buChar char="•"/>
                <a:defRPr/>
              </a:pPr>
              <a:r>
                <a:rPr lang="en-GB" sz="1200" dirty="0">
                  <a:solidFill>
                    <a:prstClr val="white"/>
                  </a:solidFill>
                  <a:latin typeface="Arial" panose="020B0604020202020204"/>
                </a:rPr>
                <a:t>ESA-naive  </a:t>
              </a:r>
              <a:br>
                <a:rPr lang="en-GB" sz="1200" dirty="0">
                  <a:solidFill>
                    <a:prstClr val="white"/>
                  </a:solidFill>
                  <a:latin typeface="Arial" panose="020B0604020202020204"/>
                </a:rPr>
              </a:br>
              <a:endParaRPr lang="en-GB" sz="1200" dirty="0">
                <a:solidFill>
                  <a:prstClr val="white"/>
                </a:solidFill>
                <a:latin typeface="Arial" panose="020B0604020202020204"/>
              </a:endParaRPr>
            </a:p>
            <a:p>
              <a:pPr defTabSz="685783">
                <a:defRPr/>
              </a:pPr>
              <a:r>
                <a:rPr lang="en-GB" sz="1200" b="1" dirty="0">
                  <a:solidFill>
                    <a:prstClr val="white"/>
                  </a:solidFill>
                  <a:latin typeface="Arial" panose="020B0604020202020204"/>
                </a:rPr>
                <a:t>Patients stratified by:</a:t>
              </a:r>
            </a:p>
            <a:p>
              <a:pPr marL="171450" indent="-171450" defTabSz="685783">
                <a:buFont typeface="Arial" panose="020B0604020202020204" pitchFamily="34" charset="0"/>
                <a:buChar char="•"/>
                <a:defRPr/>
              </a:pPr>
              <a:r>
                <a:rPr lang="en-GB" sz="1200" dirty="0">
                  <a:solidFill>
                    <a:prstClr val="white"/>
                  </a:solidFill>
                  <a:latin typeface="Arial" panose="020B0604020202020204"/>
                </a:rPr>
                <a:t>Baseline </a:t>
              </a:r>
              <a:r>
                <a:rPr lang="en-GB" sz="1200" dirty="0" err="1">
                  <a:solidFill>
                    <a:prstClr val="white"/>
                  </a:solidFill>
                  <a:latin typeface="Arial" panose="020B0604020202020204"/>
                </a:rPr>
                <a:t>sEPO</a:t>
              </a:r>
              <a:r>
                <a:rPr lang="en-GB" sz="1200" dirty="0">
                  <a:solidFill>
                    <a:prstClr val="white"/>
                  </a:solidFill>
                  <a:latin typeface="Arial" panose="020B0604020202020204"/>
                </a:rPr>
                <a:t> level</a:t>
              </a:r>
            </a:p>
            <a:p>
              <a:pPr marL="171450" indent="-171450" defTabSz="685783">
                <a:buFont typeface="Arial" panose="020B0604020202020204" pitchFamily="34" charset="0"/>
                <a:buChar char="•"/>
                <a:defRPr/>
              </a:pPr>
              <a:r>
                <a:rPr lang="en-GB" sz="1200" dirty="0">
                  <a:solidFill>
                    <a:prstClr val="white"/>
                  </a:solidFill>
                  <a:latin typeface="Arial" panose="020B0604020202020204"/>
                </a:rPr>
                <a:t>Baseline RBC transfusion burden </a:t>
              </a:r>
            </a:p>
            <a:p>
              <a:pPr marL="171450" indent="-171450" defTabSz="685783">
                <a:buFont typeface="Arial" panose="020B0604020202020204" pitchFamily="34" charset="0"/>
                <a:buChar char="•"/>
                <a:defRPr/>
              </a:pPr>
              <a:r>
                <a:rPr lang="en-GB" sz="1200" dirty="0">
                  <a:solidFill>
                    <a:prstClr val="white"/>
                  </a:solidFill>
                  <a:latin typeface="Arial" panose="020B0604020202020204"/>
                </a:rPr>
                <a:t>RS status </a:t>
              </a:r>
            </a:p>
          </p:txBody>
        </p:sp>
      </p:grpSp>
      <p:sp>
        <p:nvSpPr>
          <p:cNvPr id="4" name="Title 3">
            <a:extLst>
              <a:ext uri="{FF2B5EF4-FFF2-40B4-BE49-F238E27FC236}">
                <a16:creationId xmlns:a16="http://schemas.microsoft.com/office/drawing/2014/main" id="{C6A93DC6-8C40-E0C4-9175-4672A1BF6BB8}"/>
              </a:ext>
            </a:extLst>
          </p:cNvPr>
          <p:cNvSpPr>
            <a:spLocks noGrp="1"/>
          </p:cNvSpPr>
          <p:nvPr>
            <p:ph type="title"/>
          </p:nvPr>
        </p:nvSpPr>
        <p:spPr>
          <a:xfrm>
            <a:off x="838200" y="365126"/>
            <a:ext cx="10515600" cy="977072"/>
          </a:xfrm>
        </p:spPr>
        <p:txBody>
          <a:bodyPr/>
          <a:lstStyle/>
          <a:p>
            <a:r>
              <a:rPr lang="en-US" dirty="0"/>
              <a:t>COMMANDS Trial: Study Design</a:t>
            </a:r>
          </a:p>
        </p:txBody>
      </p:sp>
      <p:sp>
        <p:nvSpPr>
          <p:cNvPr id="33" name="Content Placeholder 32">
            <a:extLst>
              <a:ext uri="{FF2B5EF4-FFF2-40B4-BE49-F238E27FC236}">
                <a16:creationId xmlns:a16="http://schemas.microsoft.com/office/drawing/2014/main" id="{10676DBB-3899-2A73-C6FA-FA4B3BB205E9}"/>
              </a:ext>
            </a:extLst>
          </p:cNvPr>
          <p:cNvSpPr>
            <a:spLocks noGrp="1"/>
          </p:cNvSpPr>
          <p:nvPr>
            <p:ph idx="1"/>
          </p:nvPr>
        </p:nvSpPr>
        <p:spPr>
          <a:xfrm>
            <a:off x="838200" y="1414252"/>
            <a:ext cx="10515600" cy="1623801"/>
          </a:xfrm>
        </p:spPr>
        <p:txBody>
          <a:bodyPr>
            <a:normAutofit lnSpcReduction="10000"/>
          </a:bodyPr>
          <a:lstStyle/>
          <a:p>
            <a:r>
              <a:rPr lang="en-US" sz="1600" b="1" dirty="0"/>
              <a:t>Study design: </a:t>
            </a:r>
            <a:r>
              <a:rPr lang="en-US" sz="1600" dirty="0"/>
              <a:t>open-label, randomized, phase 3 trial</a:t>
            </a:r>
          </a:p>
          <a:p>
            <a:r>
              <a:rPr lang="en-US" sz="1600" b="1" dirty="0"/>
              <a:t>Inclusion criteria: </a:t>
            </a:r>
            <a:r>
              <a:rPr lang="en-US" sz="1600" dirty="0"/>
              <a:t>IPSS-R defined LR-MDS (with or without ≥15% RS) who have NOT received ESA, and who require regular RBC transfusions </a:t>
            </a:r>
            <a:r>
              <a:rPr lang="en-GB" sz="1600" dirty="0"/>
              <a:t>(defined as an average transfusion requirement of 2-6 RBC units/8 weeks for ≥8 weeks immediately prior to randomization)</a:t>
            </a:r>
            <a:r>
              <a:rPr lang="en-US" sz="1600" dirty="0"/>
              <a:t> </a:t>
            </a:r>
          </a:p>
          <a:p>
            <a:r>
              <a:rPr lang="en-US" sz="1600" b="1" dirty="0"/>
              <a:t>Primary endpoint: </a:t>
            </a:r>
            <a:r>
              <a:rPr lang="en-US" sz="1600" dirty="0"/>
              <a:t>RBC-TI for </a:t>
            </a:r>
            <a:r>
              <a:rPr lang="en-GB" sz="1600" dirty="0"/>
              <a:t>≥</a:t>
            </a:r>
            <a:r>
              <a:rPr lang="en-US" sz="1600" dirty="0"/>
              <a:t>12 weeks (Week 1 through Week 24), </a:t>
            </a:r>
            <a:r>
              <a:rPr lang="en-GB" sz="1600" u="sng" dirty="0"/>
              <a:t>with a concurrent</a:t>
            </a:r>
            <a:r>
              <a:rPr lang="en-GB" sz="1600" dirty="0"/>
              <a:t> mean Hb increase of ≥1.5 g/dL compared with baseline</a:t>
            </a:r>
            <a:endParaRPr lang="en-US" sz="1600" dirty="0"/>
          </a:p>
        </p:txBody>
      </p:sp>
      <p:sp>
        <p:nvSpPr>
          <p:cNvPr id="2" name="Footer Placeholder 1">
            <a:extLst>
              <a:ext uri="{FF2B5EF4-FFF2-40B4-BE49-F238E27FC236}">
                <a16:creationId xmlns:a16="http://schemas.microsoft.com/office/drawing/2014/main" id="{62C36429-FDF8-0BF7-9012-EE538CE141A1}"/>
              </a:ext>
            </a:extLst>
          </p:cNvPr>
          <p:cNvSpPr>
            <a:spLocks noGrp="1"/>
          </p:cNvSpPr>
          <p:nvPr>
            <p:ph type="ftr" sz="quarter" idx="10"/>
          </p:nvPr>
        </p:nvSpPr>
        <p:spPr>
          <a:xfrm>
            <a:off x="1640263" y="6311899"/>
            <a:ext cx="9176126" cy="546101"/>
          </a:xfrm>
        </p:spPr>
        <p:txBody>
          <a:bodyPr/>
          <a:lstStyle/>
          <a:p>
            <a:r>
              <a:rPr lang="en-US" sz="900" dirty="0"/>
              <a:t>AE, adverse event; AML, acute myeloid leukemia; ESA, erythropoiesis-stimulating agents; Hb, hemoglobin; IPSS-R, International Prognostic Scoring System-Revised; LR-MDS, lower-risk myelodysplastic syndromes; RS, ring </a:t>
            </a:r>
            <a:r>
              <a:rPr lang="en-US" sz="900" dirty="0" err="1"/>
              <a:t>sideroblasts</a:t>
            </a:r>
            <a:r>
              <a:rPr lang="en-US" sz="900" dirty="0"/>
              <a:t>; RBC-TI, red blood cell transfusion independence; </a:t>
            </a:r>
            <a:r>
              <a:rPr lang="en-US" sz="900" dirty="0" err="1"/>
              <a:t>s.c.</a:t>
            </a:r>
            <a:r>
              <a:rPr lang="en-US" sz="900" dirty="0"/>
              <a:t>, sub-cutaneous; QW, weekly; Q3W, every 3 weeks. </a:t>
            </a:r>
          </a:p>
          <a:p>
            <a:r>
              <a:rPr lang="en-US" sz="900" dirty="0"/>
              <a:t>Della Porta M, et al. </a:t>
            </a:r>
            <a:r>
              <a:rPr lang="en-US" sz="900" i="1" dirty="0"/>
              <a:t>Blood</a:t>
            </a:r>
            <a:r>
              <a:rPr lang="en-US" sz="900" dirty="0"/>
              <a:t> 2020;136(Supplement 1):1-2. Garcia-</a:t>
            </a:r>
            <a:r>
              <a:rPr lang="en-US" sz="900" dirty="0" err="1"/>
              <a:t>Manero</a:t>
            </a:r>
            <a:r>
              <a:rPr lang="en-US" sz="900" dirty="0"/>
              <a:t> G, et al. </a:t>
            </a:r>
            <a:r>
              <a:rPr lang="en-US" sz="900" i="1" dirty="0"/>
              <a:t>J Clin Oncol. </a:t>
            </a:r>
            <a:r>
              <a:rPr lang="en-US" sz="900" dirty="0"/>
              <a:t>2023;41(16 suppl):7003. Della Porta M, et al. EHA 2023. Abstract S102. </a:t>
            </a:r>
          </a:p>
        </p:txBody>
      </p:sp>
    </p:spTree>
    <p:extLst>
      <p:ext uri="{BB962C8B-B14F-4D97-AF65-F5344CB8AC3E}">
        <p14:creationId xmlns:p14="http://schemas.microsoft.com/office/powerpoint/2010/main" val="4067708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67BB4-8E57-41FD-E042-FE50529B90C5}"/>
              </a:ext>
            </a:extLst>
          </p:cNvPr>
          <p:cNvSpPr>
            <a:spLocks noGrp="1"/>
          </p:cNvSpPr>
          <p:nvPr>
            <p:ph type="title"/>
          </p:nvPr>
        </p:nvSpPr>
        <p:spPr>
          <a:xfrm>
            <a:off x="838197" y="62725"/>
            <a:ext cx="10515600" cy="1325563"/>
          </a:xfrm>
        </p:spPr>
        <p:txBody>
          <a:bodyPr>
            <a:normAutofit/>
          </a:bodyPr>
          <a:lstStyle/>
          <a:p>
            <a:r>
              <a:rPr lang="en-US" sz="3600" dirty="0"/>
              <a:t>COMMANDS Trial: Primary Endpoint</a:t>
            </a:r>
            <a:br>
              <a:rPr lang="en-US" sz="3600" dirty="0"/>
            </a:br>
            <a:r>
              <a:rPr lang="en-US" sz="3600" dirty="0" err="1"/>
              <a:t>Luspatercept</a:t>
            </a:r>
            <a:r>
              <a:rPr lang="en-US" sz="3600" dirty="0"/>
              <a:t> Superior to Epoetin Alfa</a:t>
            </a:r>
          </a:p>
        </p:txBody>
      </p:sp>
      <p:sp>
        <p:nvSpPr>
          <p:cNvPr id="8" name="Text Placeholder 7">
            <a:extLst>
              <a:ext uri="{FF2B5EF4-FFF2-40B4-BE49-F238E27FC236}">
                <a16:creationId xmlns:a16="http://schemas.microsoft.com/office/drawing/2014/main" id="{7D561EDF-118E-D424-4CE7-932769B44B39}"/>
              </a:ext>
            </a:extLst>
          </p:cNvPr>
          <p:cNvSpPr>
            <a:spLocks noGrp="1"/>
          </p:cNvSpPr>
          <p:nvPr>
            <p:ph type="body" idx="1"/>
          </p:nvPr>
        </p:nvSpPr>
        <p:spPr>
          <a:xfrm>
            <a:off x="223879" y="1489950"/>
            <a:ext cx="6630280" cy="546101"/>
          </a:xfrm>
        </p:spPr>
        <p:txBody>
          <a:bodyPr>
            <a:noAutofit/>
          </a:bodyPr>
          <a:lstStyle/>
          <a:p>
            <a:pPr algn="ctr">
              <a:lnSpc>
                <a:spcPct val="110000"/>
              </a:lnSpc>
            </a:pPr>
            <a:r>
              <a:rPr lang="en-US" sz="1600" dirty="0"/>
              <a:t>Achievement of primary endpoint in different patient subgroups</a:t>
            </a:r>
          </a:p>
        </p:txBody>
      </p:sp>
      <p:sp>
        <p:nvSpPr>
          <p:cNvPr id="10" name="Text Placeholder 9">
            <a:extLst>
              <a:ext uri="{FF2B5EF4-FFF2-40B4-BE49-F238E27FC236}">
                <a16:creationId xmlns:a16="http://schemas.microsoft.com/office/drawing/2014/main" id="{AB8B375D-8E45-63D8-66F7-639582B99FEA}"/>
              </a:ext>
            </a:extLst>
          </p:cNvPr>
          <p:cNvSpPr>
            <a:spLocks noGrp="1"/>
          </p:cNvSpPr>
          <p:nvPr>
            <p:ph type="body" sz="quarter" idx="3"/>
          </p:nvPr>
        </p:nvSpPr>
        <p:spPr>
          <a:xfrm>
            <a:off x="7645150" y="1661887"/>
            <a:ext cx="4121365" cy="617090"/>
          </a:xfrm>
        </p:spPr>
        <p:txBody>
          <a:bodyPr>
            <a:noAutofit/>
          </a:bodyPr>
          <a:lstStyle/>
          <a:p>
            <a:pPr algn="ctr"/>
            <a:r>
              <a:rPr lang="en-US" sz="1600" dirty="0"/>
              <a:t>Duration of RBC-TI ≥ 12 weeks longer with </a:t>
            </a:r>
            <a:r>
              <a:rPr lang="en-US" sz="1600" dirty="0" err="1"/>
              <a:t>luspatercept</a:t>
            </a:r>
            <a:endParaRPr lang="en-US" sz="1600" dirty="0"/>
          </a:p>
        </p:txBody>
      </p:sp>
      <p:sp>
        <p:nvSpPr>
          <p:cNvPr id="4" name="Footer Placeholder 3">
            <a:extLst>
              <a:ext uri="{FF2B5EF4-FFF2-40B4-BE49-F238E27FC236}">
                <a16:creationId xmlns:a16="http://schemas.microsoft.com/office/drawing/2014/main" id="{64C4567E-94A7-9041-3B1F-E4B0194B06B9}"/>
              </a:ext>
            </a:extLst>
          </p:cNvPr>
          <p:cNvSpPr>
            <a:spLocks noGrp="1"/>
          </p:cNvSpPr>
          <p:nvPr>
            <p:ph type="ftr" sz="quarter" idx="10"/>
          </p:nvPr>
        </p:nvSpPr>
        <p:spPr/>
        <p:txBody>
          <a:bodyPr/>
          <a:lstStyle/>
          <a:p>
            <a:r>
              <a:rPr lang="en-US" dirty="0"/>
              <a:t>Hb, hemoglobin; ITT, intent-to-treat; RS, ring </a:t>
            </a:r>
            <a:r>
              <a:rPr lang="en-US" dirty="0" err="1"/>
              <a:t>sideroblasts</a:t>
            </a:r>
            <a:r>
              <a:rPr lang="en-US" dirty="0"/>
              <a:t>; RBC-TI, red blood cell transfusion independence; </a:t>
            </a:r>
            <a:r>
              <a:rPr lang="en-US" dirty="0" err="1"/>
              <a:t>sEPO</a:t>
            </a:r>
            <a:r>
              <a:rPr lang="en-US" dirty="0"/>
              <a:t>, serum erythropoietin; WT, wild type.</a:t>
            </a:r>
          </a:p>
          <a:p>
            <a:r>
              <a:rPr lang="en-US" dirty="0"/>
              <a:t>Adapted from Garcia-</a:t>
            </a:r>
            <a:r>
              <a:rPr lang="en-US" dirty="0" err="1"/>
              <a:t>Manero</a:t>
            </a:r>
            <a:r>
              <a:rPr lang="en-US" dirty="0"/>
              <a:t> G, et al. </a:t>
            </a:r>
            <a:r>
              <a:rPr lang="en-US" i="1" dirty="0"/>
              <a:t>J Clin Oncol. </a:t>
            </a:r>
            <a:r>
              <a:rPr lang="en-US" dirty="0"/>
              <a:t>2023;41(16 suppl):7003. Della Porta M, et al. EHA 2023. Abstract S102. </a:t>
            </a:r>
          </a:p>
        </p:txBody>
      </p:sp>
      <p:pic>
        <p:nvPicPr>
          <p:cNvPr id="6" name="Picture 5" descr="A picture containing text, font, diagram, plot&#10;&#10;Description automatically generated">
            <a:extLst>
              <a:ext uri="{FF2B5EF4-FFF2-40B4-BE49-F238E27FC236}">
                <a16:creationId xmlns:a16="http://schemas.microsoft.com/office/drawing/2014/main" id="{04478AAD-C52D-111E-D574-D80B3E97EADE}"/>
              </a:ext>
            </a:extLst>
          </p:cNvPr>
          <p:cNvPicPr>
            <a:picLocks noChangeAspect="1"/>
          </p:cNvPicPr>
          <p:nvPr/>
        </p:nvPicPr>
        <p:blipFill rotWithShape="1">
          <a:blip r:embed="rId3"/>
          <a:srcRect t="26381" b="7095"/>
          <a:stretch/>
        </p:blipFill>
        <p:spPr>
          <a:xfrm>
            <a:off x="0" y="2066667"/>
            <a:ext cx="6779652" cy="2537729"/>
          </a:xfrm>
          <a:prstGeom prst="rect">
            <a:avLst/>
          </a:prstGeom>
        </p:spPr>
      </p:pic>
      <p:pic>
        <p:nvPicPr>
          <p:cNvPr id="17" name="Picture 16" descr="A picture containing text, line, font, number&#10;&#10;Description automatically generated">
            <a:extLst>
              <a:ext uri="{FF2B5EF4-FFF2-40B4-BE49-F238E27FC236}">
                <a16:creationId xmlns:a16="http://schemas.microsoft.com/office/drawing/2014/main" id="{7A770486-0642-0161-839E-1A852E2EB852}"/>
              </a:ext>
            </a:extLst>
          </p:cNvPr>
          <p:cNvPicPr>
            <a:picLocks noChangeAspect="1"/>
          </p:cNvPicPr>
          <p:nvPr/>
        </p:nvPicPr>
        <p:blipFill rotWithShape="1">
          <a:blip r:embed="rId4"/>
          <a:srcRect t="15859" b="6592"/>
          <a:stretch/>
        </p:blipFill>
        <p:spPr>
          <a:xfrm>
            <a:off x="6695480" y="2260056"/>
            <a:ext cx="5372576" cy="2344340"/>
          </a:xfrm>
          <a:prstGeom prst="rect">
            <a:avLst/>
          </a:prstGeom>
        </p:spPr>
      </p:pic>
    </p:spTree>
    <p:extLst>
      <p:ext uri="{BB962C8B-B14F-4D97-AF65-F5344CB8AC3E}">
        <p14:creationId xmlns:p14="http://schemas.microsoft.com/office/powerpoint/2010/main" val="21677893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67BB4-8E57-41FD-E042-FE50529B90C5}"/>
              </a:ext>
            </a:extLst>
          </p:cNvPr>
          <p:cNvSpPr>
            <a:spLocks noGrp="1"/>
          </p:cNvSpPr>
          <p:nvPr>
            <p:ph type="title"/>
          </p:nvPr>
        </p:nvSpPr>
        <p:spPr/>
        <p:txBody>
          <a:bodyPr/>
          <a:lstStyle/>
          <a:p>
            <a:r>
              <a:rPr lang="en-US" dirty="0"/>
              <a:t>COMMANDS Trial Summary </a:t>
            </a:r>
          </a:p>
        </p:txBody>
      </p:sp>
      <p:sp>
        <p:nvSpPr>
          <p:cNvPr id="3" name="Content Placeholder 2">
            <a:extLst>
              <a:ext uri="{FF2B5EF4-FFF2-40B4-BE49-F238E27FC236}">
                <a16:creationId xmlns:a16="http://schemas.microsoft.com/office/drawing/2014/main" id="{BB8D016B-58EB-F469-773F-7669A8B05C89}"/>
              </a:ext>
            </a:extLst>
          </p:cNvPr>
          <p:cNvSpPr>
            <a:spLocks noGrp="1"/>
          </p:cNvSpPr>
          <p:nvPr>
            <p:ph idx="1"/>
          </p:nvPr>
        </p:nvSpPr>
        <p:spPr>
          <a:xfrm>
            <a:off x="838200" y="1825625"/>
            <a:ext cx="10216487" cy="3003801"/>
          </a:xfrm>
        </p:spPr>
        <p:txBody>
          <a:bodyPr>
            <a:normAutofit/>
          </a:bodyPr>
          <a:lstStyle/>
          <a:p>
            <a:r>
              <a:rPr lang="en-US" sz="2000" b="0" i="0" u="none" strike="noStrike" dirty="0">
                <a:solidFill>
                  <a:srgbClr val="4D4D4D"/>
                </a:solidFill>
                <a:effectLst/>
              </a:rPr>
              <a:t>COMMANDS study achieved its primary endpoint, demonstrating that </a:t>
            </a:r>
            <a:r>
              <a:rPr lang="en-US" sz="2000" b="0" i="0" u="none" strike="noStrike" dirty="0" err="1">
                <a:solidFill>
                  <a:srgbClr val="4D4D4D"/>
                </a:solidFill>
                <a:effectLst/>
              </a:rPr>
              <a:t>luspatercept</a:t>
            </a:r>
            <a:r>
              <a:rPr lang="en-US" sz="2000" b="0" i="0" u="none" strike="noStrike" dirty="0">
                <a:solidFill>
                  <a:srgbClr val="4D4D4D"/>
                </a:solidFill>
                <a:effectLst/>
              </a:rPr>
              <a:t> is superior to ESA in </a:t>
            </a:r>
            <a:r>
              <a:rPr lang="en-US" sz="2000" b="0" i="0" u="sng" strike="noStrike" dirty="0">
                <a:solidFill>
                  <a:srgbClr val="4D4D4D"/>
                </a:solidFill>
                <a:effectLst/>
              </a:rPr>
              <a:t>ESA-naive transfusion-dependent LR-MDS</a:t>
            </a:r>
          </a:p>
          <a:p>
            <a:pPr lvl="1"/>
            <a:r>
              <a:rPr lang="en-US" sz="2000" dirty="0">
                <a:solidFill>
                  <a:srgbClr val="4D4D4D"/>
                </a:solidFill>
              </a:rPr>
              <a:t>P</a:t>
            </a:r>
            <a:r>
              <a:rPr lang="en-US" sz="2000" b="0" i="0" u="none" strike="noStrike" dirty="0">
                <a:solidFill>
                  <a:srgbClr val="4D4D4D"/>
                </a:solidFill>
                <a:effectLst/>
              </a:rPr>
              <a:t>rimary endpoint: 59% of patients treated with </a:t>
            </a:r>
            <a:r>
              <a:rPr lang="en-US" sz="2000" b="0" i="0" u="none" strike="noStrike" dirty="0" err="1">
                <a:solidFill>
                  <a:srgbClr val="4D4D4D"/>
                </a:solidFill>
                <a:effectLst/>
              </a:rPr>
              <a:t>luspatercept</a:t>
            </a:r>
            <a:r>
              <a:rPr lang="en-US" sz="2000" b="0" i="0" u="none" strike="noStrike" dirty="0">
                <a:solidFill>
                  <a:srgbClr val="4D4D4D"/>
                </a:solidFill>
                <a:effectLst/>
              </a:rPr>
              <a:t> vs 31% with ESA</a:t>
            </a:r>
          </a:p>
          <a:p>
            <a:pPr lvl="1"/>
            <a:r>
              <a:rPr lang="en-US" sz="2000" b="0" i="0" u="none" strike="noStrike" dirty="0">
                <a:solidFill>
                  <a:srgbClr val="4D4D4D"/>
                </a:solidFill>
                <a:effectLst/>
              </a:rPr>
              <a:t>Median duration of response: 127 weeks with </a:t>
            </a:r>
            <a:r>
              <a:rPr lang="en-US" sz="2000" b="0" i="0" u="none" strike="noStrike" dirty="0" err="1">
                <a:solidFill>
                  <a:srgbClr val="4D4D4D"/>
                </a:solidFill>
                <a:effectLst/>
              </a:rPr>
              <a:t>luspatercept</a:t>
            </a:r>
            <a:r>
              <a:rPr lang="en-US" sz="2000" b="0" i="0" u="none" strike="noStrike" dirty="0">
                <a:solidFill>
                  <a:srgbClr val="4D4D4D"/>
                </a:solidFill>
                <a:effectLst/>
              </a:rPr>
              <a:t> vs 77 weeks with ESA</a:t>
            </a:r>
            <a:r>
              <a:rPr lang="en-US" sz="2000" dirty="0">
                <a:solidFill>
                  <a:srgbClr val="4D4D4D"/>
                </a:solidFill>
              </a:rPr>
              <a:t>; </a:t>
            </a:r>
            <a:r>
              <a:rPr lang="en-US" sz="2000" b="0" i="0" u="none" strike="noStrike" dirty="0">
                <a:solidFill>
                  <a:srgbClr val="4D4D4D"/>
                </a:solidFill>
                <a:effectLst/>
              </a:rPr>
              <a:t>~1 year longer than ESAs</a:t>
            </a:r>
          </a:p>
          <a:p>
            <a:r>
              <a:rPr lang="en-US" sz="2000" b="0" i="0" u="none" strike="noStrike" dirty="0" err="1">
                <a:solidFill>
                  <a:srgbClr val="4D4D4D"/>
                </a:solidFill>
                <a:effectLst/>
              </a:rPr>
              <a:t>Luspatercept</a:t>
            </a:r>
            <a:r>
              <a:rPr lang="en-US" sz="2000" b="0" i="0" u="none" strike="noStrike" dirty="0">
                <a:solidFill>
                  <a:srgbClr val="4D4D4D"/>
                </a:solidFill>
                <a:effectLst/>
              </a:rPr>
              <a:t> provides clinical benefit regardless of subgroups and baseline mutational burden</a:t>
            </a:r>
          </a:p>
          <a:p>
            <a:r>
              <a:rPr lang="en-US" sz="2000" b="0" i="0" u="none" strike="noStrike" dirty="0" err="1">
                <a:solidFill>
                  <a:srgbClr val="4D4D4D"/>
                </a:solidFill>
                <a:effectLst/>
              </a:rPr>
              <a:t>Luspatercept</a:t>
            </a:r>
            <a:r>
              <a:rPr lang="en-US" sz="2000" b="0" i="0" u="none" strike="noStrike" dirty="0">
                <a:solidFill>
                  <a:srgbClr val="4D4D4D"/>
                </a:solidFill>
                <a:effectLst/>
              </a:rPr>
              <a:t> has a manageable and predictable safety profile, consistent with previous clinical experience and convenient (Q3W) administration</a:t>
            </a:r>
          </a:p>
          <a:p>
            <a:endParaRPr lang="en-US" sz="2000" b="0" i="0" u="none" strike="noStrike" dirty="0">
              <a:solidFill>
                <a:srgbClr val="4D4D4D"/>
              </a:solidFill>
              <a:effectLst/>
            </a:endParaRPr>
          </a:p>
        </p:txBody>
      </p:sp>
      <p:sp>
        <p:nvSpPr>
          <p:cNvPr id="4" name="Footer Placeholder 3">
            <a:extLst>
              <a:ext uri="{FF2B5EF4-FFF2-40B4-BE49-F238E27FC236}">
                <a16:creationId xmlns:a16="http://schemas.microsoft.com/office/drawing/2014/main" id="{64C4567E-94A7-9041-3B1F-E4B0194B06B9}"/>
              </a:ext>
            </a:extLst>
          </p:cNvPr>
          <p:cNvSpPr>
            <a:spLocks noGrp="1"/>
          </p:cNvSpPr>
          <p:nvPr>
            <p:ph type="ftr" sz="quarter" idx="10"/>
          </p:nvPr>
        </p:nvSpPr>
        <p:spPr/>
        <p:txBody>
          <a:bodyPr/>
          <a:lstStyle/>
          <a:p>
            <a:r>
              <a:rPr lang="en-US" dirty="0"/>
              <a:t>ESA, erythropoiesis-stimulating agent; LR-MDS, lower‑risk myelodysplastic syndromes; RBC-TI, red blood cell transfusion independence; TD, transfusion-dependent.</a:t>
            </a:r>
          </a:p>
          <a:p>
            <a:r>
              <a:rPr lang="en-US" dirty="0"/>
              <a:t>Garcia-</a:t>
            </a:r>
            <a:r>
              <a:rPr lang="en-US" dirty="0" err="1"/>
              <a:t>Manero</a:t>
            </a:r>
            <a:r>
              <a:rPr lang="en-US" dirty="0"/>
              <a:t> G, et al. </a:t>
            </a:r>
            <a:r>
              <a:rPr lang="en-US" i="1" dirty="0"/>
              <a:t>J Clin Oncol. </a:t>
            </a:r>
            <a:r>
              <a:rPr lang="en-US" dirty="0"/>
              <a:t>2023;41(16 suppl):7003. Della Porta M, et al. EHA 2023. Abstract S102. </a:t>
            </a:r>
          </a:p>
        </p:txBody>
      </p:sp>
      <p:sp>
        <p:nvSpPr>
          <p:cNvPr id="7" name="Rectangle 6">
            <a:extLst>
              <a:ext uri="{FF2B5EF4-FFF2-40B4-BE49-F238E27FC236}">
                <a16:creationId xmlns:a16="http://schemas.microsoft.com/office/drawing/2014/main" id="{C8A7574B-FCF6-6094-805D-352513C2A702}"/>
              </a:ext>
            </a:extLst>
          </p:cNvPr>
          <p:cNvSpPr/>
          <p:nvPr/>
        </p:nvSpPr>
        <p:spPr>
          <a:xfrm>
            <a:off x="3296601" y="4829426"/>
            <a:ext cx="6280535" cy="134753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chemeClr val="bg1"/>
                </a:solidFill>
                <a:effectLst/>
                <a:uLnTx/>
                <a:uFillTx/>
                <a:latin typeface="Arial" panose="020B0604020202020204" pitchFamily="34" charset="0"/>
                <a:ea typeface="ＭＳ Ｐゴシック" pitchFamily="34" charset="-128"/>
                <a:cs typeface="Arial" panose="020B0604020202020204" pitchFamily="34" charset="0"/>
              </a:rPr>
              <a:t>Luspatercept is the first and only therapy to demonstrate  superiority in a head-to-head study against ESAs and brings a paradigm shift in the treatment of LR-MDS-associated anemia</a:t>
            </a:r>
          </a:p>
        </p:txBody>
      </p:sp>
    </p:spTree>
    <p:extLst>
      <p:ext uri="{BB962C8B-B14F-4D97-AF65-F5344CB8AC3E}">
        <p14:creationId xmlns:p14="http://schemas.microsoft.com/office/powerpoint/2010/main" val="5920001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E9E95-72FC-8302-5F6E-E84C51CC6BC3}"/>
              </a:ext>
            </a:extLst>
          </p:cNvPr>
          <p:cNvSpPr>
            <a:spLocks noGrp="1"/>
          </p:cNvSpPr>
          <p:nvPr>
            <p:ph type="title"/>
          </p:nvPr>
        </p:nvSpPr>
        <p:spPr/>
        <p:txBody>
          <a:bodyPr/>
          <a:lstStyle/>
          <a:p>
            <a:r>
              <a:rPr lang="en-US" dirty="0"/>
              <a:t>Disclosure of Conflicts of Interest</a:t>
            </a:r>
            <a:endParaRPr lang="en-US" sz="2399" dirty="0"/>
          </a:p>
        </p:txBody>
      </p:sp>
      <p:sp>
        <p:nvSpPr>
          <p:cNvPr id="4" name="Content Placeholder 3">
            <a:extLst>
              <a:ext uri="{FF2B5EF4-FFF2-40B4-BE49-F238E27FC236}">
                <a16:creationId xmlns:a16="http://schemas.microsoft.com/office/drawing/2014/main" id="{45B5B7FC-05B4-61CE-2B7A-4C5FAEA7A824}"/>
              </a:ext>
            </a:extLst>
          </p:cNvPr>
          <p:cNvSpPr>
            <a:spLocks noGrp="1"/>
          </p:cNvSpPr>
          <p:nvPr>
            <p:ph idx="1"/>
          </p:nvPr>
        </p:nvSpPr>
        <p:spPr/>
        <p:txBody>
          <a:bodyPr>
            <a:normAutofit/>
          </a:bodyPr>
          <a:lstStyle/>
          <a:p>
            <a:r>
              <a:rPr lang="en-US" sz="2000" dirty="0"/>
              <a:t>Rami </a:t>
            </a:r>
            <a:r>
              <a:rPr lang="en-US" sz="2000" dirty="0" err="1"/>
              <a:t>Komrokji</a:t>
            </a:r>
            <a:r>
              <a:rPr lang="en-US" sz="2000" dirty="0"/>
              <a:t>, MD has reported reported a financial interest/relationship or affiliation in the form of: </a:t>
            </a:r>
            <a:r>
              <a:rPr lang="en-US" sz="2000" i="1" dirty="0"/>
              <a:t>Advisor</a:t>
            </a:r>
            <a:r>
              <a:rPr lang="en-US" sz="2000" dirty="0"/>
              <a:t>; AbbVie, Bristol-Myers Squibb Company, CTI BioPharma Corporation, </a:t>
            </a:r>
            <a:r>
              <a:rPr lang="en-US" sz="2000" dirty="0" err="1"/>
              <a:t>Geron</a:t>
            </a:r>
            <a:r>
              <a:rPr lang="en-US" sz="2000" dirty="0"/>
              <a:t>, Jazz Pharmaceuticals, Novartis Pharmaceuticals Corporation, Pharma Essentia, </a:t>
            </a:r>
            <a:r>
              <a:rPr lang="en-US" sz="2000" dirty="0" err="1"/>
              <a:t>Servier</a:t>
            </a:r>
            <a:r>
              <a:rPr lang="en-US" sz="2000" dirty="0"/>
              <a:t>, Taiho Pharmaceutical Co., Ltd., Rigel Pharmaceuticals.</a:t>
            </a:r>
            <a:r>
              <a:rPr lang="en-US" sz="2000" i="1" dirty="0"/>
              <a:t> Speaker</a:t>
            </a:r>
            <a:r>
              <a:rPr lang="en-US" sz="2000" dirty="0"/>
              <a:t>; AbbVie, CTI BioPharma Corporation, Jazz Pharmaceuticals, Pharma Essentia, </a:t>
            </a:r>
            <a:r>
              <a:rPr lang="en-US" sz="2000" dirty="0" err="1"/>
              <a:t>Servier</a:t>
            </a:r>
            <a:r>
              <a:rPr lang="en-US" sz="2000" dirty="0"/>
              <a:t>. </a:t>
            </a:r>
            <a:r>
              <a:rPr lang="en-US" sz="2000" i="1" dirty="0"/>
              <a:t>Research grant</a:t>
            </a:r>
            <a:r>
              <a:rPr lang="en-US" sz="2000" dirty="0"/>
              <a:t>; Bristol-Myers Squibb Company </a:t>
            </a:r>
          </a:p>
          <a:p>
            <a:r>
              <a:rPr lang="en-US" sz="2000" dirty="0"/>
              <a:t>Allan Platt, PA-C, </a:t>
            </a:r>
            <a:r>
              <a:rPr lang="en-US" sz="2000" dirty="0" err="1"/>
              <a:t>MMSc</a:t>
            </a:r>
            <a:r>
              <a:rPr lang="en-US" sz="2000" dirty="0"/>
              <a:t>, has no real or apparent conflicts of interest to report. </a:t>
            </a:r>
          </a:p>
          <a:p>
            <a:r>
              <a:rPr lang="en-US" sz="2000" dirty="0"/>
              <a:t>Paul P. </a:t>
            </a:r>
            <a:r>
              <a:rPr lang="en-US" sz="2000" dirty="0" err="1"/>
              <a:t>Doghramji</a:t>
            </a:r>
            <a:r>
              <a:rPr lang="en-US" sz="2000" dirty="0"/>
              <a:t>, MD has reported reported a financial interest/relationship or affiliation in the form of: </a:t>
            </a:r>
            <a:r>
              <a:rPr lang="en-US" sz="2000" i="1" dirty="0"/>
              <a:t>Consultant</a:t>
            </a:r>
            <a:r>
              <a:rPr lang="en-US" sz="2000" dirty="0"/>
              <a:t>: Eisai, Inc. and Idorsia Pharmaceuticals, Ltd. </a:t>
            </a:r>
            <a:r>
              <a:rPr lang="en-US" sz="2000" i="1" dirty="0"/>
              <a:t>Speaker’s bureau member of</a:t>
            </a:r>
            <a:r>
              <a:rPr lang="en-US" sz="2000" dirty="0"/>
              <a:t>: Eisai, Inc., Idorsia Pharmaceuticals, Ltd., Axiom Pharmaceuticals, Inc., Jazz Pharmaceuticals, and </a:t>
            </a:r>
            <a:r>
              <a:rPr lang="en-US" sz="2000" dirty="0" err="1"/>
              <a:t>Abbvie</a:t>
            </a:r>
            <a:r>
              <a:rPr lang="en-US" sz="2000" dirty="0"/>
              <a:t>. </a:t>
            </a:r>
            <a:r>
              <a:rPr lang="en-US" sz="2000" i="1" dirty="0"/>
              <a:t>Stocks</a:t>
            </a:r>
            <a:r>
              <a:rPr lang="en-US" sz="2000" dirty="0"/>
              <a:t>: Pfizer. </a:t>
            </a:r>
          </a:p>
          <a:p>
            <a:endParaRPr lang="en-US" sz="20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3D815E04-D4ED-27F5-3B16-AF2B539A9FA9}"/>
              </a:ext>
            </a:extLst>
          </p:cNvPr>
          <p:cNvGrpSpPr/>
          <p:nvPr/>
        </p:nvGrpSpPr>
        <p:grpSpPr>
          <a:xfrm>
            <a:off x="767859" y="1661411"/>
            <a:ext cx="10823281" cy="4336001"/>
            <a:chOff x="647093" y="1662845"/>
            <a:chExt cx="10823281" cy="4336001"/>
          </a:xfrm>
        </p:grpSpPr>
        <p:sp>
          <p:nvSpPr>
            <p:cNvPr id="31" name="Round Single Corner Rectangle 9">
              <a:extLst>
                <a:ext uri="{FF2B5EF4-FFF2-40B4-BE49-F238E27FC236}">
                  <a16:creationId xmlns:a16="http://schemas.microsoft.com/office/drawing/2014/main" id="{E7956024-3250-4FEA-8123-FD3F4F2E5329}"/>
                </a:ext>
              </a:extLst>
            </p:cNvPr>
            <p:cNvSpPr/>
            <p:nvPr/>
          </p:nvSpPr>
          <p:spPr>
            <a:xfrm rot="10800000" flipH="1">
              <a:off x="658540" y="2630712"/>
              <a:ext cx="3574988" cy="2598421"/>
            </a:xfrm>
            <a:prstGeom prst="round1Rect">
              <a:avLst>
                <a:gd name="adj" fmla="val 10802"/>
              </a:avLst>
            </a:prstGeom>
            <a:solidFill>
              <a:srgbClr val="003B5C"/>
            </a:solidFill>
            <a:ln w="25400" cap="flat" cmpd="sng" algn="ctr">
              <a:solidFill>
                <a:srgbClr val="003B5C"/>
              </a:solidFill>
              <a:prstDash val="solid"/>
              <a:miter lim="800000"/>
            </a:ln>
            <a:effectLst/>
          </p:spPr>
          <p:txBody>
            <a:bodyPr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44" name="TextBox 37">
              <a:extLst>
                <a:ext uri="{FF2B5EF4-FFF2-40B4-BE49-F238E27FC236}">
                  <a16:creationId xmlns:a16="http://schemas.microsoft.com/office/drawing/2014/main" id="{F8D5D58A-D9A2-4AE0-A7F1-01394C848B4D}"/>
                </a:ext>
              </a:extLst>
            </p:cNvPr>
            <p:cNvSpPr txBox="1"/>
            <p:nvPr/>
          </p:nvSpPr>
          <p:spPr>
            <a:xfrm>
              <a:off x="647093" y="2633694"/>
              <a:ext cx="3564000" cy="2595442"/>
            </a:xfrm>
            <a:prstGeom prst="rect">
              <a:avLst/>
            </a:prstGeom>
            <a:noFill/>
            <a:ln w="25400" cap="flat" cmpd="sng" algn="ctr">
              <a:noFill/>
              <a:prstDash val="solid"/>
              <a:miter lim="800000"/>
            </a:ln>
            <a:effectLst/>
          </p:spPr>
          <p:txBody>
            <a:bodyPr lIns="108000" tIns="72000" rIns="108000" bIns="72000" rtlCol="0" anchor="ctr">
              <a:no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marL="9525" marR="0" lvl="1" indent="0" algn="l" defTabSz="457200" rtl="0" eaLnBrk="1" fontAlgn="auto" latinLnBrk="0" hangingPunct="1">
                <a:lnSpc>
                  <a:spcPct val="100000"/>
                </a:lnSpc>
                <a:spcBef>
                  <a:spcPts val="600"/>
                </a:spcBef>
                <a:spcAft>
                  <a:spcPts val="0"/>
                </a:spcAft>
                <a:buClrTx/>
                <a:buSzTx/>
                <a:buFontTx/>
                <a:buNone/>
                <a:tabLst/>
                <a:defRPr/>
              </a:pPr>
              <a:r>
                <a:rPr kumimoji="0" lang="en-US" altLang="en-US"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Patient Population (ITT N = 178)</a:t>
              </a:r>
            </a:p>
            <a:p>
              <a:pPr marL="216000" marR="0" lvl="1" indent="-216000" algn="l" defTabSz="457200" rtl="0" eaLnBrk="1" fontAlgn="auto" latinLnBrk="0" hangingPunct="1">
                <a:lnSpc>
                  <a:spcPct val="100000"/>
                </a:lnSpc>
                <a:spcBef>
                  <a:spcPts val="600"/>
                </a:spcBef>
                <a:spcAft>
                  <a:spcPts val="0"/>
                </a:spcAft>
                <a:buClr>
                  <a:srgbClr val="FFFFFF"/>
                </a:buClr>
                <a:buSzTx/>
                <a:buFont typeface="Arial" panose="020B0604020202020204" pitchFamily="34" charset="0"/>
                <a:buChar char="•"/>
                <a:tabLst/>
                <a:defRPr/>
              </a:pPr>
              <a:r>
                <a:rPr kumimoji="0" lang="en-US" altLang="en-US" sz="12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34" charset="-128"/>
                  <a:cs typeface="Arial" panose="020B0604020202020204" pitchFamily="34" charset="0"/>
                </a:rPr>
                <a:t>IPSS low- or intermediate-1–risk MDS</a:t>
              </a:r>
            </a:p>
            <a:p>
              <a:pPr marL="216000" marR="0" lvl="1" indent="-216000" algn="l" defTabSz="457200" rtl="0" eaLnBrk="1" fontAlgn="auto" latinLnBrk="0" hangingPunct="1">
                <a:lnSpc>
                  <a:spcPct val="100000"/>
                </a:lnSpc>
                <a:spcBef>
                  <a:spcPts val="600"/>
                </a:spcBef>
                <a:spcAft>
                  <a:spcPts val="0"/>
                </a:spcAft>
                <a:buClr>
                  <a:srgbClr val="FFFFFF"/>
                </a:buClr>
                <a:buSzTx/>
                <a:buFont typeface="Arial" panose="020B0604020202020204" pitchFamily="34" charset="0"/>
                <a:buChar char="•"/>
                <a:tabLst/>
                <a:defRPr/>
              </a:pPr>
              <a:r>
                <a:rPr lang="en-US" altLang="en-US" sz="1200" dirty="0">
                  <a:solidFill>
                    <a:srgbClr val="FFFFFF"/>
                  </a:solidFill>
                  <a:latin typeface="Arial" panose="020B0604020202020204" pitchFamily="34" charset="0"/>
                  <a:ea typeface="ＭＳ Ｐゴシック" panose="020B0600070205080204" pitchFamily="34" charset="-128"/>
                  <a:cs typeface="Arial" panose="020B0604020202020204" pitchFamily="34" charset="0"/>
                </a:rPr>
                <a:t>R</a:t>
              </a:r>
              <a:r>
                <a:rPr kumimoji="0" lang="en-US" altLang="en-US" sz="12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34" charset="-128"/>
                  <a:cs typeface="Arial" panose="020B0604020202020204" pitchFamily="34" charset="0"/>
                </a:rPr>
                <a:t>elapsed/refractory to ESA or EPO &gt;500 mU/mL (ESA ineligible)</a:t>
              </a:r>
            </a:p>
            <a:p>
              <a:pPr marL="216000" marR="0" lvl="1" indent="-216000" algn="l" defTabSz="457200" rtl="0" eaLnBrk="1" fontAlgn="auto" latinLnBrk="0" hangingPunct="1">
                <a:lnSpc>
                  <a:spcPct val="100000"/>
                </a:lnSpc>
                <a:spcBef>
                  <a:spcPts val="600"/>
                </a:spcBef>
                <a:spcAft>
                  <a:spcPts val="0"/>
                </a:spcAft>
                <a:buClr>
                  <a:srgbClr val="FFFFFF"/>
                </a:buClr>
                <a:buSzTx/>
                <a:buFont typeface="Arial" panose="020B0604020202020204" pitchFamily="34" charset="0"/>
                <a:buChar char="•"/>
                <a:tabLst/>
                <a:defRPr/>
              </a:pPr>
              <a:r>
                <a:rPr kumimoji="0" lang="en-US" altLang="en-US" sz="1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ＭＳ Ｐゴシック" panose="020B0600070205080204" pitchFamily="34" charset="-128"/>
                  <a:cs typeface="Arial" panose="020B0604020202020204" pitchFamily="34" charset="0"/>
                </a:rPr>
                <a:t>Transfusion dependent: ≥4 units RBCs/8 weeks over 16-week pre-study </a:t>
              </a:r>
            </a:p>
            <a:p>
              <a:pPr marL="216000" marR="0" lvl="1" indent="-216000" algn="l" defTabSz="457200" rtl="0" eaLnBrk="1" fontAlgn="auto" latinLnBrk="0" hangingPunct="1">
                <a:lnSpc>
                  <a:spcPct val="100000"/>
                </a:lnSpc>
                <a:spcBef>
                  <a:spcPts val="600"/>
                </a:spcBef>
                <a:spcAft>
                  <a:spcPts val="0"/>
                </a:spcAft>
                <a:buClr>
                  <a:srgbClr val="FFFFFF"/>
                </a:buClr>
                <a:buSzTx/>
                <a:buFont typeface="Arial" panose="020B0604020202020204" pitchFamily="34" charset="0"/>
                <a:buChar char="•"/>
                <a:tabLst/>
                <a:defRPr/>
              </a:pPr>
              <a:r>
                <a:rPr kumimoji="0" lang="en-US" altLang="en-US" sz="12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34" charset="-128"/>
                  <a:cs typeface="Arial" panose="020B0604020202020204" pitchFamily="34" charset="0"/>
                </a:rPr>
                <a:t>Non-deletion 5q</a:t>
              </a:r>
            </a:p>
            <a:p>
              <a:pPr marL="216000" marR="0" lvl="1" indent="-216000" algn="l" defTabSz="457200" rtl="0" eaLnBrk="1" fontAlgn="auto" latinLnBrk="0" hangingPunct="1">
                <a:lnSpc>
                  <a:spcPct val="100000"/>
                </a:lnSpc>
                <a:spcBef>
                  <a:spcPts val="600"/>
                </a:spcBef>
                <a:spcAft>
                  <a:spcPts val="0"/>
                </a:spcAft>
                <a:buClr>
                  <a:srgbClr val="FFFFFF"/>
                </a:buClr>
                <a:buSzTx/>
                <a:buFont typeface="Arial" panose="020B0604020202020204" pitchFamily="34" charset="0"/>
                <a:buChar char="•"/>
                <a:tabLst/>
                <a:defRPr/>
              </a:pPr>
              <a:r>
                <a:rPr kumimoji="0" lang="en-US" altLang="en-US" sz="12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34" charset="-128"/>
                  <a:cs typeface="Arial" panose="020B0604020202020204" pitchFamily="34" charset="0"/>
                </a:rPr>
                <a:t>No prior treatment with lenalidomide or HMAs</a:t>
              </a:r>
            </a:p>
          </p:txBody>
        </p:sp>
        <p:sp>
          <p:nvSpPr>
            <p:cNvPr id="45" name="Round Diagonal Corner Rectangle 26">
              <a:extLst>
                <a:ext uri="{FF2B5EF4-FFF2-40B4-BE49-F238E27FC236}">
                  <a16:creationId xmlns:a16="http://schemas.microsoft.com/office/drawing/2014/main" id="{F8C6F3F2-1DCA-479C-ACCF-C390F5867E53}"/>
                </a:ext>
              </a:extLst>
            </p:cNvPr>
            <p:cNvSpPr/>
            <p:nvPr/>
          </p:nvSpPr>
          <p:spPr>
            <a:xfrm>
              <a:off x="8881090" y="1673920"/>
              <a:ext cx="2581434" cy="3555213"/>
            </a:xfrm>
            <a:prstGeom prst="round2DiagRect">
              <a:avLst>
                <a:gd name="adj1" fmla="val 9238"/>
                <a:gd name="adj2" fmla="val 0"/>
              </a:avLst>
            </a:prstGeom>
            <a:solidFill>
              <a:srgbClr val="FFFFFF">
                <a:lumMod val="95000"/>
              </a:srgbClr>
            </a:solidFill>
            <a:ln w="25400" cap="flat" cmpd="sng" algn="ctr">
              <a:solidFill>
                <a:srgbClr val="FFFFFF">
                  <a:lumMod val="95000"/>
                </a:srgbClr>
              </a:solidFill>
              <a:prstDash val="solid"/>
              <a:miter lim="800000"/>
            </a:ln>
            <a:effectLst/>
          </p:spPr>
          <p:txBody>
            <a:bodyPr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55" name="Round Diagonal Corner Rectangle 31">
              <a:extLst>
                <a:ext uri="{FF2B5EF4-FFF2-40B4-BE49-F238E27FC236}">
                  <a16:creationId xmlns:a16="http://schemas.microsoft.com/office/drawing/2014/main" id="{91E81DA4-4A4A-4A27-9D55-DD8D81EF79A1}"/>
                </a:ext>
              </a:extLst>
            </p:cNvPr>
            <p:cNvSpPr/>
            <p:nvPr/>
          </p:nvSpPr>
          <p:spPr>
            <a:xfrm>
              <a:off x="5861868" y="4392185"/>
              <a:ext cx="2160000" cy="720000"/>
            </a:xfrm>
            <a:prstGeom prst="round2DiagRect">
              <a:avLst>
                <a:gd name="adj1" fmla="val 9238"/>
                <a:gd name="adj2" fmla="val 0"/>
              </a:avLst>
            </a:prstGeom>
            <a:solidFill>
              <a:srgbClr val="FFA300"/>
            </a:solidFill>
            <a:ln w="25400" cap="flat" cmpd="sng" algn="ctr">
              <a:solidFill>
                <a:srgbClr val="FFA300"/>
              </a:solidFill>
              <a:prstDash val="solid"/>
              <a:miter lim="800000"/>
            </a:ln>
            <a:effectLst/>
          </p:spPr>
          <p:txBody>
            <a:bodyPr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57" name="Round Diagonal Corner Rectangle 29">
              <a:extLst>
                <a:ext uri="{FF2B5EF4-FFF2-40B4-BE49-F238E27FC236}">
                  <a16:creationId xmlns:a16="http://schemas.microsoft.com/office/drawing/2014/main" id="{933F8A9A-6BF8-40E0-8A3B-62909F482B44}"/>
                </a:ext>
              </a:extLst>
            </p:cNvPr>
            <p:cNvSpPr/>
            <p:nvPr/>
          </p:nvSpPr>
          <p:spPr>
            <a:xfrm>
              <a:off x="5861868" y="1742251"/>
              <a:ext cx="2160000" cy="720000"/>
            </a:xfrm>
            <a:prstGeom prst="round2DiagRect">
              <a:avLst>
                <a:gd name="adj1" fmla="val 9238"/>
                <a:gd name="adj2" fmla="val 0"/>
              </a:avLst>
            </a:prstGeom>
            <a:solidFill>
              <a:srgbClr val="005EB8"/>
            </a:solidFill>
            <a:ln w="25400" cap="flat" cmpd="sng" algn="ctr">
              <a:solidFill>
                <a:srgbClr val="005EB8"/>
              </a:solidFill>
              <a:prstDash val="solid"/>
              <a:miter lim="800000"/>
            </a:ln>
            <a:effectLst/>
          </p:spPr>
          <p:txBody>
            <a:bodyPr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11429" rtl="0" eaLnBrk="1" fontAlgn="auto" latinLnBrk="0" hangingPunct="1">
                <a:lnSpc>
                  <a:spcPct val="100000"/>
                </a:lnSpc>
                <a:spcBef>
                  <a:spcPts val="100"/>
                </a:spcBef>
                <a:spcAft>
                  <a:spcPts val="0"/>
                </a:spcAft>
                <a:buClrTx/>
                <a:buSzTx/>
                <a:buFontTx/>
                <a:buNone/>
                <a:tabLst/>
                <a:defRPr/>
              </a:pPr>
              <a:r>
                <a:rPr kumimoji="0" lang="en-US" sz="1600" b="1" i="0" u="none" strike="noStrike" kern="1200" cap="none" spc="0" normalizeH="0" baseline="0" noProof="0" dirty="0" err="1">
                  <a:ln>
                    <a:noFill/>
                  </a:ln>
                  <a:solidFill>
                    <a:srgbClr val="FFFFFF"/>
                  </a:solidFill>
                  <a:effectLst/>
                  <a:uLnTx/>
                  <a:uFillTx/>
                  <a:latin typeface="Arial" panose="020B0604020202020204" pitchFamily="34" charset="0"/>
                  <a:ea typeface="+mn-ea"/>
                  <a:cs typeface="Arial" panose="020B0604020202020204" pitchFamily="34" charset="0"/>
                </a:rPr>
                <a:t>Imetelstat</a:t>
              </a:r>
              <a:r>
                <a:rPr kumimoji="0" lang="en-US" sz="16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a:t>
              </a:r>
            </a:p>
            <a:p>
              <a:pPr marL="0" marR="0" lvl="0" indent="0" algn="ctr" defTabSz="411429" rtl="0" eaLnBrk="1" fontAlgn="auto" latinLnBrk="0" hangingPunct="1">
                <a:lnSpc>
                  <a:spcPct val="100000"/>
                </a:lnSpc>
                <a:spcBef>
                  <a:spcPts val="10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7.5 mg/kg </a:t>
              </a:r>
              <a:r>
                <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IV</a:t>
              </a:r>
              <a:r>
                <a:rPr kumimoji="0" lang="en-US"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/4 weeks</a:t>
              </a:r>
            </a:p>
            <a:p>
              <a:pPr marL="0" marR="0" lvl="0" indent="0" algn="ctr" defTabSz="411429" rtl="0" eaLnBrk="1" fontAlgn="auto" latinLnBrk="0" hangingPunct="1">
                <a:lnSpc>
                  <a:spcPct val="100000"/>
                </a:lnSpc>
                <a:spcBef>
                  <a:spcPts val="10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(N = 118)</a:t>
              </a:r>
            </a:p>
          </p:txBody>
        </p:sp>
        <p:sp>
          <p:nvSpPr>
            <p:cNvPr id="59" name="TextBox 23">
              <a:extLst>
                <a:ext uri="{FF2B5EF4-FFF2-40B4-BE49-F238E27FC236}">
                  <a16:creationId xmlns:a16="http://schemas.microsoft.com/office/drawing/2014/main" id="{39A038FA-3649-41B6-A027-8FA0C46EBB1C}"/>
                </a:ext>
              </a:extLst>
            </p:cNvPr>
            <p:cNvSpPr txBox="1"/>
            <p:nvPr/>
          </p:nvSpPr>
          <p:spPr>
            <a:xfrm>
              <a:off x="8888940" y="1671793"/>
              <a:ext cx="2581434" cy="3555213"/>
            </a:xfrm>
            <a:prstGeom prst="rect">
              <a:avLst/>
            </a:prstGeom>
            <a:noFill/>
            <a:ln w="25400" cap="flat" cmpd="sng" algn="ctr">
              <a:noFill/>
              <a:prstDash val="solid"/>
              <a:miter lim="800000"/>
            </a:ln>
            <a:effectLst/>
          </p:spPr>
          <p:txBody>
            <a:bodyPr lIns="72000" tIns="36000" rIns="72000" bIns="36000" rtlCol="0" anchor="ctr">
              <a:no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marL="0" marR="0" lvl="1" indent="0" algn="l" defTabSz="457200" rtl="0" eaLnBrk="1" fontAlgn="auto" latinLnBrk="0" hangingPunct="1">
                <a:lnSpc>
                  <a:spcPct val="100000"/>
                </a:lnSpc>
                <a:spcBef>
                  <a:spcPts val="1200"/>
                </a:spcBef>
                <a:spcAft>
                  <a:spcPts val="0"/>
                </a:spcAft>
                <a:buClrTx/>
                <a:buSzTx/>
                <a:buFontTx/>
                <a:buNone/>
                <a:tabLst/>
                <a:defRPr/>
              </a:pPr>
              <a:r>
                <a:rPr kumimoji="0" lang="en-US" altLang="en-US" sz="1200" b="1" i="0" u="none" strike="noStrike" kern="1200" cap="none" spc="0" normalizeH="0" baseline="0" noProof="0" dirty="0">
                  <a:ln>
                    <a:noFill/>
                  </a:ln>
                  <a:solidFill>
                    <a:srgbClr val="0E5B99"/>
                  </a:solidFill>
                  <a:effectLst/>
                  <a:uLnTx/>
                  <a:uFillTx/>
                  <a:latin typeface="Arial" panose="020B0604020202020204" pitchFamily="34" charset="0"/>
                  <a:ea typeface="+mn-ea"/>
                  <a:cs typeface="Arial" panose="020B0604020202020204" pitchFamily="34" charset="0"/>
                </a:rPr>
                <a:t>Primary endpoint: </a:t>
              </a:r>
            </a:p>
            <a:p>
              <a:pPr marL="216000" marR="0" lvl="1" indent="-216000" algn="l" defTabSz="457200" rtl="0" eaLnBrk="1" fontAlgn="auto" latinLnBrk="0" hangingPunct="1">
                <a:lnSpc>
                  <a:spcPct val="100000"/>
                </a:lnSpc>
                <a:spcBef>
                  <a:spcPts val="600"/>
                </a:spcBef>
                <a:spcAft>
                  <a:spcPts val="0"/>
                </a:spcAft>
                <a:buClr>
                  <a:srgbClr val="005EB8"/>
                </a:buClr>
                <a:buSzTx/>
                <a:buFont typeface="Arial" panose="020B0604020202020204" pitchFamily="34" charset="0"/>
                <a:buChar char="•"/>
                <a:tabLst/>
                <a:defRPr/>
              </a:pPr>
              <a:r>
                <a:rPr kumimoji="0" lang="en-US" altLang="en-US" sz="1100" b="0" i="0" u="none" strike="noStrike" kern="1200" cap="none" spc="0" normalizeH="0" baseline="0" noProof="0" dirty="0">
                  <a:ln>
                    <a:noFill/>
                  </a:ln>
                  <a:solidFill>
                    <a:srgbClr val="003B5C"/>
                  </a:solidFill>
                  <a:effectLst/>
                  <a:uLnTx/>
                  <a:uFillTx/>
                  <a:latin typeface="Arial" panose="020B0604020202020204" pitchFamily="34" charset="0"/>
                  <a:ea typeface="+mn-ea"/>
                  <a:cs typeface="Arial" panose="020B0604020202020204" pitchFamily="34" charset="0"/>
                </a:rPr>
                <a:t>8-week RBC-TI</a:t>
              </a:r>
              <a:endParaRPr kumimoji="0" lang="en-US" altLang="en-US" sz="1100" b="0" i="0" u="none" strike="noStrike" kern="1200" cap="none" spc="0" normalizeH="0" baseline="30000" noProof="0" dirty="0">
                <a:ln>
                  <a:noFill/>
                </a:ln>
                <a:solidFill>
                  <a:srgbClr val="003B5C"/>
                </a:solidFill>
                <a:effectLst/>
                <a:uLnTx/>
                <a:uFillTx/>
                <a:latin typeface="Arial" panose="020B0604020202020204" pitchFamily="34" charset="0"/>
                <a:ea typeface="+mn-ea"/>
                <a:cs typeface="Arial" panose="020B0604020202020204" pitchFamily="34" charset="0"/>
              </a:endParaRPr>
            </a:p>
            <a:p>
              <a:pPr marL="0" marR="0" lvl="1" indent="0" algn="l" defTabSz="457200" rtl="0" eaLnBrk="1" fontAlgn="auto" latinLnBrk="0" hangingPunct="1">
                <a:lnSpc>
                  <a:spcPct val="100000"/>
                </a:lnSpc>
                <a:spcBef>
                  <a:spcPts val="1200"/>
                </a:spcBef>
                <a:spcAft>
                  <a:spcPts val="0"/>
                </a:spcAft>
                <a:buClrTx/>
                <a:buSzTx/>
                <a:buFontTx/>
                <a:buNone/>
                <a:tabLst/>
                <a:defRPr/>
              </a:pPr>
              <a:r>
                <a:rPr kumimoji="0" lang="en-US" altLang="en-US" sz="1200" b="1" i="0" u="none" strike="noStrike" kern="1200" cap="none" spc="0" normalizeH="0" baseline="0" noProof="0" dirty="0">
                  <a:ln>
                    <a:noFill/>
                  </a:ln>
                  <a:solidFill>
                    <a:srgbClr val="0E5B99"/>
                  </a:solidFill>
                  <a:effectLst/>
                  <a:uLnTx/>
                  <a:uFillTx/>
                  <a:latin typeface="Arial" panose="020B0604020202020204" pitchFamily="34" charset="0"/>
                  <a:ea typeface="+mn-ea"/>
                  <a:cs typeface="Arial" panose="020B0604020202020204" pitchFamily="34" charset="0"/>
                </a:rPr>
                <a:t>Key secondary endpoints: </a:t>
              </a:r>
            </a:p>
            <a:p>
              <a:pPr marL="216000" marR="0" lvl="1" indent="-216000" algn="l" defTabSz="457200" rtl="0" eaLnBrk="1" fontAlgn="auto" latinLnBrk="0" hangingPunct="1">
                <a:lnSpc>
                  <a:spcPct val="100000"/>
                </a:lnSpc>
                <a:spcBef>
                  <a:spcPts val="600"/>
                </a:spcBef>
                <a:spcAft>
                  <a:spcPts val="0"/>
                </a:spcAft>
                <a:buClr>
                  <a:srgbClr val="005EB8"/>
                </a:buClr>
                <a:buSzTx/>
                <a:buFont typeface="Arial" panose="020B0604020202020204" pitchFamily="34" charset="0"/>
                <a:buChar char="•"/>
                <a:tabLst/>
                <a:defRPr/>
              </a:pPr>
              <a:r>
                <a:rPr kumimoji="0" lang="en-US" altLang="en-US" sz="1100" b="0" i="0" u="none" strike="noStrike" kern="1200" cap="none" spc="0" normalizeH="0" baseline="0" noProof="0" dirty="0">
                  <a:ln>
                    <a:noFill/>
                  </a:ln>
                  <a:solidFill>
                    <a:srgbClr val="003B5C"/>
                  </a:solidFill>
                  <a:effectLst/>
                  <a:uLnTx/>
                  <a:uFillTx/>
                  <a:latin typeface="Arial" panose="020B0604020202020204" pitchFamily="34" charset="0"/>
                  <a:ea typeface="+mn-ea"/>
                  <a:cs typeface="Arial" panose="020B0604020202020204" pitchFamily="34" charset="0"/>
                </a:rPr>
                <a:t>24-week RBC-TI</a:t>
              </a:r>
            </a:p>
            <a:p>
              <a:pPr marL="216000" marR="0" lvl="1" indent="-216000" algn="l" defTabSz="457200" rtl="0" eaLnBrk="1" fontAlgn="auto" latinLnBrk="0" hangingPunct="1">
                <a:lnSpc>
                  <a:spcPct val="100000"/>
                </a:lnSpc>
                <a:spcBef>
                  <a:spcPts val="600"/>
                </a:spcBef>
                <a:spcAft>
                  <a:spcPts val="0"/>
                </a:spcAft>
                <a:buClr>
                  <a:srgbClr val="005EB8"/>
                </a:buClr>
                <a:buSzTx/>
                <a:buFont typeface="Arial" panose="020B0604020202020204" pitchFamily="34" charset="0"/>
                <a:buChar char="•"/>
                <a:tabLst/>
                <a:defRPr/>
              </a:pPr>
              <a:r>
                <a:rPr kumimoji="0" lang="en-US" altLang="en-US" sz="1100" b="0" i="0" u="none" strike="noStrike" kern="1200" cap="none" spc="0" normalizeH="0" baseline="0" noProof="0" dirty="0">
                  <a:ln>
                    <a:noFill/>
                  </a:ln>
                  <a:solidFill>
                    <a:srgbClr val="003B5C"/>
                  </a:solidFill>
                  <a:effectLst/>
                  <a:uLnTx/>
                  <a:uFillTx/>
                  <a:latin typeface="Arial" panose="020B0604020202020204" pitchFamily="34" charset="0"/>
                  <a:ea typeface="+mn-ea"/>
                  <a:cs typeface="Arial" panose="020B0604020202020204" pitchFamily="34" charset="0"/>
                </a:rPr>
                <a:t>Duration of TI</a:t>
              </a:r>
            </a:p>
            <a:p>
              <a:pPr marL="216000" marR="0" lvl="1" indent="-216000" algn="l" defTabSz="457200" rtl="0" eaLnBrk="1" fontAlgn="auto" latinLnBrk="0" hangingPunct="1">
                <a:lnSpc>
                  <a:spcPct val="100000"/>
                </a:lnSpc>
                <a:spcBef>
                  <a:spcPts val="600"/>
                </a:spcBef>
                <a:spcAft>
                  <a:spcPts val="0"/>
                </a:spcAft>
                <a:buClr>
                  <a:srgbClr val="005EB8"/>
                </a:buClr>
                <a:buSzTx/>
                <a:buFont typeface="Arial" panose="020B0604020202020204" pitchFamily="34" charset="0"/>
                <a:buChar char="•"/>
                <a:tabLst/>
                <a:defRPr/>
              </a:pPr>
              <a:r>
                <a:rPr kumimoji="0" lang="en-US" altLang="en-US" sz="1100" b="0" i="0" u="none" strike="noStrike" kern="1200" cap="none" spc="0" normalizeH="0" baseline="0" noProof="0" dirty="0">
                  <a:ln>
                    <a:noFill/>
                  </a:ln>
                  <a:solidFill>
                    <a:srgbClr val="003B5C"/>
                  </a:solidFill>
                  <a:effectLst/>
                  <a:uLnTx/>
                  <a:uFillTx/>
                  <a:latin typeface="Arial" panose="020B0604020202020204" pitchFamily="34" charset="0"/>
                  <a:ea typeface="+mn-ea"/>
                  <a:cs typeface="Arial" panose="020B0604020202020204" pitchFamily="34" charset="0"/>
                </a:rPr>
                <a:t>Hematologic improvement-erythroid</a:t>
              </a:r>
            </a:p>
            <a:p>
              <a:pPr marL="216000" marR="0" lvl="1" indent="-216000" algn="l" defTabSz="457200" rtl="0" eaLnBrk="1" fontAlgn="auto" latinLnBrk="0" hangingPunct="1">
                <a:lnSpc>
                  <a:spcPct val="100000"/>
                </a:lnSpc>
                <a:spcBef>
                  <a:spcPts val="600"/>
                </a:spcBef>
                <a:spcAft>
                  <a:spcPts val="0"/>
                </a:spcAft>
                <a:buClr>
                  <a:srgbClr val="005EB8"/>
                </a:buClr>
                <a:buSzTx/>
                <a:buFont typeface="Arial" panose="020B0604020202020204" pitchFamily="34" charset="0"/>
                <a:buChar char="•"/>
                <a:tabLst/>
                <a:defRPr/>
              </a:pPr>
              <a:r>
                <a:rPr kumimoji="0" lang="en-US" sz="1100" b="0" i="0" u="none" strike="noStrike" kern="1200" cap="none" spc="0" normalizeH="0" baseline="0" noProof="0" dirty="0">
                  <a:ln>
                    <a:noFill/>
                  </a:ln>
                  <a:solidFill>
                    <a:srgbClr val="003B5C"/>
                  </a:solidFill>
                  <a:effectLst/>
                  <a:uLnTx/>
                  <a:uFillTx/>
                  <a:latin typeface="Arial" panose="020B0604020202020204" pitchFamily="34" charset="0"/>
                  <a:ea typeface="+mn-ea"/>
                  <a:cs typeface="Arial" panose="020B0604020202020204" pitchFamily="34" charset="0"/>
                </a:rPr>
                <a:t>Safety</a:t>
              </a:r>
            </a:p>
            <a:p>
              <a:pPr marL="0" marR="0" lvl="1" indent="0" algn="l" defTabSz="457200" rtl="0" eaLnBrk="1" fontAlgn="auto" latinLnBrk="0" hangingPunct="1">
                <a:lnSpc>
                  <a:spcPct val="100000"/>
                </a:lnSpc>
                <a:spcBef>
                  <a:spcPts val="1200"/>
                </a:spcBef>
                <a:spcAft>
                  <a:spcPts val="0"/>
                </a:spcAft>
                <a:buClrTx/>
                <a:buSzTx/>
                <a:buFontTx/>
                <a:buNone/>
                <a:tabLst/>
                <a:defRPr/>
              </a:pPr>
              <a:r>
                <a:rPr kumimoji="0" lang="en-US" sz="1200" b="1" i="0" u="none" strike="noStrike" kern="1200" cap="none" spc="0" normalizeH="0" baseline="0" noProof="0" dirty="0">
                  <a:ln>
                    <a:noFill/>
                  </a:ln>
                  <a:solidFill>
                    <a:srgbClr val="0E5B99"/>
                  </a:solidFill>
                  <a:effectLst/>
                  <a:uLnTx/>
                  <a:uFillTx/>
                  <a:latin typeface="Arial" panose="020B0604020202020204" pitchFamily="34" charset="0"/>
                  <a:ea typeface="+mn-ea"/>
                  <a:cs typeface="Arial" panose="020B0604020202020204" pitchFamily="34" charset="0"/>
                </a:rPr>
                <a:t>Key exploratory endpoints:</a:t>
              </a:r>
            </a:p>
            <a:p>
              <a:pPr marL="216000" marR="0" lvl="0" indent="-216000" algn="l" defTabSz="457200" rtl="0" eaLnBrk="1" fontAlgn="auto" latinLnBrk="0" hangingPunct="1">
                <a:lnSpc>
                  <a:spcPct val="100000"/>
                </a:lnSpc>
                <a:spcBef>
                  <a:spcPts val="600"/>
                </a:spcBef>
                <a:spcAft>
                  <a:spcPts val="0"/>
                </a:spcAft>
                <a:buClr>
                  <a:srgbClr val="4472C4"/>
                </a:buClr>
                <a:buSzTx/>
                <a:buFont typeface="Arial" panose="020B0604020202020204" pitchFamily="34" charset="0"/>
                <a:buChar char="•"/>
                <a:tabLst/>
                <a:defRPr/>
              </a:pPr>
              <a:r>
                <a:rPr kumimoji="0" lang="en-US" sz="1100" b="0" i="0" u="none" strike="noStrike" kern="1200" cap="none" spc="0" normalizeH="0" baseline="0" noProof="0" dirty="0">
                  <a:ln>
                    <a:noFill/>
                  </a:ln>
                  <a:solidFill>
                    <a:srgbClr val="23456F"/>
                  </a:solidFill>
                  <a:effectLst/>
                  <a:uLnTx/>
                  <a:uFillTx/>
                  <a:latin typeface="Arial" panose="020B0604020202020204" pitchFamily="34" charset="0"/>
                  <a:ea typeface="Yu Mincho" panose="02020400000000000000" pitchFamily="18" charset="-128"/>
                  <a:cs typeface="Arial" panose="020B0604020202020204" pitchFamily="34" charset="0"/>
                </a:rPr>
                <a:t>VAF changes </a:t>
              </a:r>
            </a:p>
            <a:p>
              <a:pPr marL="216000" marR="0" lvl="0" indent="-216000" algn="l" defTabSz="457200" rtl="0" eaLnBrk="1" fontAlgn="auto" latinLnBrk="0" hangingPunct="1">
                <a:lnSpc>
                  <a:spcPct val="100000"/>
                </a:lnSpc>
                <a:spcBef>
                  <a:spcPts val="600"/>
                </a:spcBef>
                <a:spcAft>
                  <a:spcPts val="0"/>
                </a:spcAft>
                <a:buClr>
                  <a:srgbClr val="4472C4"/>
                </a:buClr>
                <a:buSzTx/>
                <a:buFont typeface="Arial" panose="020B0604020202020204" pitchFamily="34" charset="0"/>
                <a:buChar char="•"/>
                <a:tabLst/>
                <a:defRPr/>
              </a:pPr>
              <a:r>
                <a:rPr kumimoji="0" lang="en-US" sz="1100" b="0" i="0" u="none" strike="noStrike" kern="1200" cap="none" spc="0" normalizeH="0" baseline="0" noProof="0" dirty="0">
                  <a:ln>
                    <a:noFill/>
                  </a:ln>
                  <a:solidFill>
                    <a:srgbClr val="23456F"/>
                  </a:solidFill>
                  <a:effectLst/>
                  <a:uLnTx/>
                  <a:uFillTx/>
                  <a:latin typeface="Arial" panose="020B0604020202020204" pitchFamily="34" charset="0"/>
                  <a:ea typeface="Yu Mincho" panose="02020400000000000000" pitchFamily="18" charset="-128"/>
                  <a:cs typeface="Arial" panose="020B0604020202020204" pitchFamily="34" charset="0"/>
                </a:rPr>
                <a:t>Cytogenetic response</a:t>
              </a:r>
            </a:p>
            <a:p>
              <a:pPr marL="216000" marR="0" lvl="0" indent="-216000" algn="l" defTabSz="457200" rtl="0" eaLnBrk="1" fontAlgn="auto" latinLnBrk="0" hangingPunct="1">
                <a:lnSpc>
                  <a:spcPct val="100000"/>
                </a:lnSpc>
                <a:spcBef>
                  <a:spcPts val="600"/>
                </a:spcBef>
                <a:spcAft>
                  <a:spcPts val="0"/>
                </a:spcAft>
                <a:buClr>
                  <a:srgbClr val="4472C4"/>
                </a:buClr>
                <a:buSzTx/>
                <a:buFont typeface="Arial" panose="020B0604020202020204" pitchFamily="34" charset="0"/>
                <a:buChar char="•"/>
                <a:tabLst/>
                <a:defRPr/>
              </a:pPr>
              <a:r>
                <a:rPr kumimoji="0" lang="en-US" sz="1100" b="0" i="0" u="none" strike="noStrike" kern="1200" cap="none" spc="0" normalizeH="0" baseline="0" noProof="0" dirty="0">
                  <a:ln>
                    <a:noFill/>
                  </a:ln>
                  <a:solidFill>
                    <a:srgbClr val="23456F"/>
                  </a:solidFill>
                  <a:effectLst/>
                  <a:uLnTx/>
                  <a:uFillTx/>
                  <a:latin typeface="Arial" panose="020B0604020202020204" pitchFamily="34" charset="0"/>
                  <a:ea typeface="Yu Mincho" panose="02020400000000000000" pitchFamily="18" charset="-128"/>
                  <a:cs typeface="Arial" panose="020B0604020202020204" pitchFamily="34" charset="0"/>
                </a:rPr>
                <a:t>PRO: fatigue measured by </a:t>
              </a:r>
              <a:br>
                <a:rPr kumimoji="0" lang="en-US" sz="1100" b="0" i="0" u="none" strike="noStrike" kern="1200" cap="none" spc="0" normalizeH="0" baseline="0" noProof="0" dirty="0">
                  <a:ln>
                    <a:noFill/>
                  </a:ln>
                  <a:solidFill>
                    <a:srgbClr val="23456F"/>
                  </a:solidFill>
                  <a:effectLst/>
                  <a:uLnTx/>
                  <a:uFillTx/>
                  <a:latin typeface="Arial" panose="020B0604020202020204" pitchFamily="34" charset="0"/>
                  <a:ea typeface="Yu Mincho" panose="02020400000000000000" pitchFamily="18" charset="-128"/>
                  <a:cs typeface="Arial" panose="020B0604020202020204" pitchFamily="34" charset="0"/>
                </a:rPr>
              </a:br>
              <a:r>
                <a:rPr kumimoji="0" lang="en-US" sz="1100" b="0" i="0" u="none" strike="noStrike" kern="1200" cap="none" spc="0" normalizeH="0" baseline="0" noProof="0" dirty="0">
                  <a:ln>
                    <a:noFill/>
                  </a:ln>
                  <a:solidFill>
                    <a:srgbClr val="23456F"/>
                  </a:solidFill>
                  <a:effectLst/>
                  <a:uLnTx/>
                  <a:uFillTx/>
                  <a:latin typeface="Arial" panose="020B0604020202020204" pitchFamily="34" charset="0"/>
                  <a:ea typeface="Yu Mincho" panose="02020400000000000000" pitchFamily="18" charset="-128"/>
                  <a:cs typeface="Arial" panose="020B0604020202020204" pitchFamily="34" charset="0"/>
                </a:rPr>
                <a:t>FACIT-Fatigue</a:t>
              </a:r>
            </a:p>
          </p:txBody>
        </p:sp>
        <p:sp>
          <p:nvSpPr>
            <p:cNvPr id="60" name="Round Single Corner Rectangle 3">
              <a:extLst>
                <a:ext uri="{FF2B5EF4-FFF2-40B4-BE49-F238E27FC236}">
                  <a16:creationId xmlns:a16="http://schemas.microsoft.com/office/drawing/2014/main" id="{DB0FB253-A798-4CDD-85E8-DB1D0EE74190}"/>
                </a:ext>
              </a:extLst>
            </p:cNvPr>
            <p:cNvSpPr/>
            <p:nvPr/>
          </p:nvSpPr>
          <p:spPr>
            <a:xfrm flipH="1">
              <a:off x="658540" y="1662845"/>
              <a:ext cx="3574988" cy="893560"/>
            </a:xfrm>
            <a:prstGeom prst="round1Rect">
              <a:avLst>
                <a:gd name="adj" fmla="val 30311"/>
              </a:avLst>
            </a:prstGeom>
            <a:solidFill>
              <a:srgbClr val="FFFFFF">
                <a:lumMod val="95000"/>
              </a:srgbClr>
            </a:solidFill>
            <a:ln w="25400" cap="flat" cmpd="sng" algn="ctr">
              <a:solidFill>
                <a:srgbClr val="FFFFFF">
                  <a:lumMod val="95000"/>
                </a:srgbClr>
              </a:solidFill>
              <a:prstDash val="solid"/>
              <a:miter lim="800000"/>
            </a:ln>
            <a:effectLst/>
          </p:spPr>
          <p:txBody>
            <a:bodyPr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65" name="Rounded Rectangle 2">
              <a:extLst>
                <a:ext uri="{FF2B5EF4-FFF2-40B4-BE49-F238E27FC236}">
                  <a16:creationId xmlns:a16="http://schemas.microsoft.com/office/drawing/2014/main" id="{F2F8F756-7F85-4CC6-A434-A03C07185823}"/>
                </a:ext>
              </a:extLst>
            </p:cNvPr>
            <p:cNvSpPr>
              <a:spLocks noChangeArrowheads="1"/>
            </p:cNvSpPr>
            <p:nvPr/>
          </p:nvSpPr>
          <p:spPr bwMode="auto">
            <a:xfrm>
              <a:off x="6183394" y="4357896"/>
              <a:ext cx="1445442" cy="752962"/>
            </a:xfrm>
            <a:prstGeom prst="rect">
              <a:avLst/>
            </a:prstGeom>
            <a:noFill/>
            <a:ln w="25400" cap="flat" cmpd="sng" algn="ctr">
              <a:noFill/>
              <a:prstDash val="solid"/>
              <a:miter lim="800000"/>
            </a:ln>
            <a:effectLst/>
          </p:spPr>
          <p:txBody>
            <a:bodyPr lIns="37034" rIns="37034" rtlCol="0" anchor="ctr">
              <a:no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marL="0" marR="0" lvl="0" indent="0" algn="ctr" defTabSz="411429"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Placebo</a:t>
              </a:r>
            </a:p>
            <a:p>
              <a:pPr marL="0" marR="0" lvl="0" indent="0" algn="ctr" defTabSz="411429"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(N = 60)</a:t>
              </a:r>
            </a:p>
          </p:txBody>
        </p:sp>
        <p:sp>
          <p:nvSpPr>
            <p:cNvPr id="66" name="TextBox 3">
              <a:extLst>
                <a:ext uri="{FF2B5EF4-FFF2-40B4-BE49-F238E27FC236}">
                  <a16:creationId xmlns:a16="http://schemas.microsoft.com/office/drawing/2014/main" id="{B691CC76-678A-4C46-A97F-4BCE9DAC96DE}"/>
                </a:ext>
              </a:extLst>
            </p:cNvPr>
            <p:cNvSpPr txBox="1">
              <a:spLocks noChangeArrowheads="1"/>
            </p:cNvSpPr>
            <p:nvPr/>
          </p:nvSpPr>
          <p:spPr bwMode="auto">
            <a:xfrm>
              <a:off x="5339868" y="2545615"/>
              <a:ext cx="3204000" cy="6771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2000" rIns="7200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11429" rtl="0" eaLnBrk="1" fontAlgn="auto" latinLnBrk="0" hangingPunct="1">
                <a:lnSpc>
                  <a:spcPct val="100000"/>
                </a:lnSpc>
                <a:spcBef>
                  <a:spcPct val="0"/>
                </a:spcBef>
                <a:spcAft>
                  <a:spcPts val="0"/>
                </a:spcAft>
                <a:buClr>
                  <a:srgbClr val="CB2B99"/>
                </a:buClr>
                <a:buSzTx/>
                <a:buFontTx/>
                <a:buNone/>
                <a:tabLst/>
                <a:defRPr/>
              </a:pPr>
              <a:r>
                <a:rPr kumimoji="0" lang="en-US" altLang="en-US" sz="1400" b="1" i="0" u="none" strike="noStrike" kern="1200" cap="none" spc="0" normalizeH="0" baseline="0" noProof="0" dirty="0">
                  <a:ln>
                    <a:noFill/>
                  </a:ln>
                  <a:solidFill>
                    <a:srgbClr val="003B5C"/>
                  </a:solidFill>
                  <a:effectLst/>
                  <a:uLnTx/>
                  <a:uFillTx/>
                  <a:latin typeface="Arial" panose="020B0604020202020204" pitchFamily="34" charset="0"/>
                  <a:ea typeface="+mn-ea"/>
                  <a:cs typeface="Arial" panose="020B0604020202020204" pitchFamily="34" charset="0"/>
                </a:rPr>
                <a:t>Stratification: </a:t>
              </a:r>
            </a:p>
            <a:p>
              <a:pPr marL="216000" marR="0" lvl="0" indent="-216000" algn="l" defTabSz="411429" rtl="0" eaLnBrk="1" fontAlgn="auto" latinLnBrk="0" hangingPunct="1">
                <a:lnSpc>
                  <a:spcPct val="100000"/>
                </a:lnSpc>
                <a:spcBef>
                  <a:spcPct val="0"/>
                </a:spcBef>
                <a:spcAft>
                  <a:spcPts val="0"/>
                </a:spcAft>
                <a:buClr>
                  <a:srgbClr val="005EB8"/>
                </a:buClr>
                <a:buSzTx/>
                <a:buFont typeface="Arial" panose="020B0604020202020204" pitchFamily="34" charset="0"/>
                <a:buChar char="•"/>
                <a:tabLst/>
                <a:defRPr/>
              </a:pPr>
              <a:r>
                <a:rPr kumimoji="0" lang="en-US" altLang="en-US" sz="1200" b="0" i="0" u="none" strike="noStrike" kern="1200" cap="none" spc="0" normalizeH="0" baseline="0" noProof="0" dirty="0">
                  <a:ln>
                    <a:noFill/>
                  </a:ln>
                  <a:solidFill>
                    <a:srgbClr val="003B5C"/>
                  </a:solidFill>
                  <a:effectLst/>
                  <a:uLnTx/>
                  <a:uFillTx/>
                  <a:latin typeface="Arial" panose="020B0604020202020204" pitchFamily="34" charset="0"/>
                  <a:ea typeface="+mn-ea"/>
                  <a:cs typeface="Arial" panose="020B0604020202020204" pitchFamily="34" charset="0"/>
                </a:rPr>
                <a:t>Transfusion burden (4-6 vs &gt;6 units) </a:t>
              </a:r>
            </a:p>
            <a:p>
              <a:pPr marL="216000" marR="0" lvl="0" indent="-216000" algn="l" defTabSz="411429" rtl="0" eaLnBrk="1" fontAlgn="auto" latinLnBrk="0" hangingPunct="1">
                <a:lnSpc>
                  <a:spcPct val="100000"/>
                </a:lnSpc>
                <a:spcBef>
                  <a:spcPct val="0"/>
                </a:spcBef>
                <a:spcAft>
                  <a:spcPts val="0"/>
                </a:spcAft>
                <a:buClr>
                  <a:srgbClr val="005EB8"/>
                </a:buClr>
                <a:buSzTx/>
                <a:buFont typeface="Arial" panose="020B0604020202020204" pitchFamily="34" charset="0"/>
                <a:buChar char="•"/>
                <a:tabLst/>
                <a:defRPr/>
              </a:pPr>
              <a:r>
                <a:rPr kumimoji="0" lang="en-US" altLang="en-US" sz="1200" b="0" i="0" u="none" strike="noStrike" kern="1200" cap="none" spc="0" normalizeH="0" baseline="0" noProof="0" dirty="0">
                  <a:ln>
                    <a:noFill/>
                  </a:ln>
                  <a:solidFill>
                    <a:srgbClr val="003B5C"/>
                  </a:solidFill>
                  <a:effectLst/>
                  <a:uLnTx/>
                  <a:uFillTx/>
                  <a:latin typeface="Arial" panose="020B0604020202020204" pitchFamily="34" charset="0"/>
                  <a:ea typeface="+mn-ea"/>
                  <a:cs typeface="Arial" panose="020B0604020202020204" pitchFamily="34" charset="0"/>
                </a:rPr>
                <a:t>IPSS risk category (low vs Intermediate 1) </a:t>
              </a:r>
            </a:p>
          </p:txBody>
        </p:sp>
        <p:sp>
          <p:nvSpPr>
            <p:cNvPr id="67" name="Rectangle: Rounded Corners 66">
              <a:extLst>
                <a:ext uri="{FF2B5EF4-FFF2-40B4-BE49-F238E27FC236}">
                  <a16:creationId xmlns:a16="http://schemas.microsoft.com/office/drawing/2014/main" id="{626A9F4C-B70F-4DDE-AA67-F90CE25D3ABA}"/>
                </a:ext>
              </a:extLst>
            </p:cNvPr>
            <p:cNvSpPr/>
            <p:nvPr/>
          </p:nvSpPr>
          <p:spPr>
            <a:xfrm>
              <a:off x="658540" y="1673920"/>
              <a:ext cx="3603341" cy="882485"/>
            </a:xfrm>
            <a:prstGeom prst="roundRect">
              <a:avLst>
                <a:gd name="adj" fmla="val 0"/>
              </a:avLst>
            </a:prstGeom>
            <a:noFill/>
            <a:ln w="19050" cap="flat" cmpd="sng" algn="ctr">
              <a:noFill/>
              <a:prstDash val="solid"/>
              <a:miter lim="800000"/>
            </a:ln>
            <a:effectLst/>
          </p:spPr>
          <p:txBody>
            <a:bodyPr lIns="37034" rIns="37034" rtlCol="0" anchor="ctr">
              <a:no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marL="0" marR="0" lvl="0" indent="0" algn="ctr" defTabSz="411429"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3B5C"/>
                  </a:solidFill>
                  <a:effectLst/>
                  <a:uLnTx/>
                  <a:uFillTx/>
                  <a:latin typeface="Arial" panose="020B0604020202020204" pitchFamily="34" charset="0"/>
                  <a:ea typeface="+mn-ea"/>
                  <a:cs typeface="Arial" panose="020B0604020202020204" pitchFamily="34" charset="0"/>
                </a:rPr>
                <a:t>Phase 3</a:t>
              </a:r>
            </a:p>
            <a:p>
              <a:pPr marL="0" marR="0" lvl="0" indent="0" algn="ctr" defTabSz="411429"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3B5C"/>
                  </a:solidFill>
                  <a:effectLst/>
                  <a:uLnTx/>
                  <a:uFillTx/>
                  <a:latin typeface="Arial" panose="020B0604020202020204" pitchFamily="34" charset="0"/>
                  <a:ea typeface="+mn-ea"/>
                  <a:cs typeface="Arial" panose="020B0604020202020204" pitchFamily="34" charset="0"/>
                </a:rPr>
                <a:t>Double-blind, randomized </a:t>
              </a:r>
            </a:p>
            <a:p>
              <a:pPr marL="0" marR="0" lvl="0" indent="0" algn="ctr" defTabSz="411429"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3B5C"/>
                  </a:solidFill>
                  <a:effectLst/>
                  <a:uLnTx/>
                  <a:uFillTx/>
                  <a:latin typeface="Arial" panose="020B0604020202020204" pitchFamily="34" charset="0"/>
                  <a:ea typeface="+mn-ea"/>
                  <a:cs typeface="Arial" panose="020B0604020202020204" pitchFamily="34" charset="0"/>
                </a:rPr>
                <a:t>118 Clinical sites in 17 countries</a:t>
              </a:r>
              <a:endParaRPr kumimoji="0" lang="en-US" sz="1600" b="0" i="0" u="none" strike="noStrike" kern="1200" cap="none" spc="0" normalizeH="0" baseline="0" noProof="0" dirty="0">
                <a:ln>
                  <a:noFill/>
                </a:ln>
                <a:solidFill>
                  <a:srgbClr val="003B5C"/>
                </a:solidFill>
                <a:effectLst/>
                <a:uLnTx/>
                <a:uFillTx/>
                <a:latin typeface="Arial" panose="020B0604020202020204" pitchFamily="34" charset="0"/>
                <a:ea typeface="+mn-ea"/>
                <a:cs typeface="Arial" panose="020B0604020202020204" pitchFamily="34" charset="0"/>
              </a:endParaRPr>
            </a:p>
          </p:txBody>
        </p:sp>
        <p:sp>
          <p:nvSpPr>
            <p:cNvPr id="68" name="TextBox 1">
              <a:extLst>
                <a:ext uri="{FF2B5EF4-FFF2-40B4-BE49-F238E27FC236}">
                  <a16:creationId xmlns:a16="http://schemas.microsoft.com/office/drawing/2014/main" id="{2C775C76-6E67-4618-9812-A0E48665F316}"/>
                </a:ext>
              </a:extLst>
            </p:cNvPr>
            <p:cNvSpPr txBox="1"/>
            <p:nvPr/>
          </p:nvSpPr>
          <p:spPr bwMode="gray">
            <a:xfrm>
              <a:off x="5339868" y="3266704"/>
              <a:ext cx="3204000" cy="1015663"/>
            </a:xfrm>
            <a:prstGeom prst="rect">
              <a:avLst/>
            </a:prstGeom>
            <a:noFill/>
            <a:ln w="28575" cap="flat" cmpd="sng" algn="ctr">
              <a:noFill/>
              <a:prstDash val="solid"/>
              <a:miter lim="800000"/>
              <a:headEnd type="none" w="med" len="med"/>
              <a:tailEnd type="none" w="med" len="med"/>
            </a:ln>
            <a:effectLst/>
          </p:spPr>
          <p:txBody>
            <a:bodyPr vert="horz" wrap="square" lIns="72000" tIns="45720" rIns="72000" bIns="45720" numCol="1" rtlCol="0" anchor="t" anchorCtr="0" compatLnSpc="1">
              <a:prstTxWarp prst="textNoShape">
                <a:avLst/>
              </a:prstTxWarp>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300"/>
                </a:spcBef>
                <a:spcAft>
                  <a:spcPts val="0"/>
                </a:spcAft>
                <a:buClrTx/>
                <a:buSzTx/>
                <a:buFontTx/>
                <a:buNone/>
                <a:tabLst/>
                <a:defRPr/>
              </a:pPr>
              <a:r>
                <a:rPr kumimoji="0" lang="en-US" sz="1200" b="0" i="0" u="none" strike="noStrike" kern="1200" cap="none" spc="0" normalizeH="0" baseline="0" noProof="0" dirty="0">
                  <a:ln>
                    <a:noFill/>
                  </a:ln>
                  <a:solidFill>
                    <a:srgbClr val="003B5C"/>
                  </a:solidFill>
                  <a:effectLst/>
                  <a:uLnTx/>
                  <a:uFillTx/>
                  <a:latin typeface="Arial" panose="020B0604020202020204" pitchFamily="34" charset="0"/>
                  <a:ea typeface="MS PGothic" pitchFamily="34" charset="-128"/>
                  <a:cs typeface="Arial" panose="020B0604020202020204" pitchFamily="34" charset="0"/>
                </a:rPr>
                <a:t>Supportive care, including RBC and platelet transfusions, myeloid growth factors </a:t>
              </a:r>
              <a:br>
                <a:rPr kumimoji="0" lang="en-US" sz="1200" b="0" i="0" u="none" strike="noStrike" kern="1200" cap="none" spc="0" normalizeH="0" baseline="0" noProof="0" dirty="0">
                  <a:ln>
                    <a:noFill/>
                  </a:ln>
                  <a:solidFill>
                    <a:srgbClr val="003B5C"/>
                  </a:solidFill>
                  <a:effectLst/>
                  <a:uLnTx/>
                  <a:uFillTx/>
                  <a:latin typeface="Arial" panose="020B0604020202020204" pitchFamily="34" charset="0"/>
                  <a:ea typeface="MS PGothic" pitchFamily="34" charset="-128"/>
                  <a:cs typeface="Arial" panose="020B0604020202020204" pitchFamily="34" charset="0"/>
                </a:rPr>
              </a:br>
              <a:r>
                <a:rPr kumimoji="0" lang="en-US" sz="1200" b="0" i="0" u="none" strike="noStrike" kern="1200" cap="none" spc="0" normalizeH="0" baseline="0" noProof="0" dirty="0">
                  <a:ln>
                    <a:noFill/>
                  </a:ln>
                  <a:solidFill>
                    <a:srgbClr val="003B5C"/>
                  </a:solidFill>
                  <a:effectLst/>
                  <a:uLnTx/>
                  <a:uFillTx/>
                  <a:latin typeface="Arial" panose="020B0604020202020204" pitchFamily="34" charset="0"/>
                  <a:ea typeface="MS PGothic" pitchFamily="34" charset="-128"/>
                  <a:cs typeface="Arial" panose="020B0604020202020204" pitchFamily="34" charset="0"/>
                </a:rPr>
                <a:t>(e.g., G-CSF), and iron chelation therapy administered as needed on study per investigator discretion</a:t>
              </a:r>
            </a:p>
          </p:txBody>
        </p:sp>
        <p:grpSp>
          <p:nvGrpSpPr>
            <p:cNvPr id="71" name="Group 70">
              <a:extLst>
                <a:ext uri="{FF2B5EF4-FFF2-40B4-BE49-F238E27FC236}">
                  <a16:creationId xmlns:a16="http://schemas.microsoft.com/office/drawing/2014/main" id="{83C4BB14-0E9E-4D09-B8CC-015B606CCB4D}"/>
                </a:ext>
              </a:extLst>
            </p:cNvPr>
            <p:cNvGrpSpPr/>
            <p:nvPr/>
          </p:nvGrpSpPr>
          <p:grpSpPr>
            <a:xfrm>
              <a:off x="4261882" y="2169270"/>
              <a:ext cx="1392111" cy="2558177"/>
              <a:chOff x="3446734" y="2657857"/>
              <a:chExt cx="1380740" cy="1680883"/>
            </a:xfrm>
            <a:effectLst/>
          </p:grpSpPr>
          <p:sp>
            <p:nvSpPr>
              <p:cNvPr id="72" name="Freeform: Shape 71">
                <a:extLst>
                  <a:ext uri="{FF2B5EF4-FFF2-40B4-BE49-F238E27FC236}">
                    <a16:creationId xmlns:a16="http://schemas.microsoft.com/office/drawing/2014/main" id="{D397D146-44A3-4BA4-81B5-740DE1F901A6}"/>
                  </a:ext>
                </a:extLst>
              </p:cNvPr>
              <p:cNvSpPr/>
              <p:nvPr/>
            </p:nvSpPr>
            <p:spPr bwMode="gray">
              <a:xfrm rot="10800000">
                <a:off x="4482219" y="3498300"/>
                <a:ext cx="345255" cy="840440"/>
              </a:xfrm>
              <a:custGeom>
                <a:avLst/>
                <a:gdLst>
                  <a:gd name="connsiteX0" fmla="*/ 0 w 1047750"/>
                  <a:gd name="connsiteY0" fmla="*/ 0 h 723900"/>
                  <a:gd name="connsiteX1" fmla="*/ 533400 w 1047750"/>
                  <a:gd name="connsiteY1" fmla="*/ 0 h 723900"/>
                  <a:gd name="connsiteX2" fmla="*/ 533400 w 1047750"/>
                  <a:gd name="connsiteY2" fmla="*/ 723900 h 723900"/>
                  <a:gd name="connsiteX3" fmla="*/ 1047750 w 1047750"/>
                  <a:gd name="connsiteY3" fmla="*/ 723900 h 723900"/>
                  <a:gd name="connsiteX0" fmla="*/ 0 w 533400"/>
                  <a:gd name="connsiteY0" fmla="*/ 0 h 723900"/>
                  <a:gd name="connsiteX1" fmla="*/ 533400 w 533400"/>
                  <a:gd name="connsiteY1" fmla="*/ 0 h 723900"/>
                  <a:gd name="connsiteX2" fmla="*/ 533400 w 533400"/>
                  <a:gd name="connsiteY2" fmla="*/ 723900 h 723900"/>
                </a:gdLst>
                <a:ahLst/>
                <a:cxnLst>
                  <a:cxn ang="0">
                    <a:pos x="connsiteX0" y="connsiteY0"/>
                  </a:cxn>
                  <a:cxn ang="0">
                    <a:pos x="connsiteX1" y="connsiteY1"/>
                  </a:cxn>
                  <a:cxn ang="0">
                    <a:pos x="connsiteX2" y="connsiteY2"/>
                  </a:cxn>
                </a:cxnLst>
                <a:rect l="l" t="t" r="r" b="b"/>
                <a:pathLst>
                  <a:path w="533400" h="723900">
                    <a:moveTo>
                      <a:pt x="0" y="0"/>
                    </a:moveTo>
                    <a:lnTo>
                      <a:pt x="533400" y="0"/>
                    </a:lnTo>
                    <a:lnTo>
                      <a:pt x="533400" y="723900"/>
                    </a:lnTo>
                  </a:path>
                </a:pathLst>
              </a:custGeom>
              <a:noFill/>
              <a:ln w="25400" cap="rnd" cmpd="sng">
                <a:solidFill>
                  <a:srgbClr val="003B5C"/>
                </a:solidFill>
                <a:prstDash val="solid"/>
                <a:round/>
                <a:headEnd type="triangle" w="med" len="med"/>
                <a:tailEnd type="none" w="med" len="med"/>
              </a:ln>
              <a:effectLst/>
            </p:spPr>
            <p:txBody>
              <a:bodyPr rtlCol="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3" name="Freeform: Shape 72">
                <a:extLst>
                  <a:ext uri="{FF2B5EF4-FFF2-40B4-BE49-F238E27FC236}">
                    <a16:creationId xmlns:a16="http://schemas.microsoft.com/office/drawing/2014/main" id="{DC397AAA-A83E-415F-8E2E-0AA21B4C4DA6}"/>
                  </a:ext>
                </a:extLst>
              </p:cNvPr>
              <p:cNvSpPr/>
              <p:nvPr/>
            </p:nvSpPr>
            <p:spPr bwMode="gray">
              <a:xfrm rot="10800000" flipV="1">
                <a:off x="4482218" y="2657857"/>
                <a:ext cx="345255" cy="840440"/>
              </a:xfrm>
              <a:custGeom>
                <a:avLst/>
                <a:gdLst>
                  <a:gd name="connsiteX0" fmla="*/ 0 w 1047750"/>
                  <a:gd name="connsiteY0" fmla="*/ 0 h 723900"/>
                  <a:gd name="connsiteX1" fmla="*/ 533400 w 1047750"/>
                  <a:gd name="connsiteY1" fmla="*/ 0 h 723900"/>
                  <a:gd name="connsiteX2" fmla="*/ 533400 w 1047750"/>
                  <a:gd name="connsiteY2" fmla="*/ 723900 h 723900"/>
                  <a:gd name="connsiteX3" fmla="*/ 1047750 w 1047750"/>
                  <a:gd name="connsiteY3" fmla="*/ 723900 h 723900"/>
                  <a:gd name="connsiteX0" fmla="*/ 0 w 1896694"/>
                  <a:gd name="connsiteY0" fmla="*/ 0 h 727598"/>
                  <a:gd name="connsiteX1" fmla="*/ 533400 w 1896694"/>
                  <a:gd name="connsiteY1" fmla="*/ 0 h 727598"/>
                  <a:gd name="connsiteX2" fmla="*/ 533400 w 1896694"/>
                  <a:gd name="connsiteY2" fmla="*/ 723900 h 727598"/>
                  <a:gd name="connsiteX3" fmla="*/ 1896694 w 1896694"/>
                  <a:gd name="connsiteY3" fmla="*/ 727598 h 727598"/>
                  <a:gd name="connsiteX0" fmla="*/ 0 w 1896694"/>
                  <a:gd name="connsiteY0" fmla="*/ 0 h 727598"/>
                  <a:gd name="connsiteX1" fmla="*/ 533400 w 1896694"/>
                  <a:gd name="connsiteY1" fmla="*/ 0 h 727598"/>
                  <a:gd name="connsiteX2" fmla="*/ 533400 w 1896694"/>
                  <a:gd name="connsiteY2" fmla="*/ 723900 h 727598"/>
                  <a:gd name="connsiteX3" fmla="*/ 1896694 w 1896694"/>
                  <a:gd name="connsiteY3" fmla="*/ 727598 h 727598"/>
                  <a:gd name="connsiteX0" fmla="*/ 0 w 1896694"/>
                  <a:gd name="connsiteY0" fmla="*/ 0 h 727598"/>
                  <a:gd name="connsiteX1" fmla="*/ 533400 w 1896694"/>
                  <a:gd name="connsiteY1" fmla="*/ 0 h 727598"/>
                  <a:gd name="connsiteX2" fmla="*/ 533400 w 1896694"/>
                  <a:gd name="connsiteY2" fmla="*/ 723900 h 727598"/>
                  <a:gd name="connsiteX3" fmla="*/ 1896694 w 1896694"/>
                  <a:gd name="connsiteY3" fmla="*/ 727598 h 727598"/>
                  <a:gd name="connsiteX0" fmla="*/ 0 w 533399"/>
                  <a:gd name="connsiteY0" fmla="*/ 0 h 723900"/>
                  <a:gd name="connsiteX1" fmla="*/ 533400 w 533399"/>
                  <a:gd name="connsiteY1" fmla="*/ 0 h 723900"/>
                  <a:gd name="connsiteX2" fmla="*/ 533400 w 533399"/>
                  <a:gd name="connsiteY2" fmla="*/ 723900 h 723900"/>
                </a:gdLst>
                <a:ahLst/>
                <a:cxnLst>
                  <a:cxn ang="0">
                    <a:pos x="connsiteX0" y="connsiteY0"/>
                  </a:cxn>
                  <a:cxn ang="0">
                    <a:pos x="connsiteX1" y="connsiteY1"/>
                  </a:cxn>
                  <a:cxn ang="0">
                    <a:pos x="connsiteX2" y="connsiteY2"/>
                  </a:cxn>
                </a:cxnLst>
                <a:rect l="l" t="t" r="r" b="b"/>
                <a:pathLst>
                  <a:path w="533399" h="723900">
                    <a:moveTo>
                      <a:pt x="0" y="0"/>
                    </a:moveTo>
                    <a:lnTo>
                      <a:pt x="533400" y="0"/>
                    </a:lnTo>
                    <a:lnTo>
                      <a:pt x="533400" y="723900"/>
                    </a:lnTo>
                  </a:path>
                </a:pathLst>
              </a:custGeom>
              <a:noFill/>
              <a:ln w="25400" cap="rnd" cmpd="sng">
                <a:solidFill>
                  <a:srgbClr val="003B5C"/>
                </a:solidFill>
                <a:prstDash val="solid"/>
                <a:round/>
                <a:headEnd type="triangle" w="med" len="med"/>
                <a:tailEnd type="none" w="med" len="med"/>
              </a:ln>
              <a:effectLst/>
            </p:spPr>
            <p:txBody>
              <a:bodyPr rtlCol="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cxnSp>
            <p:nvCxnSpPr>
              <p:cNvPr id="74" name="Straight Connector 73">
                <a:extLst>
                  <a:ext uri="{FF2B5EF4-FFF2-40B4-BE49-F238E27FC236}">
                    <a16:creationId xmlns:a16="http://schemas.microsoft.com/office/drawing/2014/main" id="{24B23C4F-8B9B-47F9-BE0A-190D39E57BBA}"/>
                  </a:ext>
                </a:extLst>
              </p:cNvPr>
              <p:cNvCxnSpPr>
                <a:cxnSpLocks/>
                <a:stCxn id="72" idx="2"/>
              </p:cNvCxnSpPr>
              <p:nvPr/>
            </p:nvCxnSpPr>
            <p:spPr bwMode="gray">
              <a:xfrm flipH="1">
                <a:off x="3446734" y="3498300"/>
                <a:ext cx="1035486" cy="0"/>
              </a:xfrm>
              <a:prstGeom prst="line">
                <a:avLst/>
              </a:prstGeom>
              <a:noFill/>
              <a:ln w="25400" cap="rnd" cmpd="sng">
                <a:solidFill>
                  <a:srgbClr val="003B5C"/>
                </a:solidFill>
                <a:prstDash val="solid"/>
                <a:round/>
                <a:headEnd type="none" w="med" len="med"/>
                <a:tailEnd type="none" w="med" len="med"/>
              </a:ln>
              <a:effectLst/>
            </p:spPr>
          </p:cxnSp>
        </p:grpSp>
        <p:grpSp>
          <p:nvGrpSpPr>
            <p:cNvPr id="75" name="Group 74">
              <a:extLst>
                <a:ext uri="{FF2B5EF4-FFF2-40B4-BE49-F238E27FC236}">
                  <a16:creationId xmlns:a16="http://schemas.microsoft.com/office/drawing/2014/main" id="{E3E4AC08-E06A-4387-B2FC-A14E8A878491}"/>
                </a:ext>
              </a:extLst>
            </p:cNvPr>
            <p:cNvGrpSpPr/>
            <p:nvPr/>
          </p:nvGrpSpPr>
          <p:grpSpPr>
            <a:xfrm>
              <a:off x="8208692" y="2222854"/>
              <a:ext cx="680247" cy="2457344"/>
              <a:chOff x="7160895" y="3031230"/>
              <a:chExt cx="1047750" cy="1276346"/>
            </a:xfrm>
            <a:effectLst/>
          </p:grpSpPr>
          <p:sp>
            <p:nvSpPr>
              <p:cNvPr id="76" name="Freeform: Shape 75">
                <a:extLst>
                  <a:ext uri="{FF2B5EF4-FFF2-40B4-BE49-F238E27FC236}">
                    <a16:creationId xmlns:a16="http://schemas.microsoft.com/office/drawing/2014/main" id="{DC4B733F-44BB-4FBF-8C80-144108731718}"/>
                  </a:ext>
                </a:extLst>
              </p:cNvPr>
              <p:cNvSpPr/>
              <p:nvPr/>
            </p:nvSpPr>
            <p:spPr bwMode="gray">
              <a:xfrm>
                <a:off x="7160895" y="3031230"/>
                <a:ext cx="1047750" cy="638173"/>
              </a:xfrm>
              <a:custGeom>
                <a:avLst/>
                <a:gdLst>
                  <a:gd name="connsiteX0" fmla="*/ 0 w 1047750"/>
                  <a:gd name="connsiteY0" fmla="*/ 0 h 723900"/>
                  <a:gd name="connsiteX1" fmla="*/ 533400 w 1047750"/>
                  <a:gd name="connsiteY1" fmla="*/ 0 h 723900"/>
                  <a:gd name="connsiteX2" fmla="*/ 533400 w 1047750"/>
                  <a:gd name="connsiteY2" fmla="*/ 723900 h 723900"/>
                  <a:gd name="connsiteX3" fmla="*/ 1047750 w 1047750"/>
                  <a:gd name="connsiteY3" fmla="*/ 723900 h 723900"/>
                </a:gdLst>
                <a:ahLst/>
                <a:cxnLst>
                  <a:cxn ang="0">
                    <a:pos x="connsiteX0" y="connsiteY0"/>
                  </a:cxn>
                  <a:cxn ang="0">
                    <a:pos x="connsiteX1" y="connsiteY1"/>
                  </a:cxn>
                  <a:cxn ang="0">
                    <a:pos x="connsiteX2" y="connsiteY2"/>
                  </a:cxn>
                  <a:cxn ang="0">
                    <a:pos x="connsiteX3" y="connsiteY3"/>
                  </a:cxn>
                </a:cxnLst>
                <a:rect l="l" t="t" r="r" b="b"/>
                <a:pathLst>
                  <a:path w="1047750" h="723900">
                    <a:moveTo>
                      <a:pt x="0" y="0"/>
                    </a:moveTo>
                    <a:lnTo>
                      <a:pt x="533400" y="0"/>
                    </a:lnTo>
                    <a:lnTo>
                      <a:pt x="533400" y="723900"/>
                    </a:lnTo>
                    <a:lnTo>
                      <a:pt x="1047750" y="723900"/>
                    </a:lnTo>
                  </a:path>
                </a:pathLst>
              </a:custGeom>
              <a:noFill/>
              <a:ln w="25400" cap="rnd" cmpd="sng">
                <a:solidFill>
                  <a:srgbClr val="003B5C"/>
                </a:solidFill>
                <a:prstDash val="solid"/>
                <a:round/>
                <a:headEnd type="none" w="med" len="med"/>
                <a:tailEnd type="triangle" w="med" len="med"/>
              </a:ln>
              <a:effectLst/>
            </p:spPr>
            <p:txBody>
              <a:bodyPr rtlCol="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7" name="Freeform: Shape 76">
                <a:extLst>
                  <a:ext uri="{FF2B5EF4-FFF2-40B4-BE49-F238E27FC236}">
                    <a16:creationId xmlns:a16="http://schemas.microsoft.com/office/drawing/2014/main" id="{C2062463-11A7-4CD9-BE5B-6183BFEC68A1}"/>
                  </a:ext>
                </a:extLst>
              </p:cNvPr>
              <p:cNvSpPr/>
              <p:nvPr/>
            </p:nvSpPr>
            <p:spPr bwMode="gray">
              <a:xfrm flipV="1">
                <a:off x="7160895" y="3669403"/>
                <a:ext cx="1047750" cy="638173"/>
              </a:xfrm>
              <a:custGeom>
                <a:avLst/>
                <a:gdLst>
                  <a:gd name="connsiteX0" fmla="*/ 0 w 1047750"/>
                  <a:gd name="connsiteY0" fmla="*/ 0 h 723900"/>
                  <a:gd name="connsiteX1" fmla="*/ 533400 w 1047750"/>
                  <a:gd name="connsiteY1" fmla="*/ 0 h 723900"/>
                  <a:gd name="connsiteX2" fmla="*/ 533400 w 1047750"/>
                  <a:gd name="connsiteY2" fmla="*/ 723900 h 723900"/>
                  <a:gd name="connsiteX3" fmla="*/ 1047750 w 1047750"/>
                  <a:gd name="connsiteY3" fmla="*/ 723900 h 723900"/>
                </a:gdLst>
                <a:ahLst/>
                <a:cxnLst>
                  <a:cxn ang="0">
                    <a:pos x="connsiteX0" y="connsiteY0"/>
                  </a:cxn>
                  <a:cxn ang="0">
                    <a:pos x="connsiteX1" y="connsiteY1"/>
                  </a:cxn>
                  <a:cxn ang="0">
                    <a:pos x="connsiteX2" y="connsiteY2"/>
                  </a:cxn>
                  <a:cxn ang="0">
                    <a:pos x="connsiteX3" y="connsiteY3"/>
                  </a:cxn>
                </a:cxnLst>
                <a:rect l="l" t="t" r="r" b="b"/>
                <a:pathLst>
                  <a:path w="1047750" h="723900">
                    <a:moveTo>
                      <a:pt x="0" y="0"/>
                    </a:moveTo>
                    <a:lnTo>
                      <a:pt x="533400" y="0"/>
                    </a:lnTo>
                    <a:lnTo>
                      <a:pt x="533400" y="723900"/>
                    </a:lnTo>
                    <a:lnTo>
                      <a:pt x="1047750" y="723900"/>
                    </a:lnTo>
                  </a:path>
                </a:pathLst>
              </a:custGeom>
              <a:noFill/>
              <a:ln w="25400" cap="rnd" cmpd="sng">
                <a:solidFill>
                  <a:srgbClr val="003B5C"/>
                </a:solidFill>
                <a:prstDash val="solid"/>
                <a:round/>
                <a:headEnd type="none" w="med" len="med"/>
                <a:tailEnd type="triangle" w="med" len="med"/>
              </a:ln>
              <a:effectLst/>
            </p:spPr>
            <p:txBody>
              <a:bodyPr rtlCol="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grpSp>
        <p:sp>
          <p:nvSpPr>
            <p:cNvPr id="78" name="TextBox 11">
              <a:extLst>
                <a:ext uri="{FF2B5EF4-FFF2-40B4-BE49-F238E27FC236}">
                  <a16:creationId xmlns:a16="http://schemas.microsoft.com/office/drawing/2014/main" id="{9ECF58FE-DA63-46D6-AC7C-20638B983657}"/>
                </a:ext>
              </a:extLst>
            </p:cNvPr>
            <p:cNvSpPr txBox="1">
              <a:spLocks noChangeArrowheads="1"/>
            </p:cNvSpPr>
            <p:nvPr/>
          </p:nvSpPr>
          <p:spPr bwMode="auto">
            <a:xfrm>
              <a:off x="4492806" y="3142751"/>
              <a:ext cx="611214" cy="611212"/>
            </a:xfrm>
            <a:prstGeom prst="ellipse">
              <a:avLst/>
            </a:prstGeom>
            <a:solidFill>
              <a:srgbClr val="003B5C"/>
            </a:solidFill>
            <a:ln w="9525">
              <a:noFill/>
              <a:miter lim="800000"/>
              <a:headEnd/>
              <a:tailEnd/>
            </a:ln>
            <a:effectLst/>
          </p:spPr>
          <p:txBody>
            <a:bodyPr wrap="none"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11429" rtl="0" eaLnBrk="1" fontAlgn="auto" latinLnBrk="0" hangingPunct="1">
                <a:lnSpc>
                  <a:spcPct val="100000"/>
                </a:lnSpc>
                <a:spcBef>
                  <a:spcPct val="0"/>
                </a:spcBef>
                <a:spcAft>
                  <a:spcPts val="0"/>
                </a:spcAft>
                <a:buClrTx/>
                <a:buSzTx/>
                <a:buFontTx/>
                <a:buNone/>
                <a:tabLst/>
                <a:defRPr/>
              </a:pPr>
              <a:r>
                <a:rPr kumimoji="0" lang="en-US" altLang="en-US"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R</a:t>
              </a:r>
              <a:br>
                <a:rPr kumimoji="0" lang="en-US" altLang="en-US"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br>
              <a:r>
                <a:rPr kumimoji="0" lang="en-US" altLang="en-US"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2:1</a:t>
              </a:r>
            </a:p>
          </p:txBody>
        </p:sp>
        <p:sp>
          <p:nvSpPr>
            <p:cNvPr id="80" name="TextBox 6">
              <a:extLst>
                <a:ext uri="{FF2B5EF4-FFF2-40B4-BE49-F238E27FC236}">
                  <a16:creationId xmlns:a16="http://schemas.microsoft.com/office/drawing/2014/main" id="{4217A202-2D04-4E84-8FD6-0507F3B5C402}"/>
                </a:ext>
              </a:extLst>
            </p:cNvPr>
            <p:cNvSpPr txBox="1"/>
            <p:nvPr/>
          </p:nvSpPr>
          <p:spPr bwMode="gray">
            <a:xfrm>
              <a:off x="5407442" y="5198627"/>
              <a:ext cx="3230947" cy="800219"/>
            </a:xfrm>
            <a:prstGeom prst="rect">
              <a:avLst/>
            </a:prstGeom>
            <a:noFill/>
            <a:ln w="28575" cap="flat" cmpd="sng" algn="ctr">
              <a:noFill/>
              <a:prstDash val="solid"/>
              <a:miter lim="800000"/>
              <a:headEnd type="none" w="med" len="med"/>
              <a:tailEnd type="none" w="med" len="med"/>
            </a:ln>
            <a:effectLst/>
          </p:spPr>
          <p:txBody>
            <a:bodyPr wrap="square">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9525" marR="0" lvl="0" indent="0" algn="l" defTabSz="914400" rtl="0" eaLnBrk="1" fontAlgn="auto" latinLnBrk="0" hangingPunct="1">
                <a:lnSpc>
                  <a:spcPct val="100000"/>
                </a:lnSpc>
                <a:spcBef>
                  <a:spcPts val="600"/>
                </a:spcBef>
                <a:spcAft>
                  <a:spcPts val="0"/>
                </a:spcAft>
                <a:buClr>
                  <a:srgbClr val="005EB8"/>
                </a:buClr>
                <a:buSzPct val="100000"/>
                <a:buFontTx/>
                <a:buNone/>
                <a:tabLst/>
                <a:defRPr/>
              </a:pPr>
              <a:r>
                <a:rPr kumimoji="0" lang="en-US" sz="1200" b="1" i="0" u="none" strike="noStrike" kern="1200" cap="none" spc="0" normalizeH="0" baseline="0" noProof="0" dirty="0">
                  <a:ln>
                    <a:noFill/>
                  </a:ln>
                  <a:solidFill>
                    <a:srgbClr val="003B5C"/>
                  </a:solidFill>
                  <a:effectLst/>
                  <a:uLnTx/>
                  <a:uFillTx/>
                  <a:latin typeface="Arial" panose="020B0604020202020204" pitchFamily="34" charset="0"/>
                  <a:ea typeface="+mn-ea"/>
                  <a:cs typeface="Arial" panose="020B0604020202020204" pitchFamily="34" charset="0"/>
                </a:rPr>
                <a:t>Safety population (treated) N = 177</a:t>
              </a:r>
            </a:p>
            <a:p>
              <a:pPr marL="230188" marR="0" lvl="1" indent="0" algn="l" defTabSz="914400" rtl="0" eaLnBrk="1" fontAlgn="auto" latinLnBrk="0" hangingPunct="1">
                <a:lnSpc>
                  <a:spcPct val="100000"/>
                </a:lnSpc>
                <a:spcBef>
                  <a:spcPts val="600"/>
                </a:spcBef>
                <a:spcAft>
                  <a:spcPts val="0"/>
                </a:spcAft>
                <a:buClr>
                  <a:srgbClr val="005EB8"/>
                </a:buClr>
                <a:buSzPct val="100000"/>
                <a:buFontTx/>
                <a:buNone/>
                <a:tabLst/>
                <a:defRPr/>
              </a:pPr>
              <a:r>
                <a:rPr kumimoji="0" lang="en-US" sz="1200" b="1" i="0" u="none" strike="noStrike" kern="1200" cap="none" spc="0" normalizeH="0" baseline="0" noProof="0" dirty="0">
                  <a:ln>
                    <a:noFill/>
                  </a:ln>
                  <a:solidFill>
                    <a:srgbClr val="005EB8"/>
                  </a:solidFill>
                  <a:effectLst/>
                  <a:uLnTx/>
                  <a:uFillTx/>
                  <a:latin typeface="Arial" panose="020B0604020202020204" pitchFamily="34" charset="0"/>
                  <a:ea typeface="+mn-ea"/>
                  <a:cs typeface="Arial" panose="020B0604020202020204" pitchFamily="34" charset="0"/>
                </a:rPr>
                <a:t>Imetelstat</a:t>
              </a:r>
              <a:r>
                <a:rPr kumimoji="0" lang="en-US" sz="1200" b="0" i="0" u="none" strike="noStrike" kern="1200" cap="none" spc="0" normalizeH="0" baseline="0" noProof="0" dirty="0">
                  <a:ln>
                    <a:noFill/>
                  </a:ln>
                  <a:solidFill>
                    <a:srgbClr val="003B5C"/>
                  </a:solidFill>
                  <a:effectLst/>
                  <a:uLnTx/>
                  <a:uFillTx/>
                  <a:latin typeface="Arial" panose="020B0604020202020204" pitchFamily="34" charset="0"/>
                  <a:ea typeface="+mn-ea"/>
                  <a:cs typeface="Arial" panose="020B0604020202020204" pitchFamily="34" charset="0"/>
                </a:rPr>
                <a:t> N = 118</a:t>
              </a:r>
            </a:p>
            <a:p>
              <a:pPr marL="230188" marR="0" lvl="1" indent="0" algn="l" defTabSz="914400" rtl="0" eaLnBrk="1" fontAlgn="auto" latinLnBrk="0" hangingPunct="1">
                <a:lnSpc>
                  <a:spcPct val="100000"/>
                </a:lnSpc>
                <a:spcBef>
                  <a:spcPts val="600"/>
                </a:spcBef>
                <a:spcAft>
                  <a:spcPts val="0"/>
                </a:spcAft>
                <a:buClr>
                  <a:srgbClr val="005EB8"/>
                </a:buClr>
                <a:buSzPct val="100000"/>
                <a:buFontTx/>
                <a:buNone/>
                <a:tabLst/>
                <a:defRPr/>
              </a:pPr>
              <a:r>
                <a:rPr kumimoji="0" lang="en-US" sz="1200" b="1" i="0" u="none" strike="noStrike" kern="1200" cap="none" spc="0" normalizeH="0" baseline="0" noProof="0" dirty="0">
                  <a:ln>
                    <a:noFill/>
                  </a:ln>
                  <a:solidFill>
                    <a:srgbClr val="FFA300"/>
                  </a:solidFill>
                  <a:effectLst/>
                  <a:uLnTx/>
                  <a:uFillTx/>
                  <a:latin typeface="Arial" panose="020B0604020202020204" pitchFamily="34" charset="0"/>
                  <a:ea typeface="+mn-ea"/>
                  <a:cs typeface="Arial" panose="020B0604020202020204" pitchFamily="34" charset="0"/>
                </a:rPr>
                <a:t>Placebo</a:t>
              </a:r>
              <a:r>
                <a:rPr kumimoji="0" lang="en-US" sz="1200" b="0" i="0" u="none" strike="noStrike" kern="1200" cap="none" spc="0" normalizeH="0" baseline="0" noProof="0" dirty="0">
                  <a:ln>
                    <a:noFill/>
                  </a:ln>
                  <a:solidFill>
                    <a:srgbClr val="003B5C"/>
                  </a:solidFill>
                  <a:effectLst/>
                  <a:uLnTx/>
                  <a:uFillTx/>
                  <a:latin typeface="Arial" panose="020B0604020202020204" pitchFamily="34" charset="0"/>
                  <a:ea typeface="+mn-ea"/>
                  <a:cs typeface="Arial" panose="020B0604020202020204" pitchFamily="34" charset="0"/>
                </a:rPr>
                <a:t> N = 59</a:t>
              </a:r>
            </a:p>
          </p:txBody>
        </p:sp>
      </p:grpSp>
      <p:sp>
        <p:nvSpPr>
          <p:cNvPr id="3" name="TextBox 2">
            <a:extLst>
              <a:ext uri="{FF2B5EF4-FFF2-40B4-BE49-F238E27FC236}">
                <a16:creationId xmlns:a16="http://schemas.microsoft.com/office/drawing/2014/main" id="{1D498326-1D68-6FBC-60EE-71C87DD70DD1}"/>
              </a:ext>
            </a:extLst>
          </p:cNvPr>
          <p:cNvSpPr txBox="1"/>
          <p:nvPr/>
        </p:nvSpPr>
        <p:spPr>
          <a:xfrm>
            <a:off x="1518252" y="6283110"/>
            <a:ext cx="9776653" cy="626701"/>
          </a:xfrm>
          <a:prstGeom prst="rect">
            <a:avLst/>
          </a:prstGeom>
          <a:noFill/>
        </p:spPr>
        <p:txBody>
          <a:bodyPr wrap="square" lIns="72000" tIns="36000" rIns="72000" bIns="36000" rtlCol="0" anchor="t">
            <a:spAutoFit/>
          </a:bodyPr>
          <a:lstStyle/>
          <a:p>
            <a:pPr lvl="0">
              <a:defRPr/>
            </a:pPr>
            <a:r>
              <a:rPr kumimoji="0" lang="en-US" sz="900" b="0" i="0" u="none" strike="noStrike" kern="1200" cap="none" spc="0" normalizeH="0" baseline="0" noProof="0" dirty="0">
                <a:ln>
                  <a:noFill/>
                </a:ln>
                <a:solidFill>
                  <a:schemeClr val="bg1"/>
                </a:solidFill>
                <a:effectLst/>
                <a:uLnTx/>
                <a:uFillTx/>
                <a:latin typeface="Arial" panose="020B0604020202020204"/>
                <a:ea typeface="+mn-ea"/>
                <a:cs typeface="+mn-cs"/>
              </a:rPr>
              <a:t>EPO, erythropoietin; ESA, erythropoiesis stimulating agent; </a:t>
            </a:r>
            <a:r>
              <a:rPr lang="en-US" sz="900" dirty="0">
                <a:solidFill>
                  <a:schemeClr val="bg1"/>
                </a:solidFill>
                <a:latin typeface="Arial" panose="020B0604020202020204"/>
              </a:rPr>
              <a:t>FACIT-Fatigue, Functional </a:t>
            </a:r>
            <a:r>
              <a:rPr kumimoji="0" lang="en-US" sz="900" b="0" i="0" u="none" strike="noStrike" kern="1200" cap="none" spc="0" normalizeH="0" baseline="0" noProof="0" dirty="0">
                <a:ln>
                  <a:noFill/>
                </a:ln>
                <a:solidFill>
                  <a:schemeClr val="bg1"/>
                </a:solidFill>
                <a:effectLst/>
                <a:uLnTx/>
                <a:uFillTx/>
                <a:latin typeface="Arial" panose="020B0604020202020204"/>
                <a:ea typeface="+mn-ea"/>
                <a:cs typeface="+mn-cs"/>
              </a:rPr>
              <a:t>Assessment of Chronic Illness Therapy – Fatigue Scale; G-CSF, granulocyte colony-stimulating factor; Hgb, hemoglobin; HMA, hypomethylating agent; IPSS, International Prognostic Scoring System; ITT, intent-to-treat; IV, intravenous; MDS, myelodysplastic syndromes; R, randomization; RBC, red blood cell; TI, transfusion independence, VAF, variant allele frequency.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err="1">
                <a:ln>
                  <a:noFill/>
                </a:ln>
                <a:solidFill>
                  <a:schemeClr val="bg1"/>
                </a:solidFill>
                <a:effectLst/>
                <a:uLnTx/>
                <a:uFillTx/>
                <a:latin typeface="Arial" panose="020B0604020202020204"/>
                <a:ea typeface="+mn-ea"/>
                <a:cs typeface="+mn-cs"/>
              </a:rPr>
              <a:t>Platzbecker</a:t>
            </a:r>
            <a:r>
              <a:rPr kumimoji="0" lang="en-US" sz="900" b="0" i="0" u="none" strike="noStrike" kern="1200" cap="none" spc="0" normalizeH="0" baseline="0" noProof="0" dirty="0">
                <a:ln>
                  <a:noFill/>
                </a:ln>
                <a:solidFill>
                  <a:schemeClr val="bg1"/>
                </a:solidFill>
                <a:effectLst/>
                <a:uLnTx/>
                <a:uFillTx/>
                <a:latin typeface="Arial" panose="020B0604020202020204"/>
                <a:ea typeface="+mn-ea"/>
                <a:cs typeface="+mn-cs"/>
              </a:rPr>
              <a:t> U, et al. EHA2023 Hybrid Congress. Abstract S165.</a:t>
            </a:r>
          </a:p>
        </p:txBody>
      </p:sp>
      <p:sp>
        <p:nvSpPr>
          <p:cNvPr id="2" name="Title 1">
            <a:extLst>
              <a:ext uri="{FF2B5EF4-FFF2-40B4-BE49-F238E27FC236}">
                <a16:creationId xmlns:a16="http://schemas.microsoft.com/office/drawing/2014/main" id="{3CF6B809-E69D-73A9-2A25-B07C62A363B5}"/>
              </a:ext>
            </a:extLst>
          </p:cNvPr>
          <p:cNvSpPr txBox="1">
            <a:spLocks/>
          </p:cNvSpPr>
          <p:nvPr/>
        </p:nvSpPr>
        <p:spPr>
          <a:xfrm>
            <a:off x="779305" y="21108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accent2"/>
                </a:solidFill>
                <a:latin typeface="Arial" panose="020B0604020202020204" pitchFamily="34" charset="0"/>
                <a:ea typeface="+mj-ea"/>
                <a:cs typeface="Arial" panose="020B0604020202020204" pitchFamily="34" charset="0"/>
              </a:defRPr>
            </a:lvl1pPr>
          </a:lstStyle>
          <a:p>
            <a:r>
              <a:rPr lang="en-US" dirty="0" err="1"/>
              <a:t>IMerge</a:t>
            </a:r>
            <a:r>
              <a:rPr lang="en-US" dirty="0"/>
              <a:t> Trial: Study Design</a:t>
            </a:r>
          </a:p>
        </p:txBody>
      </p:sp>
    </p:spTree>
    <p:extLst>
      <p:ext uri="{BB962C8B-B14F-4D97-AF65-F5344CB8AC3E}">
        <p14:creationId xmlns:p14="http://schemas.microsoft.com/office/powerpoint/2010/main" val="30598691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31C2BB9-6378-854C-D927-CD1C522BCB99}"/>
              </a:ext>
            </a:extLst>
          </p:cNvPr>
          <p:cNvSpPr txBox="1"/>
          <p:nvPr/>
        </p:nvSpPr>
        <p:spPr>
          <a:xfrm>
            <a:off x="1539924" y="6343030"/>
            <a:ext cx="9801366" cy="488201"/>
          </a:xfrm>
          <a:prstGeom prst="rect">
            <a:avLst/>
          </a:prstGeom>
          <a:noFill/>
        </p:spPr>
        <p:txBody>
          <a:bodyPr wrap="square" lIns="72000" tIns="36000" rIns="72000" bIns="36000"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i="0" u="none" strike="noStrike" kern="1200" cap="none" spc="0" normalizeH="0" baseline="30000" noProof="0" dirty="0" err="1">
                <a:ln>
                  <a:noFill/>
                </a:ln>
                <a:solidFill>
                  <a:schemeClr val="bg1"/>
                </a:solidFill>
                <a:effectLst/>
                <a:uLnTx/>
                <a:uFillTx/>
                <a:latin typeface="Arial" panose="020B0604020202020204" pitchFamily="34" charset="0"/>
                <a:ea typeface="Calibri" panose="020F0502020204030204" pitchFamily="34" charset="0"/>
                <a:cs typeface="Arial" panose="020B0604020202020204" pitchFamily="34" charset="0"/>
              </a:rPr>
              <a:t>a</a:t>
            </a:r>
            <a:r>
              <a:rPr kumimoji="0" lang="en-US" sz="900" i="0" u="none" strike="noStrike" kern="1200" cap="none" spc="0" normalizeH="0" baseline="0" noProof="0" dirty="0" err="1">
                <a:ln>
                  <a:noFill/>
                </a:ln>
                <a:solidFill>
                  <a:schemeClr val="bg1"/>
                </a:solidFill>
                <a:effectLst/>
                <a:uLnTx/>
                <a:uFillTx/>
                <a:latin typeface="Arial" panose="020B0604020202020204" pitchFamily="34" charset="0"/>
                <a:ea typeface="Calibri" panose="020F0502020204030204" pitchFamily="34" charset="0"/>
                <a:cs typeface="Arial" panose="020B0604020202020204" pitchFamily="34" charset="0"/>
              </a:rPr>
              <a:t>Data</a:t>
            </a:r>
            <a:r>
              <a:rPr kumimoji="0" lang="en-US" sz="900" i="0" u="none" strike="noStrike" kern="1200" cap="none" spc="0" normalizeH="0" baseline="0" noProof="0" dirty="0">
                <a:ln>
                  <a:noFill/>
                </a:ln>
                <a:solidFill>
                  <a:schemeClr val="bg1"/>
                </a:solidFill>
                <a:effectLst/>
                <a:uLnTx/>
                <a:uFillTx/>
                <a:latin typeface="Arial" panose="020B0604020202020204" pitchFamily="34" charset="0"/>
                <a:ea typeface="Calibri" panose="020F0502020204030204" pitchFamily="34" charset="0"/>
                <a:cs typeface="Arial" panose="020B0604020202020204" pitchFamily="34" charset="0"/>
              </a:rPr>
              <a:t> cutoff: October 13, 2022. </a:t>
            </a:r>
            <a:r>
              <a:rPr kumimoji="0" lang="en-US" sz="900" i="0" u="none" strike="noStrike" kern="1200" cap="none" spc="0" normalizeH="0" baseline="30000" noProof="0" dirty="0" err="1">
                <a:ln>
                  <a:noFill/>
                </a:ln>
                <a:solidFill>
                  <a:schemeClr val="bg1"/>
                </a:solidFill>
                <a:effectLst/>
                <a:uLnTx/>
                <a:uFillTx/>
                <a:latin typeface="Arial" panose="020B0604020202020204" pitchFamily="34" charset="0"/>
                <a:ea typeface="Calibri" panose="020F0502020204030204" pitchFamily="34" charset="0"/>
                <a:cs typeface="Arial" panose="020B0604020202020204" pitchFamily="34" charset="0"/>
              </a:rPr>
              <a:t>b</a:t>
            </a:r>
            <a:r>
              <a:rPr kumimoji="0" lang="en-US" sz="900" i="0" u="none" strike="noStrike" kern="1200" cap="none" spc="0" normalizeH="0" baseline="0" noProof="0" dirty="0" err="1">
                <a:ln>
                  <a:noFill/>
                </a:ln>
                <a:solidFill>
                  <a:schemeClr val="bg1"/>
                </a:solidFill>
                <a:effectLst/>
                <a:uLnTx/>
                <a:uFillTx/>
                <a:latin typeface="Arial" panose="020B0604020202020204" pitchFamily="34" charset="0"/>
                <a:ea typeface="Calibri" panose="020F0502020204030204" pitchFamily="34" charset="0"/>
                <a:cs typeface="Arial" panose="020B0604020202020204" pitchFamily="34" charset="0"/>
              </a:rPr>
              <a:t>Data</a:t>
            </a:r>
            <a:r>
              <a:rPr kumimoji="0" lang="en-US" sz="900" i="0" u="none" strike="noStrike" kern="1200" cap="none" spc="0" normalizeH="0" baseline="0" noProof="0" dirty="0">
                <a:ln>
                  <a:noFill/>
                </a:ln>
                <a:solidFill>
                  <a:schemeClr val="bg1"/>
                </a:solidFill>
                <a:effectLst/>
                <a:uLnTx/>
                <a:uFillTx/>
                <a:latin typeface="Arial" panose="020B0604020202020204" pitchFamily="34" charset="0"/>
                <a:ea typeface="Calibri" panose="020F0502020204030204" pitchFamily="34" charset="0"/>
                <a:cs typeface="Arial" panose="020B0604020202020204" pitchFamily="34" charset="0"/>
              </a:rPr>
              <a:t> cutoff: January 13, 2023. </a:t>
            </a:r>
            <a:br>
              <a:rPr kumimoji="0" lang="en-US" sz="900" b="0" i="0" u="none" strike="noStrike" kern="1200" cap="none" spc="0" normalizeH="0" baseline="0" noProof="0" dirty="0">
                <a:ln>
                  <a:noFill/>
                </a:ln>
                <a:solidFill>
                  <a:schemeClr val="bg1"/>
                </a:solidFill>
                <a:effectLst/>
                <a:uLnTx/>
                <a:uFillTx/>
                <a:latin typeface="Arial" panose="020B0604020202020204" pitchFamily="34" charset="0"/>
                <a:ea typeface="Calibri" panose="020F0502020204030204" pitchFamily="34" charset="0"/>
                <a:cs typeface="Arial" panose="020B0604020202020204" pitchFamily="34" charset="0"/>
              </a:rPr>
            </a:br>
            <a:r>
              <a:rPr kumimoji="0" lang="en-US" sz="900" b="0" i="0" u="none" strike="noStrike" kern="1200" cap="none" spc="0" normalizeH="0" baseline="0" noProof="0" dirty="0">
                <a:ln>
                  <a:noFill/>
                </a:ln>
                <a:solidFill>
                  <a:schemeClr val="bg1"/>
                </a:solidFill>
                <a:effectLst/>
                <a:uLnTx/>
                <a:uFillTx/>
                <a:latin typeface="Arial" panose="020B0604020202020204" pitchFamily="34" charset="0"/>
                <a:ea typeface="Calibri" panose="020F0502020204030204" pitchFamily="34" charset="0"/>
                <a:cs typeface="Arial" panose="020B0604020202020204" pitchFamily="34" charset="0"/>
              </a:rPr>
              <a:t>RBC, red blood cell; TI, transfusion independence.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err="1">
                <a:ln>
                  <a:noFill/>
                </a:ln>
                <a:solidFill>
                  <a:schemeClr val="bg1"/>
                </a:solidFill>
                <a:effectLst/>
                <a:uLnTx/>
                <a:uFillTx/>
                <a:latin typeface="Arial" panose="020B0604020202020204"/>
                <a:ea typeface="+mn-ea"/>
                <a:cs typeface="+mn-cs"/>
              </a:rPr>
              <a:t>Platzbecker</a:t>
            </a:r>
            <a:r>
              <a:rPr kumimoji="0" lang="en-US" sz="900" b="0" i="0" u="none" strike="noStrike" kern="1200" cap="none" spc="0" normalizeH="0" baseline="0" noProof="0" dirty="0">
                <a:ln>
                  <a:noFill/>
                </a:ln>
                <a:solidFill>
                  <a:schemeClr val="bg1"/>
                </a:solidFill>
                <a:effectLst/>
                <a:uLnTx/>
                <a:uFillTx/>
                <a:latin typeface="Arial" panose="020B0604020202020204"/>
                <a:ea typeface="+mn-ea"/>
                <a:cs typeface="+mn-cs"/>
              </a:rPr>
              <a:t> U, et al. EHA2023 Hybrid Congress. Abstract S165.</a:t>
            </a:r>
          </a:p>
        </p:txBody>
      </p:sp>
      <p:sp>
        <p:nvSpPr>
          <p:cNvPr id="8" name="Title 7">
            <a:extLst>
              <a:ext uri="{FF2B5EF4-FFF2-40B4-BE49-F238E27FC236}">
                <a16:creationId xmlns:a16="http://schemas.microsoft.com/office/drawing/2014/main" id="{1F041648-1BDC-324C-DEB8-763C2DC9A8F3}"/>
              </a:ext>
            </a:extLst>
          </p:cNvPr>
          <p:cNvSpPr>
            <a:spLocks noGrp="1"/>
          </p:cNvSpPr>
          <p:nvPr>
            <p:ph type="title"/>
          </p:nvPr>
        </p:nvSpPr>
        <p:spPr>
          <a:xfrm>
            <a:off x="762001" y="286603"/>
            <a:ext cx="10820082" cy="1054828"/>
          </a:xfrm>
        </p:spPr>
        <p:txBody>
          <a:bodyPr>
            <a:noAutofit/>
          </a:bodyPr>
          <a:lstStyle/>
          <a:p>
            <a:r>
              <a:rPr lang="en-US" sz="3600" dirty="0" err="1"/>
              <a:t>IMerge</a:t>
            </a:r>
            <a:r>
              <a:rPr lang="en-US" sz="3600" dirty="0"/>
              <a:t> Trial: Primary Endpoint</a:t>
            </a:r>
            <a:br>
              <a:rPr lang="en-US" sz="3600" dirty="0"/>
            </a:br>
            <a:r>
              <a:rPr lang="en-US" sz="3600" dirty="0" err="1"/>
              <a:t>Imetelstat</a:t>
            </a:r>
            <a:r>
              <a:rPr lang="en-US" sz="3600" dirty="0"/>
              <a:t> Superior to Placebo </a:t>
            </a:r>
            <a:endParaRPr lang="en-IN" sz="3600" dirty="0"/>
          </a:p>
        </p:txBody>
      </p:sp>
      <p:pic>
        <p:nvPicPr>
          <p:cNvPr id="6" name="Picture 5" descr="A picture containing text, diagram, screenshot, line&#10;&#10;Description automatically generated">
            <a:extLst>
              <a:ext uri="{FF2B5EF4-FFF2-40B4-BE49-F238E27FC236}">
                <a16:creationId xmlns:a16="http://schemas.microsoft.com/office/drawing/2014/main" id="{A2065471-1EDD-A715-71C7-3BB9A7958687}"/>
              </a:ext>
            </a:extLst>
          </p:cNvPr>
          <p:cNvPicPr>
            <a:picLocks noChangeAspect="1"/>
          </p:cNvPicPr>
          <p:nvPr/>
        </p:nvPicPr>
        <p:blipFill>
          <a:blip r:embed="rId3"/>
          <a:stretch>
            <a:fillRect/>
          </a:stretch>
        </p:blipFill>
        <p:spPr>
          <a:xfrm>
            <a:off x="121819" y="2331929"/>
            <a:ext cx="6050223" cy="2395520"/>
          </a:xfrm>
          <a:prstGeom prst="rect">
            <a:avLst/>
          </a:prstGeom>
        </p:spPr>
      </p:pic>
      <p:sp>
        <p:nvSpPr>
          <p:cNvPr id="25" name="Text Placeholder 7">
            <a:extLst>
              <a:ext uri="{FF2B5EF4-FFF2-40B4-BE49-F238E27FC236}">
                <a16:creationId xmlns:a16="http://schemas.microsoft.com/office/drawing/2014/main" id="{6A2CBFBB-B92C-2B2C-BCC6-1099E6D119EE}"/>
              </a:ext>
            </a:extLst>
          </p:cNvPr>
          <p:cNvSpPr txBox="1">
            <a:spLocks/>
          </p:cNvSpPr>
          <p:nvPr/>
        </p:nvSpPr>
        <p:spPr>
          <a:xfrm>
            <a:off x="397366" y="1365320"/>
            <a:ext cx="5622593" cy="86708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chemeClr val="accent3"/>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3"/>
              </a:buClr>
              <a:buFont typeface="System Font Regular"/>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3"/>
              </a:buClr>
              <a:buFont typeface="System Font Regular"/>
              <a:buChar char="&gt;"/>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3"/>
              </a:buClr>
              <a:buFont typeface="Wingdings"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buNone/>
            </a:pPr>
            <a:r>
              <a:rPr lang="en-US" sz="1600" b="1" dirty="0">
                <a:solidFill>
                  <a:schemeClr val="accent1"/>
                </a:solidFill>
              </a:rPr>
              <a:t>Higher Rates of Longer-Term Duration of RBC TI Observed With </a:t>
            </a:r>
            <a:r>
              <a:rPr lang="en-US" sz="1600" b="1" dirty="0" err="1">
                <a:solidFill>
                  <a:schemeClr val="accent1"/>
                </a:solidFill>
              </a:rPr>
              <a:t>Imetelstat</a:t>
            </a:r>
            <a:r>
              <a:rPr lang="en-US" sz="1600" b="1" dirty="0">
                <a:solidFill>
                  <a:schemeClr val="accent1"/>
                </a:solidFill>
              </a:rPr>
              <a:t> vs Placebo, Including 1-Year RBC TI With Additional 3 Month Follow-up</a:t>
            </a:r>
          </a:p>
        </p:txBody>
      </p:sp>
      <p:sp>
        <p:nvSpPr>
          <p:cNvPr id="26" name="Text Placeholder 9">
            <a:extLst>
              <a:ext uri="{FF2B5EF4-FFF2-40B4-BE49-F238E27FC236}">
                <a16:creationId xmlns:a16="http://schemas.microsoft.com/office/drawing/2014/main" id="{2A8384BE-3357-E9B7-0E5B-02BEF91DA05F}"/>
              </a:ext>
            </a:extLst>
          </p:cNvPr>
          <p:cNvSpPr txBox="1">
            <a:spLocks/>
          </p:cNvSpPr>
          <p:nvPr/>
        </p:nvSpPr>
        <p:spPr>
          <a:xfrm>
            <a:off x="6270514" y="1391194"/>
            <a:ext cx="5894410" cy="510924"/>
          </a:xfrm>
          <a:prstGeom prst="rect">
            <a:avLst/>
          </a:prstGeom>
        </p:spPr>
        <p:txBody>
          <a:bodyPr>
            <a:noAutofit/>
          </a:bodyPr>
          <a:lstStyle>
            <a:lvl1pPr marL="228600" indent="-228600" algn="l" defTabSz="914400" rtl="0" eaLnBrk="1" latinLnBrk="0" hangingPunct="1">
              <a:lnSpc>
                <a:spcPct val="90000"/>
              </a:lnSpc>
              <a:spcBef>
                <a:spcPts val="1000"/>
              </a:spcBef>
              <a:buClr>
                <a:schemeClr val="accent3"/>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3"/>
              </a:buClr>
              <a:buFont typeface="System Font Regular"/>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3"/>
              </a:buClr>
              <a:buFont typeface="System Font Regular"/>
              <a:buChar char="&gt;"/>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3"/>
              </a:buClr>
              <a:buFont typeface="Wingdings"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err="1">
                <a:solidFill>
                  <a:schemeClr val="accent1"/>
                </a:solidFill>
              </a:rPr>
              <a:t>Imetelstat</a:t>
            </a:r>
            <a:r>
              <a:rPr lang="en-US" sz="1600" b="1" dirty="0">
                <a:solidFill>
                  <a:schemeClr val="accent1"/>
                </a:solidFill>
              </a:rPr>
              <a:t> 8-Week RBC-TI Responders Have Significantly Longer Duration of Transfusion Independence vs Placebo</a:t>
            </a:r>
          </a:p>
        </p:txBody>
      </p:sp>
      <p:pic>
        <p:nvPicPr>
          <p:cNvPr id="28" name="Picture 27" descr="A picture containing text, line, plot, number&#10;&#10;Description automatically generated">
            <a:extLst>
              <a:ext uri="{FF2B5EF4-FFF2-40B4-BE49-F238E27FC236}">
                <a16:creationId xmlns:a16="http://schemas.microsoft.com/office/drawing/2014/main" id="{07CB421E-3CF3-DCAC-0401-9770FA4D8155}"/>
              </a:ext>
            </a:extLst>
          </p:cNvPr>
          <p:cNvPicPr>
            <a:picLocks noChangeAspect="1"/>
          </p:cNvPicPr>
          <p:nvPr/>
        </p:nvPicPr>
        <p:blipFill>
          <a:blip r:embed="rId4"/>
          <a:stretch>
            <a:fillRect/>
          </a:stretch>
        </p:blipFill>
        <p:spPr>
          <a:xfrm>
            <a:off x="6172042" y="1930105"/>
            <a:ext cx="5894411" cy="2365585"/>
          </a:xfrm>
          <a:prstGeom prst="rect">
            <a:avLst/>
          </a:prstGeom>
        </p:spPr>
      </p:pic>
      <p:graphicFrame>
        <p:nvGraphicFramePr>
          <p:cNvPr id="29" name="Table 28">
            <a:extLst>
              <a:ext uri="{FF2B5EF4-FFF2-40B4-BE49-F238E27FC236}">
                <a16:creationId xmlns:a16="http://schemas.microsoft.com/office/drawing/2014/main" id="{30CADA15-D9AC-2C40-D9DF-DD704B887342}"/>
              </a:ext>
            </a:extLst>
          </p:cNvPr>
          <p:cNvGraphicFramePr>
            <a:graphicFrameLocks noGrp="1"/>
          </p:cNvGraphicFramePr>
          <p:nvPr>
            <p:extLst>
              <p:ext uri="{D42A27DB-BD31-4B8C-83A1-F6EECF244321}">
                <p14:modId xmlns:p14="http://schemas.microsoft.com/office/powerpoint/2010/main" val="2040095330"/>
              </p:ext>
            </p:extLst>
          </p:nvPr>
        </p:nvGraphicFramePr>
        <p:xfrm>
          <a:off x="6752848" y="4930227"/>
          <a:ext cx="5148000" cy="1313280"/>
        </p:xfrm>
        <a:graphic>
          <a:graphicData uri="http://schemas.openxmlformats.org/drawingml/2006/table">
            <a:tbl>
              <a:tblPr firstRow="1" firstCol="1" bandRow="1">
                <a:tableStyleId>{5C22544A-7EE6-4342-B048-85BDC9FD1C3A}</a:tableStyleId>
              </a:tblPr>
              <a:tblGrid>
                <a:gridCol w="2052000">
                  <a:extLst>
                    <a:ext uri="{9D8B030D-6E8A-4147-A177-3AD203B41FA5}">
                      <a16:colId xmlns:a16="http://schemas.microsoft.com/office/drawing/2014/main" val="3685191004"/>
                    </a:ext>
                  </a:extLst>
                </a:gridCol>
                <a:gridCol w="1548000">
                  <a:extLst>
                    <a:ext uri="{9D8B030D-6E8A-4147-A177-3AD203B41FA5}">
                      <a16:colId xmlns:a16="http://schemas.microsoft.com/office/drawing/2014/main" val="3203096316"/>
                    </a:ext>
                  </a:extLst>
                </a:gridCol>
                <a:gridCol w="1548000">
                  <a:extLst>
                    <a:ext uri="{9D8B030D-6E8A-4147-A177-3AD203B41FA5}">
                      <a16:colId xmlns:a16="http://schemas.microsoft.com/office/drawing/2014/main" val="47695100"/>
                    </a:ext>
                  </a:extLst>
                </a:gridCol>
              </a:tblGrid>
              <a:tr h="365695">
                <a:tc>
                  <a:txBody>
                    <a:bodyPr/>
                    <a:lstStyle>
                      <a:lvl1pPr marL="0">
                        <a:defRPr b="1">
                          <a:solidFill>
                            <a:schemeClr val="lt1"/>
                          </a:solidFill>
                          <a:latin typeface="Arial" panose="020B0604020202020204"/>
                        </a:defRPr>
                      </a:lvl1pPr>
                      <a:lvl2pPr marL="457200">
                        <a:defRPr b="1">
                          <a:solidFill>
                            <a:schemeClr val="lt1"/>
                          </a:solidFill>
                          <a:latin typeface="Arial" panose="020B0604020202020204"/>
                        </a:defRPr>
                      </a:lvl2pPr>
                      <a:lvl3pPr marL="914400">
                        <a:defRPr b="1">
                          <a:solidFill>
                            <a:schemeClr val="lt1"/>
                          </a:solidFill>
                          <a:latin typeface="Arial" panose="020B0604020202020204"/>
                        </a:defRPr>
                      </a:lvl3pPr>
                      <a:lvl4pPr marL="1371600">
                        <a:defRPr b="1">
                          <a:solidFill>
                            <a:schemeClr val="lt1"/>
                          </a:solidFill>
                          <a:latin typeface="Arial" panose="020B0604020202020204"/>
                        </a:defRPr>
                      </a:lvl4pPr>
                      <a:lvl5pPr marL="1828800">
                        <a:defRPr b="1">
                          <a:solidFill>
                            <a:schemeClr val="lt1"/>
                          </a:solidFill>
                          <a:latin typeface="Arial" panose="020B0604020202020204"/>
                        </a:defRPr>
                      </a:lvl5pPr>
                      <a:lvl6pPr marL="2286000">
                        <a:defRPr b="1">
                          <a:solidFill>
                            <a:schemeClr val="lt1"/>
                          </a:solidFill>
                          <a:latin typeface="Arial" panose="020B0604020202020204"/>
                        </a:defRPr>
                      </a:lvl6pPr>
                      <a:lvl7pPr marL="2743200">
                        <a:defRPr b="1">
                          <a:solidFill>
                            <a:schemeClr val="lt1"/>
                          </a:solidFill>
                          <a:latin typeface="Arial" panose="020B0604020202020204"/>
                        </a:defRPr>
                      </a:lvl7pPr>
                      <a:lvl8pPr marL="3200400">
                        <a:defRPr b="1">
                          <a:solidFill>
                            <a:schemeClr val="lt1"/>
                          </a:solidFill>
                          <a:latin typeface="Arial" panose="020B0604020202020204"/>
                        </a:defRPr>
                      </a:lvl8pPr>
                      <a:lvl9pPr marL="3657600">
                        <a:defRPr b="1">
                          <a:solidFill>
                            <a:schemeClr val="lt1"/>
                          </a:solidFill>
                          <a:latin typeface="Arial" panose="020B060402020202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rPr>
                        <a:t>8-Week TI </a:t>
                      </a:r>
                      <a:r>
                        <a:rPr lang="en-US" sz="1200" b="1" kern="1200" dirty="0">
                          <a:solidFill>
                            <a:schemeClr val="bg1"/>
                          </a:solidFill>
                        </a:rPr>
                        <a:t>R</a:t>
                      </a:r>
                      <a:r>
                        <a:rPr lang="en-US" sz="1200" b="1" dirty="0">
                          <a:solidFill>
                            <a:schemeClr val="bg1"/>
                          </a:solidFill>
                        </a:rPr>
                        <a:t>esponders</a:t>
                      </a:r>
                      <a:endParaRPr lang="en-US" sz="1200" b="1" baseline="30000" dirty="0">
                        <a:solidFill>
                          <a:schemeClr val="bg1"/>
                        </a:solidFill>
                        <a:latin typeface="Arial" panose="020B0604020202020204" pitchFamily="34" charset="0"/>
                        <a:cs typeface="Arial" panose="020B0604020202020204" pitchFamily="34" charset="0"/>
                      </a:endParaRPr>
                    </a:p>
                  </a:txBody>
                  <a:tcPr marL="72000" marR="72000" marT="36000" marB="36000" anchor="ctr"/>
                </a:tc>
                <a:tc>
                  <a:txBody>
                    <a:bodyPr/>
                    <a:lstStyle>
                      <a:lvl1pPr marL="0">
                        <a:defRPr b="1">
                          <a:solidFill>
                            <a:schemeClr val="lt1"/>
                          </a:solidFill>
                          <a:latin typeface="Arial" panose="020B0604020202020204"/>
                        </a:defRPr>
                      </a:lvl1pPr>
                      <a:lvl2pPr marL="457200">
                        <a:defRPr b="1">
                          <a:solidFill>
                            <a:schemeClr val="lt1"/>
                          </a:solidFill>
                          <a:latin typeface="Arial" panose="020B0604020202020204"/>
                        </a:defRPr>
                      </a:lvl2pPr>
                      <a:lvl3pPr marL="914400">
                        <a:defRPr b="1">
                          <a:solidFill>
                            <a:schemeClr val="lt1"/>
                          </a:solidFill>
                          <a:latin typeface="Arial" panose="020B0604020202020204"/>
                        </a:defRPr>
                      </a:lvl3pPr>
                      <a:lvl4pPr marL="1371600">
                        <a:defRPr b="1">
                          <a:solidFill>
                            <a:schemeClr val="lt1"/>
                          </a:solidFill>
                          <a:latin typeface="Arial" panose="020B0604020202020204"/>
                        </a:defRPr>
                      </a:lvl4pPr>
                      <a:lvl5pPr marL="1828800">
                        <a:defRPr b="1">
                          <a:solidFill>
                            <a:schemeClr val="lt1"/>
                          </a:solidFill>
                          <a:latin typeface="Arial" panose="020B0604020202020204"/>
                        </a:defRPr>
                      </a:lvl5pPr>
                      <a:lvl6pPr marL="2286000">
                        <a:defRPr b="1">
                          <a:solidFill>
                            <a:schemeClr val="lt1"/>
                          </a:solidFill>
                          <a:latin typeface="Arial" panose="020B0604020202020204"/>
                        </a:defRPr>
                      </a:lvl6pPr>
                      <a:lvl7pPr marL="2743200">
                        <a:defRPr b="1">
                          <a:solidFill>
                            <a:schemeClr val="lt1"/>
                          </a:solidFill>
                          <a:latin typeface="Arial" panose="020B0604020202020204"/>
                        </a:defRPr>
                      </a:lvl7pPr>
                      <a:lvl8pPr marL="3200400">
                        <a:defRPr b="1">
                          <a:solidFill>
                            <a:schemeClr val="lt1"/>
                          </a:solidFill>
                          <a:latin typeface="Arial" panose="020B0604020202020204"/>
                        </a:defRPr>
                      </a:lvl8pPr>
                      <a:lvl9pPr marL="3657600">
                        <a:defRPr b="1">
                          <a:solidFill>
                            <a:schemeClr val="lt1"/>
                          </a:solidFill>
                          <a:latin typeface="Arial" panose="020B060402020202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t>Imetelstat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t>(N = 47)</a:t>
                      </a:r>
                      <a:endParaRPr lang="en-US" sz="1200" b="1" dirty="0">
                        <a:latin typeface="Arial" panose="020B0604020202020204" pitchFamily="34" charset="0"/>
                        <a:cs typeface="Arial" panose="020B0604020202020204" pitchFamily="34" charset="0"/>
                      </a:endParaRPr>
                    </a:p>
                  </a:txBody>
                  <a:tcPr marL="72000" marR="72000" marT="36000" marB="36000" anchor="ctr"/>
                </a:tc>
                <a:tc>
                  <a:txBody>
                    <a:bodyPr/>
                    <a:lstStyle>
                      <a:lvl1pPr marL="0">
                        <a:defRPr b="1">
                          <a:solidFill>
                            <a:schemeClr val="lt1"/>
                          </a:solidFill>
                          <a:latin typeface="Arial" panose="020B0604020202020204"/>
                        </a:defRPr>
                      </a:lvl1pPr>
                      <a:lvl2pPr marL="457200">
                        <a:defRPr b="1">
                          <a:solidFill>
                            <a:schemeClr val="lt1"/>
                          </a:solidFill>
                          <a:latin typeface="Arial" panose="020B0604020202020204"/>
                        </a:defRPr>
                      </a:lvl2pPr>
                      <a:lvl3pPr marL="914400">
                        <a:defRPr b="1">
                          <a:solidFill>
                            <a:schemeClr val="lt1"/>
                          </a:solidFill>
                          <a:latin typeface="Arial" panose="020B0604020202020204"/>
                        </a:defRPr>
                      </a:lvl3pPr>
                      <a:lvl4pPr marL="1371600">
                        <a:defRPr b="1">
                          <a:solidFill>
                            <a:schemeClr val="lt1"/>
                          </a:solidFill>
                          <a:latin typeface="Arial" panose="020B0604020202020204"/>
                        </a:defRPr>
                      </a:lvl4pPr>
                      <a:lvl5pPr marL="1828800">
                        <a:defRPr b="1">
                          <a:solidFill>
                            <a:schemeClr val="lt1"/>
                          </a:solidFill>
                          <a:latin typeface="Arial" panose="020B0604020202020204"/>
                        </a:defRPr>
                      </a:lvl5pPr>
                      <a:lvl6pPr marL="2286000">
                        <a:defRPr b="1">
                          <a:solidFill>
                            <a:schemeClr val="lt1"/>
                          </a:solidFill>
                          <a:latin typeface="Arial" panose="020B0604020202020204"/>
                        </a:defRPr>
                      </a:lvl6pPr>
                      <a:lvl7pPr marL="2743200">
                        <a:defRPr b="1">
                          <a:solidFill>
                            <a:schemeClr val="lt1"/>
                          </a:solidFill>
                          <a:latin typeface="Arial" panose="020B0604020202020204"/>
                        </a:defRPr>
                      </a:lvl7pPr>
                      <a:lvl8pPr marL="3200400">
                        <a:defRPr b="1">
                          <a:solidFill>
                            <a:schemeClr val="lt1"/>
                          </a:solidFill>
                          <a:latin typeface="Arial" panose="020B0604020202020204"/>
                        </a:defRPr>
                      </a:lvl8pPr>
                      <a:lvl9pPr marL="3657600">
                        <a:defRPr b="1">
                          <a:solidFill>
                            <a:schemeClr val="lt1"/>
                          </a:solidFill>
                          <a:latin typeface="Arial" panose="020B0604020202020204"/>
                        </a:defRPr>
                      </a:lvl9pPr>
                    </a:lstStyle>
                    <a:p>
                      <a:pPr algn="ctr"/>
                      <a:r>
                        <a:rPr lang="en-US" sz="1200" b="1" dirty="0"/>
                        <a:t>Placebo </a:t>
                      </a:r>
                    </a:p>
                    <a:p>
                      <a:pPr algn="ctr"/>
                      <a:r>
                        <a:rPr lang="en-US" sz="1200" b="1" dirty="0"/>
                        <a:t>(N = 9)</a:t>
                      </a:r>
                      <a:endParaRPr lang="en-US" sz="1200" b="1" dirty="0">
                        <a:latin typeface="Arial" panose="020B0604020202020204" pitchFamily="34" charset="0"/>
                        <a:cs typeface="Arial" panose="020B0604020202020204" pitchFamily="34" charset="0"/>
                      </a:endParaRPr>
                    </a:p>
                  </a:txBody>
                  <a:tcPr marL="72000" marR="72000" marT="36000" marB="36000" anchor="ctr"/>
                </a:tc>
                <a:extLst>
                  <a:ext uri="{0D108BD9-81ED-4DB2-BD59-A6C34878D82A}">
                    <a16:rowId xmlns:a16="http://schemas.microsoft.com/office/drawing/2014/main" val="189421972"/>
                  </a:ext>
                </a:extLst>
              </a:tr>
              <a:tr h="365695">
                <a:tc>
                  <a:txBody>
                    <a:bodyPr/>
                    <a:lstStyle>
                      <a:lvl1pPr marL="0">
                        <a:defRPr>
                          <a:solidFill>
                            <a:schemeClr val="dk1"/>
                          </a:solidFill>
                          <a:latin typeface="Arial" panose="020B0604020202020204"/>
                        </a:defRPr>
                      </a:lvl1pPr>
                      <a:lvl2pPr marL="457200">
                        <a:defRPr>
                          <a:solidFill>
                            <a:schemeClr val="dk1"/>
                          </a:solidFill>
                          <a:latin typeface="Arial" panose="020B0604020202020204"/>
                        </a:defRPr>
                      </a:lvl2pPr>
                      <a:lvl3pPr marL="914400">
                        <a:defRPr>
                          <a:solidFill>
                            <a:schemeClr val="dk1"/>
                          </a:solidFill>
                          <a:latin typeface="Arial" panose="020B0604020202020204"/>
                        </a:defRPr>
                      </a:lvl3pPr>
                      <a:lvl4pPr marL="1371600">
                        <a:defRPr>
                          <a:solidFill>
                            <a:schemeClr val="dk1"/>
                          </a:solidFill>
                          <a:latin typeface="Arial" panose="020B0604020202020204"/>
                        </a:defRPr>
                      </a:lvl4pPr>
                      <a:lvl5pPr marL="1828800">
                        <a:defRPr>
                          <a:solidFill>
                            <a:schemeClr val="dk1"/>
                          </a:solidFill>
                          <a:latin typeface="Arial" panose="020B0604020202020204"/>
                        </a:defRPr>
                      </a:lvl5pPr>
                      <a:lvl6pPr marL="2286000">
                        <a:defRPr>
                          <a:solidFill>
                            <a:schemeClr val="dk1"/>
                          </a:solidFill>
                          <a:latin typeface="Arial" panose="020B0604020202020204"/>
                        </a:defRPr>
                      </a:lvl6pPr>
                      <a:lvl7pPr marL="2743200">
                        <a:defRPr>
                          <a:solidFill>
                            <a:schemeClr val="dk1"/>
                          </a:solidFill>
                          <a:latin typeface="Arial" panose="020B0604020202020204"/>
                        </a:defRPr>
                      </a:lvl7pPr>
                      <a:lvl8pPr marL="3200400">
                        <a:defRPr>
                          <a:solidFill>
                            <a:schemeClr val="dk1"/>
                          </a:solidFill>
                          <a:latin typeface="Arial" panose="020B0604020202020204"/>
                        </a:defRPr>
                      </a:lvl8pPr>
                      <a:lvl9pPr marL="3657600">
                        <a:defRPr>
                          <a:solidFill>
                            <a:schemeClr val="dk1"/>
                          </a:solidFill>
                          <a:latin typeface="Arial" panose="020B0604020202020204"/>
                        </a:defRPr>
                      </a:lvl9pPr>
                    </a:lstStyle>
                    <a:p>
                      <a:r>
                        <a:rPr lang="en-US" sz="1200" dirty="0">
                          <a:solidFill>
                            <a:schemeClr val="bg1"/>
                          </a:solidFill>
                        </a:rPr>
                        <a:t>Median Hgb rise, g/dL (range)</a:t>
                      </a:r>
                      <a:endParaRPr lang="en-US" sz="1200" dirty="0">
                        <a:solidFill>
                          <a:schemeClr val="bg1"/>
                        </a:solidFill>
                        <a:latin typeface="Arial" panose="020B0604020202020204" pitchFamily="34" charset="0"/>
                        <a:cs typeface="Arial" panose="020B0604020202020204" pitchFamily="34" charset="0"/>
                      </a:endParaRPr>
                    </a:p>
                  </a:txBody>
                  <a:tcPr marL="72000" marR="72000" marT="36000" marB="36000" anchor="ctr"/>
                </a:tc>
                <a:tc>
                  <a:txBody>
                    <a:bodyPr/>
                    <a:lstStyle>
                      <a:lvl1pPr marL="0">
                        <a:defRPr>
                          <a:solidFill>
                            <a:schemeClr val="dk1"/>
                          </a:solidFill>
                          <a:latin typeface="Arial" panose="020B0604020202020204"/>
                        </a:defRPr>
                      </a:lvl1pPr>
                      <a:lvl2pPr marL="457200">
                        <a:defRPr>
                          <a:solidFill>
                            <a:schemeClr val="dk1"/>
                          </a:solidFill>
                          <a:latin typeface="Arial" panose="020B0604020202020204"/>
                        </a:defRPr>
                      </a:lvl2pPr>
                      <a:lvl3pPr marL="914400">
                        <a:defRPr>
                          <a:solidFill>
                            <a:schemeClr val="dk1"/>
                          </a:solidFill>
                          <a:latin typeface="Arial" panose="020B0604020202020204"/>
                        </a:defRPr>
                      </a:lvl3pPr>
                      <a:lvl4pPr marL="1371600">
                        <a:defRPr>
                          <a:solidFill>
                            <a:schemeClr val="dk1"/>
                          </a:solidFill>
                          <a:latin typeface="Arial" panose="020B0604020202020204"/>
                        </a:defRPr>
                      </a:lvl4pPr>
                      <a:lvl5pPr marL="1828800">
                        <a:defRPr>
                          <a:solidFill>
                            <a:schemeClr val="dk1"/>
                          </a:solidFill>
                          <a:latin typeface="Arial" panose="020B0604020202020204"/>
                        </a:defRPr>
                      </a:lvl5pPr>
                      <a:lvl6pPr marL="2286000">
                        <a:defRPr>
                          <a:solidFill>
                            <a:schemeClr val="dk1"/>
                          </a:solidFill>
                          <a:latin typeface="Arial" panose="020B0604020202020204"/>
                        </a:defRPr>
                      </a:lvl6pPr>
                      <a:lvl7pPr marL="2743200">
                        <a:defRPr>
                          <a:solidFill>
                            <a:schemeClr val="dk1"/>
                          </a:solidFill>
                          <a:latin typeface="Arial" panose="020B0604020202020204"/>
                        </a:defRPr>
                      </a:lvl7pPr>
                      <a:lvl8pPr marL="3200400">
                        <a:defRPr>
                          <a:solidFill>
                            <a:schemeClr val="dk1"/>
                          </a:solidFill>
                          <a:latin typeface="Arial" panose="020B0604020202020204"/>
                        </a:defRPr>
                      </a:lvl8pPr>
                      <a:lvl9pPr marL="3657600">
                        <a:defRPr>
                          <a:solidFill>
                            <a:schemeClr val="dk1"/>
                          </a:solidFill>
                          <a:latin typeface="Arial" panose="020B0604020202020204"/>
                        </a:defRPr>
                      </a:lvl9pPr>
                    </a:lstStyle>
                    <a:p>
                      <a:pPr algn="ctr"/>
                      <a:r>
                        <a:rPr lang="en-US" sz="1200" dirty="0">
                          <a:solidFill>
                            <a:schemeClr val="tx1"/>
                          </a:solidFill>
                        </a:rPr>
                        <a:t>3.6 (−0.1 </a:t>
                      </a:r>
                      <a:r>
                        <a:rPr lang="en-US" sz="1200" strike="noStrike" kern="1200" dirty="0">
                          <a:solidFill>
                            <a:schemeClr val="tx1"/>
                          </a:solidFill>
                        </a:rPr>
                        <a:t>to </a:t>
                      </a:r>
                      <a:r>
                        <a:rPr lang="en-US" sz="1200" dirty="0">
                          <a:solidFill>
                            <a:schemeClr val="tx1"/>
                          </a:solidFill>
                        </a:rPr>
                        <a:t>13.8)</a:t>
                      </a:r>
                      <a:endParaRPr lang="en-US" sz="1200" dirty="0">
                        <a:solidFill>
                          <a:schemeClr val="tx1"/>
                        </a:solidFill>
                        <a:latin typeface="Arial" panose="020B0604020202020204" pitchFamily="34" charset="0"/>
                        <a:cs typeface="Arial" panose="020B0604020202020204" pitchFamily="34" charset="0"/>
                      </a:endParaRPr>
                    </a:p>
                  </a:txBody>
                  <a:tcPr marL="72000" marR="72000" marT="36000" marB="36000" anchor="ctr"/>
                </a:tc>
                <a:tc>
                  <a:txBody>
                    <a:bodyPr/>
                    <a:lstStyle>
                      <a:lvl1pPr marL="0">
                        <a:defRPr>
                          <a:solidFill>
                            <a:schemeClr val="dk1"/>
                          </a:solidFill>
                          <a:latin typeface="Arial" panose="020B0604020202020204"/>
                        </a:defRPr>
                      </a:lvl1pPr>
                      <a:lvl2pPr marL="457200">
                        <a:defRPr>
                          <a:solidFill>
                            <a:schemeClr val="dk1"/>
                          </a:solidFill>
                          <a:latin typeface="Arial" panose="020B0604020202020204"/>
                        </a:defRPr>
                      </a:lvl2pPr>
                      <a:lvl3pPr marL="914400">
                        <a:defRPr>
                          <a:solidFill>
                            <a:schemeClr val="dk1"/>
                          </a:solidFill>
                          <a:latin typeface="Arial" panose="020B0604020202020204"/>
                        </a:defRPr>
                      </a:lvl3pPr>
                      <a:lvl4pPr marL="1371600">
                        <a:defRPr>
                          <a:solidFill>
                            <a:schemeClr val="dk1"/>
                          </a:solidFill>
                          <a:latin typeface="Arial" panose="020B0604020202020204"/>
                        </a:defRPr>
                      </a:lvl4pPr>
                      <a:lvl5pPr marL="1828800">
                        <a:defRPr>
                          <a:solidFill>
                            <a:schemeClr val="dk1"/>
                          </a:solidFill>
                          <a:latin typeface="Arial" panose="020B0604020202020204"/>
                        </a:defRPr>
                      </a:lvl5pPr>
                      <a:lvl6pPr marL="2286000">
                        <a:defRPr>
                          <a:solidFill>
                            <a:schemeClr val="dk1"/>
                          </a:solidFill>
                          <a:latin typeface="Arial" panose="020B0604020202020204"/>
                        </a:defRPr>
                      </a:lvl6pPr>
                      <a:lvl7pPr marL="2743200">
                        <a:defRPr>
                          <a:solidFill>
                            <a:schemeClr val="dk1"/>
                          </a:solidFill>
                          <a:latin typeface="Arial" panose="020B0604020202020204"/>
                        </a:defRPr>
                      </a:lvl7pPr>
                      <a:lvl8pPr marL="3200400">
                        <a:defRPr>
                          <a:solidFill>
                            <a:schemeClr val="dk1"/>
                          </a:solidFill>
                          <a:latin typeface="Arial" panose="020B0604020202020204"/>
                        </a:defRPr>
                      </a:lvl8pPr>
                      <a:lvl9pPr marL="3657600">
                        <a:defRPr>
                          <a:solidFill>
                            <a:schemeClr val="dk1"/>
                          </a:solidFill>
                          <a:latin typeface="Arial" panose="020B0604020202020204"/>
                        </a:defRPr>
                      </a:lvl9pPr>
                    </a:lstStyle>
                    <a:p>
                      <a:pPr algn="ctr"/>
                      <a:r>
                        <a:rPr lang="en-US" sz="1200" dirty="0">
                          <a:solidFill>
                            <a:schemeClr val="tx1"/>
                          </a:solidFill>
                        </a:rPr>
                        <a:t>0.8 (−0.2 </a:t>
                      </a:r>
                      <a:r>
                        <a:rPr lang="en-US" sz="1200" strike="noStrike" kern="1200" dirty="0">
                          <a:solidFill>
                            <a:schemeClr val="tx1"/>
                          </a:solidFill>
                        </a:rPr>
                        <a:t>to </a:t>
                      </a:r>
                      <a:r>
                        <a:rPr lang="en-US" sz="1200" dirty="0">
                          <a:solidFill>
                            <a:schemeClr val="tx1"/>
                          </a:solidFill>
                        </a:rPr>
                        <a:t>1.7)</a:t>
                      </a:r>
                      <a:endParaRPr lang="en-US" sz="1200" dirty="0">
                        <a:solidFill>
                          <a:schemeClr val="tx1"/>
                        </a:solidFill>
                        <a:latin typeface="Arial" panose="020B0604020202020204" pitchFamily="34" charset="0"/>
                        <a:cs typeface="Arial" panose="020B0604020202020204" pitchFamily="34" charset="0"/>
                      </a:endParaRPr>
                    </a:p>
                  </a:txBody>
                  <a:tcPr marL="72000" marR="72000" marT="36000" marB="36000" anchor="ctr"/>
                </a:tc>
                <a:extLst>
                  <a:ext uri="{0D108BD9-81ED-4DB2-BD59-A6C34878D82A}">
                    <a16:rowId xmlns:a16="http://schemas.microsoft.com/office/drawing/2014/main" val="3986345323"/>
                  </a:ext>
                </a:extLst>
              </a:tr>
              <a:tr h="365695">
                <a:tc>
                  <a:txBody>
                    <a:bodyPr/>
                    <a:lstStyle>
                      <a:lvl1pPr marL="0">
                        <a:defRPr>
                          <a:solidFill>
                            <a:schemeClr val="dk1"/>
                          </a:solidFill>
                          <a:latin typeface="Arial" panose="020B0604020202020204"/>
                        </a:defRPr>
                      </a:lvl1pPr>
                      <a:lvl2pPr marL="457200">
                        <a:defRPr>
                          <a:solidFill>
                            <a:schemeClr val="dk1"/>
                          </a:solidFill>
                          <a:latin typeface="Arial" panose="020B0604020202020204"/>
                        </a:defRPr>
                      </a:lvl2pPr>
                      <a:lvl3pPr marL="914400">
                        <a:defRPr>
                          <a:solidFill>
                            <a:schemeClr val="dk1"/>
                          </a:solidFill>
                          <a:latin typeface="Arial" panose="020B0604020202020204"/>
                        </a:defRPr>
                      </a:lvl3pPr>
                      <a:lvl4pPr marL="1371600">
                        <a:defRPr>
                          <a:solidFill>
                            <a:schemeClr val="dk1"/>
                          </a:solidFill>
                          <a:latin typeface="Arial" panose="020B0604020202020204"/>
                        </a:defRPr>
                      </a:lvl4pPr>
                      <a:lvl5pPr marL="1828800">
                        <a:defRPr>
                          <a:solidFill>
                            <a:schemeClr val="dk1"/>
                          </a:solidFill>
                          <a:latin typeface="Arial" panose="020B0604020202020204"/>
                        </a:defRPr>
                      </a:lvl5pPr>
                      <a:lvl6pPr marL="2286000">
                        <a:defRPr>
                          <a:solidFill>
                            <a:schemeClr val="dk1"/>
                          </a:solidFill>
                          <a:latin typeface="Arial" panose="020B0604020202020204"/>
                        </a:defRPr>
                      </a:lvl6pPr>
                      <a:lvl7pPr marL="2743200">
                        <a:defRPr>
                          <a:solidFill>
                            <a:schemeClr val="dk1"/>
                          </a:solidFill>
                          <a:latin typeface="Arial" panose="020B0604020202020204"/>
                        </a:defRPr>
                      </a:lvl7pPr>
                      <a:lvl8pPr marL="3200400">
                        <a:defRPr>
                          <a:solidFill>
                            <a:schemeClr val="dk1"/>
                          </a:solidFill>
                          <a:latin typeface="Arial" panose="020B0604020202020204"/>
                        </a:defRPr>
                      </a:lvl8pPr>
                      <a:lvl9pPr marL="3657600">
                        <a:defRPr>
                          <a:solidFill>
                            <a:schemeClr val="dk1"/>
                          </a:solidFill>
                          <a:latin typeface="Arial" panose="020B0604020202020204"/>
                        </a:defRPr>
                      </a:lvl9pPr>
                    </a:lstStyle>
                    <a:p>
                      <a:r>
                        <a:rPr lang="en-US" sz="1200" dirty="0">
                          <a:solidFill>
                            <a:schemeClr val="bg1"/>
                          </a:solidFill>
                        </a:rPr>
                        <a:t>Median Hgb peak, g/dL (range)</a:t>
                      </a:r>
                      <a:endParaRPr lang="en-US" sz="1200" dirty="0">
                        <a:solidFill>
                          <a:schemeClr val="bg1"/>
                        </a:solidFill>
                        <a:latin typeface="Arial" panose="020B0604020202020204" pitchFamily="34" charset="0"/>
                        <a:cs typeface="Arial" panose="020B0604020202020204" pitchFamily="34" charset="0"/>
                      </a:endParaRPr>
                    </a:p>
                  </a:txBody>
                  <a:tcPr marL="72000" marR="72000" marT="36000" marB="36000" anchor="ctr"/>
                </a:tc>
                <a:tc>
                  <a:txBody>
                    <a:bodyPr/>
                    <a:lstStyle>
                      <a:lvl1pPr marL="0">
                        <a:defRPr>
                          <a:solidFill>
                            <a:schemeClr val="dk1"/>
                          </a:solidFill>
                          <a:latin typeface="Arial" panose="020B0604020202020204"/>
                        </a:defRPr>
                      </a:lvl1pPr>
                      <a:lvl2pPr marL="457200">
                        <a:defRPr>
                          <a:solidFill>
                            <a:schemeClr val="dk1"/>
                          </a:solidFill>
                          <a:latin typeface="Arial" panose="020B0604020202020204"/>
                        </a:defRPr>
                      </a:lvl2pPr>
                      <a:lvl3pPr marL="914400">
                        <a:defRPr>
                          <a:solidFill>
                            <a:schemeClr val="dk1"/>
                          </a:solidFill>
                          <a:latin typeface="Arial" panose="020B0604020202020204"/>
                        </a:defRPr>
                      </a:lvl3pPr>
                      <a:lvl4pPr marL="1371600">
                        <a:defRPr>
                          <a:solidFill>
                            <a:schemeClr val="dk1"/>
                          </a:solidFill>
                          <a:latin typeface="Arial" panose="020B0604020202020204"/>
                        </a:defRPr>
                      </a:lvl4pPr>
                      <a:lvl5pPr marL="1828800">
                        <a:defRPr>
                          <a:solidFill>
                            <a:schemeClr val="dk1"/>
                          </a:solidFill>
                          <a:latin typeface="Arial" panose="020B0604020202020204"/>
                        </a:defRPr>
                      </a:lvl5pPr>
                      <a:lvl6pPr marL="2286000">
                        <a:defRPr>
                          <a:solidFill>
                            <a:schemeClr val="dk1"/>
                          </a:solidFill>
                          <a:latin typeface="Arial" panose="020B0604020202020204"/>
                        </a:defRPr>
                      </a:lvl6pPr>
                      <a:lvl7pPr marL="2743200">
                        <a:defRPr>
                          <a:solidFill>
                            <a:schemeClr val="dk1"/>
                          </a:solidFill>
                          <a:latin typeface="Arial" panose="020B0604020202020204"/>
                        </a:defRPr>
                      </a:lvl7pPr>
                      <a:lvl8pPr marL="3200400">
                        <a:defRPr>
                          <a:solidFill>
                            <a:schemeClr val="dk1"/>
                          </a:solidFill>
                          <a:latin typeface="Arial" panose="020B0604020202020204"/>
                        </a:defRPr>
                      </a:lvl8pPr>
                      <a:lvl9pPr marL="3657600">
                        <a:defRPr>
                          <a:solidFill>
                            <a:schemeClr val="dk1"/>
                          </a:solidFill>
                          <a:latin typeface="Arial" panose="020B0604020202020204"/>
                        </a:defRPr>
                      </a:lvl9pPr>
                    </a:lstStyle>
                    <a:p>
                      <a:pPr algn="ctr"/>
                      <a:r>
                        <a:rPr lang="en-US" sz="1200" dirty="0">
                          <a:solidFill>
                            <a:schemeClr val="tx1"/>
                          </a:solidFill>
                        </a:rPr>
                        <a:t>11.3 (8.0–21.9)</a:t>
                      </a:r>
                      <a:endParaRPr lang="en-US" sz="1200" dirty="0">
                        <a:solidFill>
                          <a:schemeClr val="tx1"/>
                        </a:solidFill>
                        <a:latin typeface="Arial" panose="020B0604020202020204" pitchFamily="34" charset="0"/>
                        <a:cs typeface="Arial" panose="020B0604020202020204" pitchFamily="34" charset="0"/>
                      </a:endParaRPr>
                    </a:p>
                  </a:txBody>
                  <a:tcPr marL="72000" marR="72000" marT="36000" marB="36000" anchor="ctr"/>
                </a:tc>
                <a:tc>
                  <a:txBody>
                    <a:bodyPr/>
                    <a:lstStyle>
                      <a:lvl1pPr marL="0">
                        <a:defRPr>
                          <a:solidFill>
                            <a:schemeClr val="dk1"/>
                          </a:solidFill>
                          <a:latin typeface="Arial" panose="020B0604020202020204"/>
                        </a:defRPr>
                      </a:lvl1pPr>
                      <a:lvl2pPr marL="457200">
                        <a:defRPr>
                          <a:solidFill>
                            <a:schemeClr val="dk1"/>
                          </a:solidFill>
                          <a:latin typeface="Arial" panose="020B0604020202020204"/>
                        </a:defRPr>
                      </a:lvl2pPr>
                      <a:lvl3pPr marL="914400">
                        <a:defRPr>
                          <a:solidFill>
                            <a:schemeClr val="dk1"/>
                          </a:solidFill>
                          <a:latin typeface="Arial" panose="020B0604020202020204"/>
                        </a:defRPr>
                      </a:lvl3pPr>
                      <a:lvl4pPr marL="1371600">
                        <a:defRPr>
                          <a:solidFill>
                            <a:schemeClr val="dk1"/>
                          </a:solidFill>
                          <a:latin typeface="Arial" panose="020B0604020202020204"/>
                        </a:defRPr>
                      </a:lvl4pPr>
                      <a:lvl5pPr marL="1828800">
                        <a:defRPr>
                          <a:solidFill>
                            <a:schemeClr val="dk1"/>
                          </a:solidFill>
                          <a:latin typeface="Arial" panose="020B0604020202020204"/>
                        </a:defRPr>
                      </a:lvl5pPr>
                      <a:lvl6pPr marL="2286000">
                        <a:defRPr>
                          <a:solidFill>
                            <a:schemeClr val="dk1"/>
                          </a:solidFill>
                          <a:latin typeface="Arial" panose="020B0604020202020204"/>
                        </a:defRPr>
                      </a:lvl6pPr>
                      <a:lvl7pPr marL="2743200">
                        <a:defRPr>
                          <a:solidFill>
                            <a:schemeClr val="dk1"/>
                          </a:solidFill>
                          <a:latin typeface="Arial" panose="020B0604020202020204"/>
                        </a:defRPr>
                      </a:lvl7pPr>
                      <a:lvl8pPr marL="3200400">
                        <a:defRPr>
                          <a:solidFill>
                            <a:schemeClr val="dk1"/>
                          </a:solidFill>
                          <a:latin typeface="Arial" panose="020B0604020202020204"/>
                        </a:defRPr>
                      </a:lvl8pPr>
                      <a:lvl9pPr marL="3657600">
                        <a:defRPr>
                          <a:solidFill>
                            <a:schemeClr val="dk1"/>
                          </a:solidFill>
                          <a:latin typeface="Arial" panose="020B060402020202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 8.9 (7.9–9.7)</a:t>
                      </a:r>
                      <a:endParaRPr lang="en-US" sz="1200" dirty="0">
                        <a:solidFill>
                          <a:schemeClr val="tx1"/>
                        </a:solidFill>
                        <a:latin typeface="Arial" panose="020B0604020202020204" pitchFamily="34" charset="0"/>
                        <a:cs typeface="Arial" panose="020B0604020202020204" pitchFamily="34" charset="0"/>
                      </a:endParaRPr>
                    </a:p>
                  </a:txBody>
                  <a:tcPr marL="72000" marR="72000" marT="36000" marB="36000" anchor="ctr"/>
                </a:tc>
                <a:extLst>
                  <a:ext uri="{0D108BD9-81ED-4DB2-BD59-A6C34878D82A}">
                    <a16:rowId xmlns:a16="http://schemas.microsoft.com/office/drawing/2014/main" val="3648634712"/>
                  </a:ext>
                </a:extLst>
              </a:tr>
            </a:tbl>
          </a:graphicData>
        </a:graphic>
      </p:graphicFrame>
      <p:sp>
        <p:nvSpPr>
          <p:cNvPr id="31" name="TextBox 30">
            <a:extLst>
              <a:ext uri="{FF2B5EF4-FFF2-40B4-BE49-F238E27FC236}">
                <a16:creationId xmlns:a16="http://schemas.microsoft.com/office/drawing/2014/main" id="{C13C28C9-3F2A-5DB0-2101-CB42FD52E6C1}"/>
              </a:ext>
            </a:extLst>
          </p:cNvPr>
          <p:cNvSpPr txBox="1"/>
          <p:nvPr/>
        </p:nvSpPr>
        <p:spPr>
          <a:xfrm>
            <a:off x="6757474" y="4291189"/>
            <a:ext cx="5308979" cy="584775"/>
          </a:xfrm>
          <a:prstGeom prst="rect">
            <a:avLst/>
          </a:prstGeom>
          <a:noFill/>
        </p:spPr>
        <p:txBody>
          <a:bodyPr wrap="square">
            <a:spAutoFit/>
          </a:bodyPr>
          <a:lstStyle/>
          <a:p>
            <a:pPr algn="ctr"/>
            <a:r>
              <a:rPr lang="en-US" sz="1600" b="1" dirty="0">
                <a:solidFill>
                  <a:schemeClr val="accent1"/>
                </a:solidFill>
                <a:latin typeface="Arial" panose="020B0604020202020204" pitchFamily="34" charset="0"/>
                <a:cs typeface="Arial" panose="020B0604020202020204" pitchFamily="34" charset="0"/>
              </a:rPr>
              <a:t>Significant and Sustained Increase in Hemoglobin Among Patients Treated With </a:t>
            </a:r>
            <a:r>
              <a:rPr lang="en-US" sz="1600" b="1" dirty="0" err="1">
                <a:solidFill>
                  <a:schemeClr val="accent1"/>
                </a:solidFill>
                <a:latin typeface="Arial" panose="020B0604020202020204" pitchFamily="34" charset="0"/>
                <a:cs typeface="Arial" panose="020B0604020202020204" pitchFamily="34" charset="0"/>
              </a:rPr>
              <a:t>Imetelstat</a:t>
            </a:r>
            <a:endParaRPr lang="en-US" sz="1600" b="1" dirty="0">
              <a:solidFill>
                <a:schemeClr val="accent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08729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7">
            <a:extLst>
              <a:ext uri="{FF2B5EF4-FFF2-40B4-BE49-F238E27FC236}">
                <a16:creationId xmlns:a16="http://schemas.microsoft.com/office/drawing/2014/main" id="{85E6E030-DE7F-4FC6-A66C-F0A0519AD0A6}"/>
              </a:ext>
            </a:extLst>
          </p:cNvPr>
          <p:cNvSpPr txBox="1">
            <a:spLocks/>
          </p:cNvSpPr>
          <p:nvPr/>
        </p:nvSpPr>
        <p:spPr>
          <a:xfrm>
            <a:off x="644283" y="6254364"/>
            <a:ext cx="10938117" cy="410369"/>
          </a:xfrm>
          <a:prstGeom prst="rect">
            <a:avLst/>
          </a:prstGeom>
        </p:spPr>
        <p:txBody>
          <a:bodyPr vert="horz" lIns="121920" tIns="60960" rIns="121920" bIns="60960" rtlCol="0" anchor="ctr"/>
          <a:lstStyle>
            <a:defPPr>
              <a:defRPr lang="en-US"/>
            </a:defPPr>
            <a:lvl1pPr marL="0" algn="ct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 name="TextBox 12">
            <a:extLst>
              <a:ext uri="{FF2B5EF4-FFF2-40B4-BE49-F238E27FC236}">
                <a16:creationId xmlns:a16="http://schemas.microsoft.com/office/drawing/2014/main" id="{337C3453-DE21-B444-EBEB-1355A8B3E0FE}"/>
              </a:ext>
            </a:extLst>
          </p:cNvPr>
          <p:cNvSpPr txBox="1"/>
          <p:nvPr/>
        </p:nvSpPr>
        <p:spPr>
          <a:xfrm>
            <a:off x="762001" y="5369834"/>
            <a:ext cx="10820400" cy="646331"/>
          </a:xfrm>
          <a:prstGeom prst="rect">
            <a:avLst/>
          </a:prstGeom>
          <a:noFill/>
        </p:spPr>
        <p:txBody>
          <a:bodyPr wrap="square" lIns="0" tIns="0" rIns="0" bIns="0">
            <a:spAutoFit/>
          </a:bodyPr>
          <a:lstStyle/>
          <a:p>
            <a:pPr marL="252000" marR="0" lvl="0" indent="-2520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Complete or partial cytogenetic responses were observed in 9 patients (35%) in the imetelstat group and 2 patients (15%) in the placebo group</a:t>
            </a:r>
          </a:p>
          <a:p>
            <a:pPr marL="252000" marR="0" lvl="0" indent="-2520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Among cytogenetic responders, 6/9 patients (67%) in the </a:t>
            </a:r>
            <a:r>
              <a:rPr kumimoji="0" lang="en-US" sz="1400" b="0" i="0" u="none" strike="noStrike" kern="1200" cap="none" spc="0" normalizeH="0" baseline="0" noProof="0" dirty="0" err="1">
                <a:ln>
                  <a:noFill/>
                </a:ln>
                <a:effectLst/>
                <a:uLnTx/>
                <a:uFillTx/>
                <a:latin typeface="Arial" panose="020B0604020202020204" pitchFamily="34" charset="0"/>
                <a:ea typeface="+mn-ea"/>
                <a:cs typeface="Arial" panose="020B0604020202020204" pitchFamily="34" charset="0"/>
              </a:rPr>
              <a:t>imetelstat</a:t>
            </a:r>
            <a:r>
              <a:rPr kumimoji="0" lang="en-US" sz="14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group also achieved 24-week RBC-TI, none in the placebo group</a:t>
            </a:r>
          </a:p>
        </p:txBody>
      </p:sp>
      <p:graphicFrame>
        <p:nvGraphicFramePr>
          <p:cNvPr id="4" name="Table 6">
            <a:extLst>
              <a:ext uri="{FF2B5EF4-FFF2-40B4-BE49-F238E27FC236}">
                <a16:creationId xmlns:a16="http://schemas.microsoft.com/office/drawing/2014/main" id="{F0DBFFCA-6646-EC60-47EB-FD7699A52A2A}"/>
              </a:ext>
            </a:extLst>
          </p:cNvPr>
          <p:cNvGraphicFramePr>
            <a:graphicFrameLocks/>
          </p:cNvGraphicFramePr>
          <p:nvPr>
            <p:extLst>
              <p:ext uri="{D42A27DB-BD31-4B8C-83A1-F6EECF244321}">
                <p14:modId xmlns:p14="http://schemas.microsoft.com/office/powerpoint/2010/main" val="178075326"/>
              </p:ext>
            </p:extLst>
          </p:nvPr>
        </p:nvGraphicFramePr>
        <p:xfrm>
          <a:off x="762001" y="1531635"/>
          <a:ext cx="10821600" cy="3600000"/>
        </p:xfrm>
        <a:graphic>
          <a:graphicData uri="http://schemas.openxmlformats.org/drawingml/2006/table">
            <a:tbl>
              <a:tblPr firstRow="1" firstCol="1" bandRow="1">
                <a:tableStyleId>{5C22544A-7EE6-4342-B048-85BDC9FD1C3A}</a:tableStyleId>
              </a:tblPr>
              <a:tblGrid>
                <a:gridCol w="6501600">
                  <a:extLst>
                    <a:ext uri="{9D8B030D-6E8A-4147-A177-3AD203B41FA5}">
                      <a16:colId xmlns:a16="http://schemas.microsoft.com/office/drawing/2014/main" val="2116774676"/>
                    </a:ext>
                  </a:extLst>
                </a:gridCol>
                <a:gridCol w="2160000">
                  <a:extLst>
                    <a:ext uri="{9D8B030D-6E8A-4147-A177-3AD203B41FA5}">
                      <a16:colId xmlns:a16="http://schemas.microsoft.com/office/drawing/2014/main" val="1942415877"/>
                    </a:ext>
                  </a:extLst>
                </a:gridCol>
                <a:gridCol w="2160000">
                  <a:extLst>
                    <a:ext uri="{9D8B030D-6E8A-4147-A177-3AD203B41FA5}">
                      <a16:colId xmlns:a16="http://schemas.microsoft.com/office/drawing/2014/main" val="3421019279"/>
                    </a:ext>
                  </a:extLst>
                </a:gridCol>
              </a:tblGrid>
              <a:tr h="360000">
                <a:tc>
                  <a:txBody>
                    <a:bodyPr/>
                    <a:lstStyle/>
                    <a:p>
                      <a:pPr marL="0" marR="0">
                        <a:lnSpc>
                          <a:spcPct val="107000"/>
                        </a:lnSpc>
                        <a:spcBef>
                          <a:spcPts val="0"/>
                        </a:spcBef>
                        <a:spcAft>
                          <a:spcPts val="800"/>
                        </a:spcAft>
                      </a:pPr>
                      <a:r>
                        <a:rPr lang="en-US" sz="1400" b="1" dirty="0">
                          <a:solidFill>
                            <a:schemeClr val="bg1"/>
                          </a:solidFill>
                          <a:effectLst/>
                          <a:latin typeface="Arial" panose="020B0604020202020204" pitchFamily="34" charset="0"/>
                          <a:cs typeface="Arial" panose="020B0604020202020204" pitchFamily="34" charset="0"/>
                        </a:rPr>
                        <a:t>Cytogenetic Response</a:t>
                      </a:r>
                      <a:endParaRPr lang="en-US" sz="1400" baseline="30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72000" marR="72000" marT="36000" marB="36000" anchor="ctr"/>
                </a:tc>
                <a:tc>
                  <a:txBody>
                    <a:bodyPr/>
                    <a:lstStyle/>
                    <a:p>
                      <a:pPr marL="0" marR="0" algn="ctr">
                        <a:lnSpc>
                          <a:spcPct val="107000"/>
                        </a:lnSpc>
                        <a:spcBef>
                          <a:spcPts val="100"/>
                        </a:spcBef>
                        <a:spcAft>
                          <a:spcPts val="100"/>
                        </a:spcAft>
                      </a:pPr>
                      <a:r>
                        <a:rPr lang="en-US" sz="1400" b="1" dirty="0">
                          <a:solidFill>
                            <a:schemeClr val="bg1"/>
                          </a:solidFill>
                          <a:effectLst/>
                          <a:latin typeface="Arial" panose="020B0604020202020204" pitchFamily="34" charset="0"/>
                          <a:cs typeface="Arial" panose="020B0604020202020204" pitchFamily="34" charset="0"/>
                        </a:rPr>
                        <a:t>Imetelstat (N = 118)</a:t>
                      </a:r>
                      <a:endParaRPr lang="en-US" sz="14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72000" marR="72000" marT="36000" marB="36000" anchor="ctr"/>
                </a:tc>
                <a:tc>
                  <a:txBody>
                    <a:bodyPr/>
                    <a:lstStyle/>
                    <a:p>
                      <a:pPr marL="0" marR="0" algn="ctr">
                        <a:lnSpc>
                          <a:spcPct val="107000"/>
                        </a:lnSpc>
                        <a:spcBef>
                          <a:spcPts val="100"/>
                        </a:spcBef>
                        <a:spcAft>
                          <a:spcPts val="100"/>
                        </a:spcAft>
                      </a:pPr>
                      <a:r>
                        <a:rPr lang="en-US" sz="1400" b="1" dirty="0">
                          <a:solidFill>
                            <a:schemeClr val="bg1"/>
                          </a:solidFill>
                          <a:effectLst/>
                          <a:latin typeface="Arial" panose="020B0604020202020204" pitchFamily="34" charset="0"/>
                          <a:cs typeface="Arial" panose="020B0604020202020204" pitchFamily="34" charset="0"/>
                        </a:rPr>
                        <a:t>Placebo (N = 60)</a:t>
                      </a:r>
                      <a:endParaRPr lang="en-US" sz="14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72000" marR="72000" marT="36000" marB="36000" anchor="ctr"/>
                </a:tc>
                <a:extLst>
                  <a:ext uri="{0D108BD9-81ED-4DB2-BD59-A6C34878D82A}">
                    <a16:rowId xmlns:a16="http://schemas.microsoft.com/office/drawing/2014/main" val="4096547132"/>
                  </a:ext>
                </a:extLst>
              </a:tr>
              <a:tr h="540000">
                <a:tc>
                  <a:txBody>
                    <a:bodyPr/>
                    <a:lstStyle/>
                    <a:p>
                      <a:pPr marL="0" marR="0">
                        <a:lnSpc>
                          <a:spcPct val="107000"/>
                        </a:lnSpc>
                        <a:spcBef>
                          <a:spcPts val="100"/>
                        </a:spcBef>
                        <a:spcAft>
                          <a:spcPts val="100"/>
                        </a:spcAft>
                      </a:pPr>
                      <a:r>
                        <a:rPr lang="en-US" sz="1400" b="1" dirty="0">
                          <a:solidFill>
                            <a:schemeClr val="bg1"/>
                          </a:solidFill>
                          <a:effectLst/>
                          <a:latin typeface="Arial" panose="020B0604020202020204" pitchFamily="34" charset="0"/>
                          <a:cs typeface="Arial" panose="020B0604020202020204" pitchFamily="34" charset="0"/>
                        </a:rPr>
                        <a:t>Patients with baseline cytogenetic abnormality based on central laboratory review, n (%)</a:t>
                      </a:r>
                      <a:endParaRPr lang="en-US" sz="14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72000" marR="72000" marT="36000" marB="36000" anchor="ctr"/>
                </a:tc>
                <a:tc>
                  <a:txBody>
                    <a:bodyPr/>
                    <a:lstStyle/>
                    <a:p>
                      <a:pPr marL="0" marR="0" algn="ctr">
                        <a:lnSpc>
                          <a:spcPct val="107000"/>
                        </a:lnSpc>
                        <a:spcBef>
                          <a:spcPts val="100"/>
                        </a:spcBef>
                        <a:spcAft>
                          <a:spcPts val="100"/>
                        </a:spcAft>
                      </a:pPr>
                      <a:r>
                        <a:rPr lang="en-US" sz="1400" dirty="0">
                          <a:solidFill>
                            <a:srgbClr val="000000"/>
                          </a:solidFill>
                          <a:effectLst/>
                          <a:latin typeface="Arial" panose="020B0604020202020204" pitchFamily="34" charset="0"/>
                          <a:cs typeface="Arial" panose="020B0604020202020204" pitchFamily="34" charset="0"/>
                        </a:rPr>
                        <a:t>26 (22)</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72000" marR="72000" marT="36000" marB="36000" anchor="ctr"/>
                </a:tc>
                <a:tc>
                  <a:txBody>
                    <a:bodyPr/>
                    <a:lstStyle/>
                    <a:p>
                      <a:pPr marL="0" marR="0" algn="ctr">
                        <a:lnSpc>
                          <a:spcPct val="107000"/>
                        </a:lnSpc>
                        <a:spcBef>
                          <a:spcPts val="100"/>
                        </a:spcBef>
                        <a:spcAft>
                          <a:spcPts val="100"/>
                        </a:spcAft>
                      </a:pPr>
                      <a:r>
                        <a:rPr lang="en-US" sz="1400" dirty="0">
                          <a:solidFill>
                            <a:srgbClr val="000000"/>
                          </a:solidFill>
                          <a:effectLst/>
                          <a:latin typeface="Arial" panose="020B0604020202020204" pitchFamily="34" charset="0"/>
                          <a:cs typeface="Arial" panose="020B0604020202020204" pitchFamily="34" charset="0"/>
                        </a:rPr>
                        <a:t>13 (22)</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72000" marR="72000" marT="36000" marB="36000" anchor="ctr"/>
                </a:tc>
                <a:extLst>
                  <a:ext uri="{0D108BD9-81ED-4DB2-BD59-A6C34878D82A}">
                    <a16:rowId xmlns:a16="http://schemas.microsoft.com/office/drawing/2014/main" val="3096403745"/>
                  </a:ext>
                </a:extLst>
              </a:tr>
              <a:tr h="324000">
                <a:tc gridSpan="3">
                  <a:txBody>
                    <a:bodyPr/>
                    <a:lstStyle/>
                    <a:p>
                      <a:pPr marL="0" marR="0">
                        <a:lnSpc>
                          <a:spcPct val="107000"/>
                        </a:lnSpc>
                        <a:spcBef>
                          <a:spcPts val="100"/>
                        </a:spcBef>
                        <a:spcAft>
                          <a:spcPts val="100"/>
                        </a:spcAft>
                      </a:pPr>
                      <a:r>
                        <a:rPr lang="en-US" sz="1400" b="1" dirty="0">
                          <a:solidFill>
                            <a:schemeClr val="bg1"/>
                          </a:solidFill>
                          <a:effectLst/>
                          <a:latin typeface="Arial" panose="020B0604020202020204" pitchFamily="34" charset="0"/>
                          <a:cs typeface="Arial" panose="020B0604020202020204" pitchFamily="34" charset="0"/>
                        </a:rPr>
                        <a:t>Cytogenetic best response, n (%)</a:t>
                      </a:r>
                    </a:p>
                  </a:txBody>
                  <a:tcPr marL="72000" marR="72000" marT="36000" marB="36000" anchor="ctr"/>
                </a:tc>
                <a:tc hMerge="1">
                  <a:txBody>
                    <a:bodyPr/>
                    <a:lstStyle/>
                    <a:p>
                      <a:pPr marL="0" marR="0" algn="ctr">
                        <a:lnSpc>
                          <a:spcPct val="107000"/>
                        </a:lnSpc>
                        <a:spcBef>
                          <a:spcPts val="100"/>
                        </a:spcBef>
                        <a:spcAft>
                          <a:spcPts val="100"/>
                        </a:spcAft>
                      </a:pPr>
                      <a:r>
                        <a:rPr lang="en-US" sz="1400" dirty="0">
                          <a:solidFill>
                            <a:srgbClr val="000000"/>
                          </a:solidFill>
                          <a:effectLst/>
                          <a:latin typeface="Arial" panose="020B0604020202020204" pitchFamily="34" charset="0"/>
                          <a:cs typeface="Arial" panose="020B0604020202020204" pitchFamily="34" charset="0"/>
                        </a:rPr>
                        <a:t> </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72000" marR="72000" marT="36000" marB="36000" anchor="ctr"/>
                </a:tc>
                <a:tc hMerge="1">
                  <a:txBody>
                    <a:bodyPr/>
                    <a:lstStyle/>
                    <a:p>
                      <a:pPr marL="0" marR="0" algn="ctr">
                        <a:lnSpc>
                          <a:spcPct val="107000"/>
                        </a:lnSpc>
                        <a:spcBef>
                          <a:spcPts val="100"/>
                        </a:spcBef>
                        <a:spcAft>
                          <a:spcPts val="100"/>
                        </a:spcAft>
                      </a:pPr>
                      <a:r>
                        <a:rPr lang="en-US" sz="1400" dirty="0">
                          <a:solidFill>
                            <a:srgbClr val="000000"/>
                          </a:solidFill>
                          <a:effectLst/>
                          <a:latin typeface="Arial" panose="020B0604020202020204" pitchFamily="34" charset="0"/>
                          <a:cs typeface="Arial" panose="020B0604020202020204" pitchFamily="34" charset="0"/>
                        </a:rPr>
                        <a:t> </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72000" marR="72000" marT="36000" marB="36000" anchor="ctr"/>
                </a:tc>
                <a:extLst>
                  <a:ext uri="{0D108BD9-81ED-4DB2-BD59-A6C34878D82A}">
                    <a16:rowId xmlns:a16="http://schemas.microsoft.com/office/drawing/2014/main" val="607316734"/>
                  </a:ext>
                </a:extLst>
              </a:tr>
              <a:tr h="324000">
                <a:tc>
                  <a:txBody>
                    <a:bodyPr/>
                    <a:lstStyle/>
                    <a:p>
                      <a:pPr marL="180000" marR="0">
                        <a:lnSpc>
                          <a:spcPct val="100000"/>
                        </a:lnSpc>
                        <a:spcBef>
                          <a:spcPts val="0"/>
                        </a:spcBef>
                        <a:spcAft>
                          <a:spcPts val="0"/>
                        </a:spcAft>
                      </a:pPr>
                      <a:r>
                        <a:rPr lang="en-US" sz="1400" dirty="0">
                          <a:solidFill>
                            <a:schemeClr val="bg1"/>
                          </a:solidFill>
                          <a:effectLst/>
                          <a:latin typeface="Arial" panose="020B0604020202020204" pitchFamily="34" charset="0"/>
                          <a:cs typeface="Arial" panose="020B0604020202020204" pitchFamily="34" charset="0"/>
                        </a:rPr>
                        <a:t>Cytogenetic CR</a:t>
                      </a:r>
                      <a:endParaRPr lang="en-US" sz="14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72000" marR="72000" marT="36000" marB="36000" anchor="ctr"/>
                </a:tc>
                <a:tc>
                  <a:txBody>
                    <a:bodyPr/>
                    <a:lstStyle/>
                    <a:p>
                      <a:pPr marL="0" marR="0" algn="ctr">
                        <a:lnSpc>
                          <a:spcPct val="107000"/>
                        </a:lnSpc>
                        <a:spcBef>
                          <a:spcPts val="100"/>
                        </a:spcBef>
                        <a:spcAft>
                          <a:spcPts val="100"/>
                        </a:spcAft>
                      </a:pPr>
                      <a:r>
                        <a:rPr lang="en-US" sz="1400" dirty="0">
                          <a:solidFill>
                            <a:srgbClr val="000000"/>
                          </a:solidFill>
                          <a:effectLst/>
                          <a:latin typeface="Arial" panose="020B0604020202020204" pitchFamily="34" charset="0"/>
                          <a:cs typeface="Arial" panose="020B0604020202020204" pitchFamily="34" charset="0"/>
                        </a:rPr>
                        <a:t>5 (19)</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72000" marR="72000" marT="36000" marB="36000" anchor="ctr"/>
                </a:tc>
                <a:tc>
                  <a:txBody>
                    <a:bodyPr/>
                    <a:lstStyle/>
                    <a:p>
                      <a:pPr marL="0" marR="0" algn="ctr">
                        <a:lnSpc>
                          <a:spcPct val="107000"/>
                        </a:lnSpc>
                        <a:spcBef>
                          <a:spcPts val="100"/>
                        </a:spcBef>
                        <a:spcAft>
                          <a:spcPts val="100"/>
                        </a:spcAft>
                      </a:pPr>
                      <a:r>
                        <a:rPr lang="en-US" sz="1400" dirty="0">
                          <a:solidFill>
                            <a:srgbClr val="000000"/>
                          </a:solidFill>
                          <a:effectLst/>
                          <a:latin typeface="Arial" panose="020B0604020202020204" pitchFamily="34" charset="0"/>
                          <a:cs typeface="Arial" panose="020B0604020202020204" pitchFamily="34" charset="0"/>
                        </a:rPr>
                        <a:t>1 (8)</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72000" marR="72000" marT="36000" marB="36000" anchor="ctr"/>
                </a:tc>
                <a:extLst>
                  <a:ext uri="{0D108BD9-81ED-4DB2-BD59-A6C34878D82A}">
                    <a16:rowId xmlns:a16="http://schemas.microsoft.com/office/drawing/2014/main" val="2173363314"/>
                  </a:ext>
                </a:extLst>
              </a:tr>
              <a:tr h="324000">
                <a:tc>
                  <a:txBody>
                    <a:bodyPr/>
                    <a:lstStyle/>
                    <a:p>
                      <a:pPr marL="180000" marR="0">
                        <a:lnSpc>
                          <a:spcPct val="100000"/>
                        </a:lnSpc>
                        <a:spcBef>
                          <a:spcPts val="0"/>
                        </a:spcBef>
                        <a:spcAft>
                          <a:spcPts val="0"/>
                        </a:spcAft>
                      </a:pPr>
                      <a:r>
                        <a:rPr lang="en-US" sz="1400" dirty="0">
                          <a:solidFill>
                            <a:schemeClr val="bg1"/>
                          </a:solidFill>
                          <a:effectLst/>
                          <a:latin typeface="Arial" panose="020B0604020202020204" pitchFamily="34" charset="0"/>
                          <a:cs typeface="Arial" panose="020B0604020202020204" pitchFamily="34" charset="0"/>
                        </a:rPr>
                        <a:t>Cytogenetic PR</a:t>
                      </a:r>
                      <a:endParaRPr lang="en-US" sz="14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72000" marR="72000" marT="36000" marB="36000" anchor="ctr"/>
                </a:tc>
                <a:tc>
                  <a:txBody>
                    <a:bodyPr/>
                    <a:lstStyle/>
                    <a:p>
                      <a:pPr marL="0" marR="0" algn="ctr">
                        <a:lnSpc>
                          <a:spcPct val="107000"/>
                        </a:lnSpc>
                        <a:spcBef>
                          <a:spcPts val="100"/>
                        </a:spcBef>
                        <a:spcAft>
                          <a:spcPts val="100"/>
                        </a:spcAft>
                      </a:pPr>
                      <a:r>
                        <a:rPr lang="en-US" sz="1400" dirty="0">
                          <a:solidFill>
                            <a:srgbClr val="000000"/>
                          </a:solidFill>
                          <a:effectLst/>
                          <a:latin typeface="Arial" panose="020B0604020202020204" pitchFamily="34" charset="0"/>
                          <a:cs typeface="Arial" panose="020B0604020202020204" pitchFamily="34" charset="0"/>
                        </a:rPr>
                        <a:t>4 (15)</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72000" marR="72000" marT="36000" marB="36000" anchor="ctr"/>
                </a:tc>
                <a:tc>
                  <a:txBody>
                    <a:bodyPr/>
                    <a:lstStyle/>
                    <a:p>
                      <a:pPr marL="0" marR="0" algn="ctr">
                        <a:lnSpc>
                          <a:spcPct val="107000"/>
                        </a:lnSpc>
                        <a:spcBef>
                          <a:spcPts val="100"/>
                        </a:spcBef>
                        <a:spcAft>
                          <a:spcPts val="100"/>
                        </a:spcAft>
                      </a:pPr>
                      <a:r>
                        <a:rPr lang="en-US" sz="1400" dirty="0">
                          <a:solidFill>
                            <a:srgbClr val="000000"/>
                          </a:solidFill>
                          <a:effectLst/>
                          <a:latin typeface="Arial" panose="020B0604020202020204" pitchFamily="34" charset="0"/>
                          <a:cs typeface="Arial" panose="020B0604020202020204" pitchFamily="34" charset="0"/>
                        </a:rPr>
                        <a:t>1 (8)</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72000" marR="72000" marT="36000" marB="36000" anchor="ctr"/>
                </a:tc>
                <a:extLst>
                  <a:ext uri="{0D108BD9-81ED-4DB2-BD59-A6C34878D82A}">
                    <a16:rowId xmlns:a16="http://schemas.microsoft.com/office/drawing/2014/main" val="4227815827"/>
                  </a:ext>
                </a:extLst>
              </a:tr>
              <a:tr h="324000">
                <a:tc>
                  <a:txBody>
                    <a:bodyPr/>
                    <a:lstStyle/>
                    <a:p>
                      <a:pPr marL="180000" marR="0">
                        <a:lnSpc>
                          <a:spcPct val="100000"/>
                        </a:lnSpc>
                        <a:spcBef>
                          <a:spcPts val="0"/>
                        </a:spcBef>
                        <a:spcAft>
                          <a:spcPts val="0"/>
                        </a:spcAft>
                      </a:pPr>
                      <a:r>
                        <a:rPr lang="en-US" sz="1400" dirty="0">
                          <a:solidFill>
                            <a:schemeClr val="bg1"/>
                          </a:solidFill>
                          <a:effectLst/>
                          <a:latin typeface="Arial" panose="020B0604020202020204" pitchFamily="34" charset="0"/>
                          <a:cs typeface="Arial" panose="020B0604020202020204" pitchFamily="34" charset="0"/>
                        </a:rPr>
                        <a:t>Cytogenetic CR or PR criteria not met</a:t>
                      </a:r>
                      <a:endParaRPr lang="en-US" sz="14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72000" marR="72000" marT="36000" marB="36000" anchor="ctr"/>
                </a:tc>
                <a:tc>
                  <a:txBody>
                    <a:bodyPr/>
                    <a:lstStyle/>
                    <a:p>
                      <a:pPr marL="0" marR="0" algn="ctr">
                        <a:lnSpc>
                          <a:spcPct val="107000"/>
                        </a:lnSpc>
                        <a:spcBef>
                          <a:spcPts val="100"/>
                        </a:spcBef>
                        <a:spcAft>
                          <a:spcPts val="100"/>
                        </a:spcAft>
                      </a:pPr>
                      <a:r>
                        <a:rPr lang="en-US" sz="1400" dirty="0">
                          <a:solidFill>
                            <a:srgbClr val="000000"/>
                          </a:solidFill>
                          <a:effectLst/>
                          <a:latin typeface="Arial" panose="020B0604020202020204" pitchFamily="34" charset="0"/>
                          <a:cs typeface="Arial" panose="020B0604020202020204" pitchFamily="34" charset="0"/>
                        </a:rPr>
                        <a:t>5 (19)</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72000" marR="72000" marT="36000" marB="36000" anchor="ctr"/>
                </a:tc>
                <a:tc>
                  <a:txBody>
                    <a:bodyPr/>
                    <a:lstStyle/>
                    <a:p>
                      <a:pPr marL="0" marR="0" algn="ctr">
                        <a:lnSpc>
                          <a:spcPct val="107000"/>
                        </a:lnSpc>
                        <a:spcBef>
                          <a:spcPts val="100"/>
                        </a:spcBef>
                        <a:spcAft>
                          <a:spcPts val="100"/>
                        </a:spcAft>
                      </a:pPr>
                      <a:r>
                        <a:rPr lang="en-US" sz="1400" dirty="0">
                          <a:solidFill>
                            <a:srgbClr val="000000"/>
                          </a:solidFill>
                          <a:effectLst/>
                          <a:latin typeface="Arial" panose="020B0604020202020204" pitchFamily="34" charset="0"/>
                          <a:cs typeface="Arial" panose="020B0604020202020204" pitchFamily="34" charset="0"/>
                        </a:rPr>
                        <a:t>5 (39)</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72000" marR="72000" marT="36000" marB="36000" anchor="ctr"/>
                </a:tc>
                <a:extLst>
                  <a:ext uri="{0D108BD9-81ED-4DB2-BD59-A6C34878D82A}">
                    <a16:rowId xmlns:a16="http://schemas.microsoft.com/office/drawing/2014/main" val="404556002"/>
                  </a:ext>
                </a:extLst>
              </a:tr>
              <a:tr h="324000">
                <a:tc>
                  <a:txBody>
                    <a:bodyPr/>
                    <a:lstStyle/>
                    <a:p>
                      <a:pPr marL="180000" marR="0">
                        <a:lnSpc>
                          <a:spcPct val="100000"/>
                        </a:lnSpc>
                        <a:spcBef>
                          <a:spcPts val="0"/>
                        </a:spcBef>
                        <a:spcAft>
                          <a:spcPts val="0"/>
                        </a:spcAft>
                      </a:pPr>
                      <a:r>
                        <a:rPr lang="en-US" sz="1400" dirty="0">
                          <a:solidFill>
                            <a:schemeClr val="bg1"/>
                          </a:solidFill>
                          <a:effectLst/>
                          <a:latin typeface="Arial" panose="020B0604020202020204" pitchFamily="34" charset="0"/>
                          <a:cs typeface="Arial" panose="020B0604020202020204" pitchFamily="34" charset="0"/>
                        </a:rPr>
                        <a:t>Not evaluable</a:t>
                      </a:r>
                      <a:endParaRPr lang="en-US" sz="14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72000" marR="72000" marT="36000" marB="36000" anchor="ctr"/>
                </a:tc>
                <a:tc>
                  <a:txBody>
                    <a:bodyPr/>
                    <a:lstStyle/>
                    <a:p>
                      <a:pPr marL="0" marR="0" algn="ctr">
                        <a:lnSpc>
                          <a:spcPct val="107000"/>
                        </a:lnSpc>
                        <a:spcBef>
                          <a:spcPts val="100"/>
                        </a:spcBef>
                        <a:spcAft>
                          <a:spcPts val="100"/>
                        </a:spcAft>
                      </a:pPr>
                      <a:r>
                        <a:rPr lang="en-US" sz="1400" dirty="0">
                          <a:solidFill>
                            <a:srgbClr val="000000"/>
                          </a:solidFill>
                          <a:effectLst/>
                          <a:latin typeface="Arial" panose="020B0604020202020204" pitchFamily="34" charset="0"/>
                          <a:cs typeface="Arial" panose="020B0604020202020204" pitchFamily="34" charset="0"/>
                        </a:rPr>
                        <a:t>12 (46)</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72000" marR="72000" marT="36000" marB="36000" anchor="ctr"/>
                </a:tc>
                <a:tc>
                  <a:txBody>
                    <a:bodyPr/>
                    <a:lstStyle/>
                    <a:p>
                      <a:pPr marL="0" marR="0" algn="ctr">
                        <a:lnSpc>
                          <a:spcPct val="107000"/>
                        </a:lnSpc>
                        <a:spcBef>
                          <a:spcPts val="100"/>
                        </a:spcBef>
                        <a:spcAft>
                          <a:spcPts val="100"/>
                        </a:spcAft>
                      </a:pPr>
                      <a:r>
                        <a:rPr lang="en-US" sz="1400" dirty="0">
                          <a:solidFill>
                            <a:srgbClr val="000000"/>
                          </a:solidFill>
                          <a:effectLst/>
                          <a:latin typeface="Arial" panose="020B0604020202020204" pitchFamily="34" charset="0"/>
                          <a:cs typeface="Arial" panose="020B0604020202020204" pitchFamily="34" charset="0"/>
                        </a:rPr>
                        <a:t>6 (46)</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72000" marR="72000" marT="36000" marB="36000" anchor="ctr"/>
                </a:tc>
                <a:extLst>
                  <a:ext uri="{0D108BD9-81ED-4DB2-BD59-A6C34878D82A}">
                    <a16:rowId xmlns:a16="http://schemas.microsoft.com/office/drawing/2014/main" val="180107919"/>
                  </a:ext>
                </a:extLst>
              </a:tr>
              <a:tr h="540000">
                <a:tc>
                  <a:txBody>
                    <a:bodyPr/>
                    <a:lstStyle/>
                    <a:p>
                      <a:pPr marL="0" marR="0">
                        <a:lnSpc>
                          <a:spcPct val="107000"/>
                        </a:lnSpc>
                        <a:spcBef>
                          <a:spcPts val="100"/>
                        </a:spcBef>
                        <a:spcAft>
                          <a:spcPts val="100"/>
                        </a:spcAft>
                      </a:pPr>
                      <a:r>
                        <a:rPr lang="en-US" sz="1400" b="1" dirty="0">
                          <a:solidFill>
                            <a:schemeClr val="bg1"/>
                          </a:solidFill>
                          <a:effectLst/>
                          <a:latin typeface="Arial" panose="020B0604020202020204" pitchFamily="34" charset="0"/>
                          <a:cs typeface="Arial" panose="020B0604020202020204" pitchFamily="34" charset="0"/>
                        </a:rPr>
                        <a:t>Cytogenetic CR or PR, n (%)</a:t>
                      </a:r>
                      <a:endParaRPr lang="en-US" sz="1400" b="1" baseline="30000" dirty="0">
                        <a:solidFill>
                          <a:schemeClr val="bg1"/>
                        </a:solidFill>
                        <a:effectLst/>
                        <a:latin typeface="Arial" panose="020B0604020202020204" pitchFamily="34" charset="0"/>
                        <a:cs typeface="Arial" panose="020B0604020202020204" pitchFamily="34" charset="0"/>
                      </a:endParaRPr>
                    </a:p>
                    <a:p>
                      <a:pPr marL="0" marR="0" lvl="0" indent="0" defTabSz="914400" eaLnBrk="1" fontAlgn="auto" latinLnBrk="0" hangingPunct="1">
                        <a:lnSpc>
                          <a:spcPct val="107000"/>
                        </a:lnSpc>
                        <a:spcBef>
                          <a:spcPts val="100"/>
                        </a:spcBef>
                        <a:spcAft>
                          <a:spcPts val="100"/>
                        </a:spcAft>
                        <a:buClrTx/>
                        <a:buSzTx/>
                        <a:buFontTx/>
                        <a:buNone/>
                        <a:tabLst/>
                        <a:defRPr/>
                      </a:pPr>
                      <a:r>
                        <a:rPr lang="en-US" sz="1400" b="1" dirty="0">
                          <a:solidFill>
                            <a:schemeClr val="bg1"/>
                          </a:solidFill>
                          <a:effectLst/>
                          <a:latin typeface="Arial" panose="020B0604020202020204" pitchFamily="34" charset="0"/>
                          <a:cs typeface="Arial" panose="020B0604020202020204" pitchFamily="34" charset="0"/>
                        </a:rPr>
                        <a:t>95% CI</a:t>
                      </a:r>
                      <a:endParaRPr lang="en-US" sz="1400" b="1" baseline="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72000" marR="72000" marT="36000" marB="36000" anchor="ctr"/>
                </a:tc>
                <a:tc>
                  <a:txBody>
                    <a:bodyPr/>
                    <a:lstStyle/>
                    <a:p>
                      <a:pPr marL="0" marR="0" algn="ctr">
                        <a:lnSpc>
                          <a:spcPct val="107000"/>
                        </a:lnSpc>
                        <a:spcBef>
                          <a:spcPts val="100"/>
                        </a:spcBef>
                        <a:spcAft>
                          <a:spcPts val="100"/>
                        </a:spcAft>
                      </a:pPr>
                      <a:r>
                        <a:rPr lang="en-US" sz="1400" dirty="0">
                          <a:solidFill>
                            <a:srgbClr val="000000"/>
                          </a:solidFill>
                          <a:effectLst/>
                          <a:latin typeface="Arial" panose="020B0604020202020204" pitchFamily="34" charset="0"/>
                          <a:cs typeface="Arial" panose="020B0604020202020204" pitchFamily="34" charset="0"/>
                        </a:rPr>
                        <a:t>9 (35)</a:t>
                      </a:r>
                    </a:p>
                    <a:p>
                      <a:pPr marL="0" marR="0" lvl="0" indent="0" algn="ctr" defTabSz="914400" eaLnBrk="1" fontAlgn="auto" latinLnBrk="0" hangingPunct="1">
                        <a:lnSpc>
                          <a:spcPct val="107000"/>
                        </a:lnSpc>
                        <a:spcBef>
                          <a:spcPts val="100"/>
                        </a:spcBef>
                        <a:spcAft>
                          <a:spcPts val="100"/>
                        </a:spcAft>
                        <a:buClrTx/>
                        <a:buSzTx/>
                        <a:buFontTx/>
                        <a:buNone/>
                        <a:tabLst/>
                        <a:defRPr/>
                      </a:pPr>
                      <a:r>
                        <a:rPr lang="en-US" sz="1400" dirty="0">
                          <a:solidFill>
                            <a:srgbClr val="000000"/>
                          </a:solidFill>
                          <a:effectLst/>
                          <a:latin typeface="Arial" panose="020B0604020202020204" pitchFamily="34" charset="0"/>
                          <a:cs typeface="Arial" panose="020B0604020202020204" pitchFamily="34" charset="0"/>
                        </a:rPr>
                        <a:t>17</a:t>
                      </a:r>
                      <a:r>
                        <a:rPr lang="en-US" sz="1400" dirty="0">
                          <a:latin typeface="Arial" panose="020B0604020202020204" pitchFamily="34" charset="0"/>
                          <a:cs typeface="Arial" panose="020B0604020202020204" pitchFamily="34" charset="0"/>
                        </a:rPr>
                        <a:t>-</a:t>
                      </a:r>
                      <a:r>
                        <a:rPr lang="en-US" sz="1400" dirty="0">
                          <a:solidFill>
                            <a:srgbClr val="000000"/>
                          </a:solidFill>
                          <a:effectLst/>
                          <a:latin typeface="Arial" panose="020B0604020202020204" pitchFamily="34" charset="0"/>
                          <a:cs typeface="Arial" panose="020B0604020202020204" pitchFamily="34" charset="0"/>
                        </a:rPr>
                        <a:t>56</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72000" marR="72000" marT="36000" marB="36000" anchor="ctr"/>
                </a:tc>
                <a:tc>
                  <a:txBody>
                    <a:bodyPr/>
                    <a:lstStyle/>
                    <a:p>
                      <a:pPr marL="0" marR="0" algn="ctr">
                        <a:lnSpc>
                          <a:spcPct val="107000"/>
                        </a:lnSpc>
                        <a:spcBef>
                          <a:spcPts val="100"/>
                        </a:spcBef>
                        <a:spcAft>
                          <a:spcPts val="100"/>
                        </a:spcAft>
                      </a:pPr>
                      <a:r>
                        <a:rPr lang="en-US" sz="1400" dirty="0">
                          <a:solidFill>
                            <a:srgbClr val="000000"/>
                          </a:solidFill>
                          <a:effectLst/>
                          <a:latin typeface="Arial" panose="020B0604020202020204" pitchFamily="34" charset="0"/>
                          <a:cs typeface="Arial" panose="020B0604020202020204" pitchFamily="34" charset="0"/>
                        </a:rPr>
                        <a:t>2 (15)</a:t>
                      </a:r>
                    </a:p>
                    <a:p>
                      <a:pPr marL="0" marR="0" lvl="0" indent="0" algn="ctr" defTabSz="914400" eaLnBrk="1" fontAlgn="auto" latinLnBrk="0" hangingPunct="1">
                        <a:lnSpc>
                          <a:spcPct val="107000"/>
                        </a:lnSpc>
                        <a:spcBef>
                          <a:spcPts val="100"/>
                        </a:spcBef>
                        <a:spcAft>
                          <a:spcPts val="100"/>
                        </a:spcAft>
                        <a:buClrTx/>
                        <a:buSzTx/>
                        <a:buFontTx/>
                        <a:buNone/>
                        <a:tabLst/>
                        <a:defRPr/>
                      </a:pPr>
                      <a:r>
                        <a:rPr lang="en-US" sz="1400" dirty="0">
                          <a:solidFill>
                            <a:srgbClr val="000000"/>
                          </a:solidFill>
                          <a:effectLst/>
                          <a:latin typeface="Arial" panose="020B0604020202020204" pitchFamily="34" charset="0"/>
                          <a:cs typeface="Arial" panose="020B0604020202020204" pitchFamily="34" charset="0"/>
                        </a:rPr>
                        <a:t>2</a:t>
                      </a:r>
                      <a:r>
                        <a:rPr lang="en-US" sz="1400" dirty="0">
                          <a:latin typeface="Arial" panose="020B0604020202020204" pitchFamily="34" charset="0"/>
                          <a:cs typeface="Arial" panose="020B0604020202020204" pitchFamily="34" charset="0"/>
                        </a:rPr>
                        <a:t>-</a:t>
                      </a:r>
                      <a:r>
                        <a:rPr lang="en-US" sz="1400" dirty="0">
                          <a:solidFill>
                            <a:srgbClr val="000000"/>
                          </a:solidFill>
                          <a:effectLst/>
                          <a:latin typeface="Arial" panose="020B0604020202020204" pitchFamily="34" charset="0"/>
                          <a:cs typeface="Arial" panose="020B0604020202020204" pitchFamily="34" charset="0"/>
                        </a:rPr>
                        <a:t>45</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72000" marR="72000" marT="36000" marB="36000" anchor="ctr"/>
                </a:tc>
                <a:extLst>
                  <a:ext uri="{0D108BD9-81ED-4DB2-BD59-A6C34878D82A}">
                    <a16:rowId xmlns:a16="http://schemas.microsoft.com/office/drawing/2014/main" val="3245738932"/>
                  </a:ext>
                </a:extLst>
              </a:tr>
              <a:tr h="540000">
                <a:tc>
                  <a:txBody>
                    <a:bodyPr/>
                    <a:lstStyle/>
                    <a:p>
                      <a:pPr marL="0" marR="0" lvl="0">
                        <a:lnSpc>
                          <a:spcPct val="107000"/>
                        </a:lnSpc>
                        <a:spcBef>
                          <a:spcPts val="100"/>
                        </a:spcBef>
                        <a:spcAft>
                          <a:spcPts val="100"/>
                        </a:spcAft>
                      </a:pPr>
                      <a:r>
                        <a:rPr lang="en-US" sz="1400" dirty="0">
                          <a:effectLst/>
                          <a:latin typeface="Arial" panose="020B0604020202020204" pitchFamily="34" charset="0"/>
                          <a:cs typeface="Arial" panose="020B0604020202020204" pitchFamily="34" charset="0"/>
                        </a:rPr>
                        <a:t>% Difference (95% CI)</a:t>
                      </a:r>
                      <a:br>
                        <a:rPr lang="en-US" sz="1400" dirty="0">
                          <a:effectLst/>
                          <a:latin typeface="Arial" panose="020B0604020202020204" pitchFamily="34" charset="0"/>
                          <a:cs typeface="Arial" panose="020B0604020202020204" pitchFamily="34" charset="0"/>
                        </a:rPr>
                      </a:br>
                      <a:r>
                        <a:rPr lang="en-US" sz="1400" i="1" dirty="0">
                          <a:effectLst/>
                          <a:latin typeface="Arial" panose="020B0604020202020204" pitchFamily="34" charset="0"/>
                          <a:cs typeface="Arial" panose="020B0604020202020204" pitchFamily="34" charset="0"/>
                        </a:rPr>
                        <a:t>P</a:t>
                      </a:r>
                      <a:r>
                        <a:rPr lang="en-US" sz="1400" dirty="0">
                          <a:effectLst/>
                          <a:latin typeface="Arial" panose="020B0604020202020204" pitchFamily="34" charset="0"/>
                          <a:cs typeface="Arial" panose="020B0604020202020204" pitchFamily="34" charset="0"/>
                        </a:rPr>
                        <a:t> value</a:t>
                      </a:r>
                      <a:endParaRPr lang="en-US" sz="1400" baseline="30000" dirty="0">
                        <a:effectLst/>
                        <a:latin typeface="Arial" panose="020B0604020202020204" pitchFamily="34" charset="0"/>
                        <a:ea typeface="Calibri" panose="020F0502020204030204" pitchFamily="34" charset="0"/>
                        <a:cs typeface="Arial" panose="020B0604020202020204" pitchFamily="34" charset="0"/>
                      </a:endParaRPr>
                    </a:p>
                  </a:txBody>
                  <a:tcPr marL="72000" marR="72000" marT="36000" marB="36000" anchor="ctr"/>
                </a:tc>
                <a:tc gridSpan="2">
                  <a:txBody>
                    <a:bodyPr/>
                    <a:lstStyle/>
                    <a:p>
                      <a:pPr marL="0" marR="0" lvl="0" indent="0" algn="ctr" defTabSz="914400" rtl="0" eaLnBrk="1" fontAlgn="auto" latinLnBrk="0" hangingPunct="1">
                        <a:lnSpc>
                          <a:spcPct val="107000"/>
                        </a:lnSpc>
                        <a:spcBef>
                          <a:spcPts val="100"/>
                        </a:spcBef>
                        <a:spcAft>
                          <a:spcPts val="100"/>
                        </a:spcAft>
                        <a:buClrTx/>
                        <a:buSzTx/>
                        <a:buFontTx/>
                        <a:buNone/>
                        <a:tabLst/>
                        <a:defRPr/>
                      </a:pPr>
                      <a:r>
                        <a:rPr lang="en-US" sz="1400" dirty="0">
                          <a:solidFill>
                            <a:srgbClr val="000000"/>
                          </a:solidFill>
                          <a:effectLst/>
                          <a:latin typeface="Arial" panose="020B0604020202020204" pitchFamily="34" charset="0"/>
                          <a:cs typeface="Arial" panose="020B0604020202020204" pitchFamily="34" charset="0"/>
                        </a:rPr>
                        <a:t>19 (-16 to</a:t>
                      </a:r>
                      <a:r>
                        <a:rPr lang="en-US" sz="1400" dirty="0">
                          <a:latin typeface="Arial" panose="020B0604020202020204" pitchFamily="34" charset="0"/>
                          <a:cs typeface="Arial" panose="020B0604020202020204" pitchFamily="34" charset="0"/>
                        </a:rPr>
                        <a:t> </a:t>
                      </a:r>
                      <a:r>
                        <a:rPr lang="en-US" sz="1400" dirty="0">
                          <a:solidFill>
                            <a:srgbClr val="000000"/>
                          </a:solidFill>
                          <a:effectLst/>
                          <a:latin typeface="Arial" panose="020B0604020202020204" pitchFamily="34" charset="0"/>
                          <a:cs typeface="Arial" panose="020B0604020202020204" pitchFamily="34" charset="0"/>
                        </a:rPr>
                        <a:t>44)</a:t>
                      </a:r>
                      <a:endParaRPr lang="en-US" sz="1400" dirty="0">
                        <a:effectLst/>
                        <a:latin typeface="Arial" panose="020B0604020202020204" pitchFamily="34" charset="0"/>
                        <a:cs typeface="Arial" panose="020B0604020202020204" pitchFamily="34" charset="0"/>
                      </a:endParaRPr>
                    </a:p>
                    <a:p>
                      <a:pPr marL="0" marR="0" algn="ctr">
                        <a:lnSpc>
                          <a:spcPct val="107000"/>
                        </a:lnSpc>
                        <a:spcBef>
                          <a:spcPts val="100"/>
                        </a:spcBef>
                        <a:spcAft>
                          <a:spcPts val="100"/>
                        </a:spcAft>
                      </a:pPr>
                      <a:r>
                        <a:rPr lang="en-US" sz="1400" kern="1200" dirty="0">
                          <a:solidFill>
                            <a:srgbClr val="000000"/>
                          </a:solidFill>
                          <a:effectLst/>
                          <a:latin typeface="Arial" panose="020B0604020202020204" pitchFamily="34" charset="0"/>
                          <a:ea typeface="+mn-ea"/>
                          <a:cs typeface="Arial" panose="020B0604020202020204" pitchFamily="34" charset="0"/>
                        </a:rPr>
                        <a:t>0.216</a:t>
                      </a:r>
                    </a:p>
                  </a:txBody>
                  <a:tcPr marL="72000" marR="72000" marT="36000" marB="36000" anchor="ctr"/>
                </a:tc>
                <a:tc hMerge="1">
                  <a:txBody>
                    <a:bodyPr/>
                    <a:lstStyle/>
                    <a:p>
                      <a:pPr marL="0" marR="0" algn="ctr">
                        <a:lnSpc>
                          <a:spcPct val="107000"/>
                        </a:lnSpc>
                        <a:spcBef>
                          <a:spcPts val="100"/>
                        </a:spcBef>
                        <a:spcAft>
                          <a:spcPts val="100"/>
                        </a:spcAft>
                      </a:pPr>
                      <a:endParaRPr lang="en-US" sz="1300" dirty="0">
                        <a:effectLst/>
                        <a:latin typeface="Arial" panose="020B0604020202020204" pitchFamily="34" charset="0"/>
                        <a:ea typeface="Calibri" panose="020F0502020204030204" pitchFamily="34" charset="0"/>
                        <a:cs typeface="Arial" panose="020B0604020202020204" pitchFamily="34" charset="0"/>
                      </a:endParaRPr>
                    </a:p>
                  </a:txBody>
                  <a:tcPr marL="60960" marR="60960" marT="60960" marB="60960"/>
                </a:tc>
                <a:extLst>
                  <a:ext uri="{0D108BD9-81ED-4DB2-BD59-A6C34878D82A}">
                    <a16:rowId xmlns:a16="http://schemas.microsoft.com/office/drawing/2014/main" val="4245181150"/>
                  </a:ext>
                </a:extLst>
              </a:tr>
            </a:tbl>
          </a:graphicData>
        </a:graphic>
      </p:graphicFrame>
      <p:sp>
        <p:nvSpPr>
          <p:cNvPr id="6" name="TextBox 5">
            <a:extLst>
              <a:ext uri="{FF2B5EF4-FFF2-40B4-BE49-F238E27FC236}">
                <a16:creationId xmlns:a16="http://schemas.microsoft.com/office/drawing/2014/main" id="{6051253A-EC89-26FF-099C-87FE8648CD41}"/>
              </a:ext>
            </a:extLst>
          </p:cNvPr>
          <p:cNvSpPr txBox="1"/>
          <p:nvPr/>
        </p:nvSpPr>
        <p:spPr>
          <a:xfrm>
            <a:off x="1458036" y="6356635"/>
            <a:ext cx="10592938" cy="380480"/>
          </a:xfrm>
          <a:prstGeom prst="rect">
            <a:avLst/>
          </a:prstGeom>
          <a:noFill/>
        </p:spPr>
        <p:txBody>
          <a:bodyPr wrap="square" lIns="72000" tIns="36000" rIns="72000" bIns="36000"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solidFill>
                <a:effectLst/>
                <a:uLnTx/>
                <a:uFillTx/>
                <a:latin typeface="Arial" panose="020B0604020202020204" pitchFamily="34" charset="0"/>
                <a:ea typeface="Calibri" panose="020F0502020204030204" pitchFamily="34" charset="0"/>
                <a:cs typeface="Arial" panose="020B0604020202020204" pitchFamily="34" charset="0"/>
              </a:rPr>
              <a:t>CR, complete response; IWG, International Working Group; PR, partial response; RBC, red blood cell; TI, transfusion independence.</a:t>
            </a:r>
          </a:p>
          <a:p>
            <a:pPr defTabSz="457200">
              <a:defRPr/>
            </a:pPr>
            <a:r>
              <a:rPr lang="en-US" sz="1000" dirty="0">
                <a:solidFill>
                  <a:schemeClr val="bg1"/>
                </a:solidFill>
                <a:latin typeface="Arial" panose="020B0604020202020204" pitchFamily="34" charset="0"/>
                <a:cs typeface="Arial" panose="020B0604020202020204" pitchFamily="34" charset="0"/>
              </a:rPr>
              <a:t>Santini V, et al. </a:t>
            </a:r>
            <a:r>
              <a:rPr kumimoji="0" lang="en-US" sz="1000" b="0" i="0" u="none" strike="noStrike" kern="1200" cap="none" spc="0" normalizeH="0" baseline="0" noProof="0" dirty="0">
                <a:ln>
                  <a:noFill/>
                </a:ln>
                <a:solidFill>
                  <a:schemeClr val="bg1"/>
                </a:solidFill>
                <a:effectLst/>
                <a:uLnTx/>
                <a:uFillTx/>
                <a:latin typeface="Arial" panose="020B0604020202020204"/>
                <a:ea typeface="+mn-ea"/>
                <a:cs typeface="+mn-cs"/>
              </a:rPr>
              <a:t>EHA2023 Hybrid Congress. Abstract S164.</a:t>
            </a:r>
          </a:p>
        </p:txBody>
      </p:sp>
      <p:sp>
        <p:nvSpPr>
          <p:cNvPr id="7" name="Title 6">
            <a:extLst>
              <a:ext uri="{FF2B5EF4-FFF2-40B4-BE49-F238E27FC236}">
                <a16:creationId xmlns:a16="http://schemas.microsoft.com/office/drawing/2014/main" id="{8E11239C-7E08-C9E5-E161-C00EC1B09E0C}"/>
              </a:ext>
            </a:extLst>
          </p:cNvPr>
          <p:cNvSpPr>
            <a:spLocks noGrp="1"/>
          </p:cNvSpPr>
          <p:nvPr>
            <p:ph type="title"/>
          </p:nvPr>
        </p:nvSpPr>
        <p:spPr>
          <a:xfrm>
            <a:off x="838200" y="179053"/>
            <a:ext cx="10515600" cy="1325563"/>
          </a:xfrm>
        </p:spPr>
        <p:txBody>
          <a:bodyPr>
            <a:normAutofit/>
          </a:bodyPr>
          <a:lstStyle/>
          <a:p>
            <a:r>
              <a:rPr lang="en-US" dirty="0"/>
              <a:t>Higher Cytogenetic Response Rate Per IWG 2006 Criteria With </a:t>
            </a:r>
            <a:r>
              <a:rPr lang="en-US" dirty="0" err="1"/>
              <a:t>Imetelstat</a:t>
            </a:r>
            <a:r>
              <a:rPr lang="en-US" dirty="0"/>
              <a:t> vs Placebo</a:t>
            </a:r>
          </a:p>
        </p:txBody>
      </p:sp>
    </p:spTree>
    <p:extLst>
      <p:ext uri="{BB962C8B-B14F-4D97-AF65-F5344CB8AC3E}">
        <p14:creationId xmlns:p14="http://schemas.microsoft.com/office/powerpoint/2010/main" val="26938040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67BB4-8E57-41FD-E042-FE50529B90C5}"/>
              </a:ext>
            </a:extLst>
          </p:cNvPr>
          <p:cNvSpPr>
            <a:spLocks noGrp="1"/>
          </p:cNvSpPr>
          <p:nvPr>
            <p:ph type="title"/>
          </p:nvPr>
        </p:nvSpPr>
        <p:spPr/>
        <p:txBody>
          <a:bodyPr/>
          <a:lstStyle/>
          <a:p>
            <a:r>
              <a:rPr lang="en-US" dirty="0" err="1"/>
              <a:t>IMerge</a:t>
            </a:r>
            <a:r>
              <a:rPr lang="en-US" dirty="0"/>
              <a:t> Trial Summary </a:t>
            </a:r>
          </a:p>
        </p:txBody>
      </p:sp>
      <p:sp>
        <p:nvSpPr>
          <p:cNvPr id="3" name="Content Placeholder 2">
            <a:extLst>
              <a:ext uri="{FF2B5EF4-FFF2-40B4-BE49-F238E27FC236}">
                <a16:creationId xmlns:a16="http://schemas.microsoft.com/office/drawing/2014/main" id="{BB8D016B-58EB-F469-773F-7669A8B05C89}"/>
              </a:ext>
            </a:extLst>
          </p:cNvPr>
          <p:cNvSpPr>
            <a:spLocks noGrp="1"/>
          </p:cNvSpPr>
          <p:nvPr>
            <p:ph sz="half" idx="1"/>
          </p:nvPr>
        </p:nvSpPr>
        <p:spPr/>
        <p:txBody>
          <a:bodyPr>
            <a:normAutofit fontScale="92500" lnSpcReduction="20000"/>
          </a:bodyPr>
          <a:lstStyle/>
          <a:p>
            <a:pPr>
              <a:lnSpc>
                <a:spcPct val="120000"/>
              </a:lnSpc>
            </a:pPr>
            <a:r>
              <a:rPr lang="en-US" sz="1600" dirty="0" err="1"/>
              <a:t>Imetelstat</a:t>
            </a:r>
            <a:r>
              <a:rPr lang="en-US" sz="1600" dirty="0"/>
              <a:t> treatment provides significant clinical benefit to a heavily TD LR-MDS patient population in need of novel therapy</a:t>
            </a:r>
          </a:p>
          <a:p>
            <a:pPr>
              <a:lnSpc>
                <a:spcPct val="120000"/>
              </a:lnSpc>
            </a:pPr>
            <a:r>
              <a:rPr lang="en-US" sz="1600" dirty="0"/>
              <a:t>Treatment with </a:t>
            </a:r>
            <a:r>
              <a:rPr lang="en-US" sz="1600" dirty="0" err="1"/>
              <a:t>imetelstat</a:t>
            </a:r>
            <a:r>
              <a:rPr lang="en-US" sz="1600" dirty="0"/>
              <a:t> vs placebo led to: </a:t>
            </a:r>
          </a:p>
          <a:p>
            <a:pPr lvl="1">
              <a:lnSpc>
                <a:spcPct val="120000"/>
              </a:lnSpc>
            </a:pPr>
            <a:r>
              <a:rPr lang="en-US" sz="1400" dirty="0"/>
              <a:t>Statistically significant and clinically meaningful efficacy with robust 8-week, 24-week, and 1-year TI rates and durable continuous TI</a:t>
            </a:r>
          </a:p>
          <a:p>
            <a:pPr lvl="1">
              <a:lnSpc>
                <a:spcPct val="120000"/>
              </a:lnSpc>
            </a:pPr>
            <a:r>
              <a:rPr lang="en-US" sz="1400" dirty="0"/>
              <a:t>Almost one fifth of </a:t>
            </a:r>
            <a:r>
              <a:rPr lang="en-US" sz="1400" dirty="0" err="1"/>
              <a:t>imetelstat</a:t>
            </a:r>
            <a:r>
              <a:rPr lang="en-US" sz="1400" dirty="0"/>
              <a:t>-treated patients achieved continuous TI for ≥1 year, representing substantial relief from transfusion-associated complications</a:t>
            </a:r>
          </a:p>
          <a:p>
            <a:pPr lvl="1">
              <a:lnSpc>
                <a:spcPct val="120000"/>
              </a:lnSpc>
            </a:pPr>
            <a:r>
              <a:rPr lang="en-US" sz="1400" dirty="0"/>
              <a:t>Higher cytogenetic response rate, which was associated with 8-week RBC-TI </a:t>
            </a:r>
          </a:p>
          <a:p>
            <a:pPr lvl="1">
              <a:lnSpc>
                <a:spcPct val="120000"/>
              </a:lnSpc>
            </a:pPr>
            <a:r>
              <a:rPr lang="en-US" sz="1400" dirty="0"/>
              <a:t>Higher percentage of patients achieving ≥50% reduction in bone marrow RS cells (41% vs 10%) </a:t>
            </a:r>
          </a:p>
          <a:p>
            <a:pPr lvl="1">
              <a:lnSpc>
                <a:spcPct val="120000"/>
              </a:lnSpc>
            </a:pPr>
            <a:r>
              <a:rPr lang="en-US" sz="1400" dirty="0"/>
              <a:t>Sustained reduction of SF3B1 VAF over time </a:t>
            </a:r>
          </a:p>
          <a:p>
            <a:pPr lvl="1">
              <a:lnSpc>
                <a:spcPct val="120000"/>
              </a:lnSpc>
            </a:pPr>
            <a:r>
              <a:rPr lang="en-US" sz="1400" dirty="0"/>
              <a:t>Greater reduction of VAF in multiple genes, which correlated with clinical end points of TI response, longer RBC-TI duration, and increase in Hgb levels </a:t>
            </a:r>
          </a:p>
        </p:txBody>
      </p:sp>
      <p:sp>
        <p:nvSpPr>
          <p:cNvPr id="4" name="Content Placeholder 3">
            <a:extLst>
              <a:ext uri="{FF2B5EF4-FFF2-40B4-BE49-F238E27FC236}">
                <a16:creationId xmlns:a16="http://schemas.microsoft.com/office/drawing/2014/main" id="{18A26123-8D42-A228-2987-3F6CC66AF04E}"/>
              </a:ext>
            </a:extLst>
          </p:cNvPr>
          <p:cNvSpPr>
            <a:spLocks noGrp="1"/>
          </p:cNvSpPr>
          <p:nvPr>
            <p:ph sz="half" idx="2"/>
          </p:nvPr>
        </p:nvSpPr>
        <p:spPr/>
        <p:txBody>
          <a:bodyPr>
            <a:normAutofit/>
          </a:bodyPr>
          <a:lstStyle/>
          <a:p>
            <a:pPr>
              <a:lnSpc>
                <a:spcPct val="110000"/>
              </a:lnSpc>
            </a:pPr>
            <a:r>
              <a:rPr lang="en-US" sz="1600" dirty="0"/>
              <a:t>Safety results were consistent with prior reports</a:t>
            </a:r>
          </a:p>
          <a:p>
            <a:pPr>
              <a:lnSpc>
                <a:spcPct val="110000"/>
              </a:lnSpc>
            </a:pPr>
            <a:r>
              <a:rPr lang="en-US" sz="1600" dirty="0"/>
              <a:t>VAF reduction and its correlation to clinical endpoints, including durable TI, support </a:t>
            </a:r>
            <a:r>
              <a:rPr lang="en-US" sz="1600" dirty="0" err="1"/>
              <a:t>imetelstat’s</a:t>
            </a:r>
            <a:r>
              <a:rPr lang="en-US" sz="1600" dirty="0"/>
              <a:t> disease-modifying potential</a:t>
            </a:r>
          </a:p>
          <a:p>
            <a:pPr>
              <a:lnSpc>
                <a:spcPct val="110000"/>
              </a:lnSpc>
            </a:pPr>
            <a:r>
              <a:rPr lang="en-US" sz="1600" dirty="0" err="1"/>
              <a:t>Imetelstat</a:t>
            </a:r>
            <a:r>
              <a:rPr lang="en-US" sz="1600" dirty="0"/>
              <a:t> may alter the underlying biology of LR-MDS and can potentially modify the disease by reducing or eliminating malignant clones and improving ineffective erythropoiesis</a:t>
            </a:r>
          </a:p>
          <a:p>
            <a:pPr>
              <a:lnSpc>
                <a:spcPct val="110000"/>
              </a:lnSpc>
            </a:pPr>
            <a:endParaRPr lang="en-US" sz="1600" dirty="0"/>
          </a:p>
        </p:txBody>
      </p:sp>
      <p:sp>
        <p:nvSpPr>
          <p:cNvPr id="5" name="TextBox 4">
            <a:extLst>
              <a:ext uri="{FF2B5EF4-FFF2-40B4-BE49-F238E27FC236}">
                <a16:creationId xmlns:a16="http://schemas.microsoft.com/office/drawing/2014/main" id="{E820644C-4058-67DE-EFEA-4FEA9D81043A}"/>
              </a:ext>
            </a:extLst>
          </p:cNvPr>
          <p:cNvSpPr txBox="1"/>
          <p:nvPr/>
        </p:nvSpPr>
        <p:spPr>
          <a:xfrm>
            <a:off x="1458036" y="6356635"/>
            <a:ext cx="10592938" cy="380480"/>
          </a:xfrm>
          <a:prstGeom prst="rect">
            <a:avLst/>
          </a:prstGeom>
          <a:noFill/>
        </p:spPr>
        <p:txBody>
          <a:bodyPr wrap="square" lIns="72000" tIns="36000" rIns="72000" bIns="36000"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solidFill>
                <a:effectLst/>
                <a:uLnTx/>
                <a:uFillTx/>
                <a:latin typeface="Arial" panose="020B0604020202020204" pitchFamily="34" charset="0"/>
                <a:ea typeface="Calibri" panose="020F0502020204030204" pitchFamily="34" charset="0"/>
                <a:cs typeface="Arial" panose="020B0604020202020204" pitchFamily="34" charset="0"/>
              </a:rPr>
              <a:t>RBC, red blood cell; RS, ring </a:t>
            </a:r>
            <a:r>
              <a:rPr lang="en-US" sz="1000" dirty="0" err="1">
                <a:solidFill>
                  <a:schemeClr val="bg1"/>
                </a:solidFill>
                <a:latin typeface="Arial" panose="020B0604020202020204" pitchFamily="34" charset="0"/>
                <a:ea typeface="Calibri" panose="020F0502020204030204" pitchFamily="34" charset="0"/>
                <a:cs typeface="Arial" panose="020B0604020202020204" pitchFamily="34" charset="0"/>
              </a:rPr>
              <a:t>sideroblasts</a:t>
            </a:r>
            <a:r>
              <a:rPr lang="en-US" sz="1000">
                <a:solidFill>
                  <a:schemeClr val="bg1"/>
                </a:solidFill>
                <a:latin typeface="Arial" panose="020B0604020202020204" pitchFamily="34" charset="0"/>
                <a:ea typeface="Calibri" panose="020F0502020204030204" pitchFamily="34" charset="0"/>
                <a:cs typeface="Arial" panose="020B0604020202020204" pitchFamily="34" charset="0"/>
              </a:rPr>
              <a:t>; </a:t>
            </a:r>
            <a:r>
              <a:rPr kumimoji="0" lang="en-US" sz="1000" b="0" i="0" u="none" strike="noStrike" kern="1200" cap="none" spc="0" normalizeH="0" baseline="0" noProof="0">
                <a:ln>
                  <a:noFill/>
                </a:ln>
                <a:solidFill>
                  <a:schemeClr val="bg1"/>
                </a:solidFill>
                <a:effectLst/>
                <a:uLnTx/>
                <a:uFillTx/>
                <a:latin typeface="Arial" panose="020B0604020202020204" pitchFamily="34" charset="0"/>
                <a:ea typeface="Calibri" panose="020F0502020204030204" pitchFamily="34" charset="0"/>
                <a:cs typeface="Arial" panose="020B0604020202020204" pitchFamily="34" charset="0"/>
              </a:rPr>
              <a:t>TD</a:t>
            </a:r>
            <a:r>
              <a:rPr kumimoji="0" lang="en-US" sz="1000" b="0" i="0" u="none" strike="noStrike" kern="1200" cap="none" spc="0" normalizeH="0" baseline="0" noProof="0" dirty="0">
                <a:ln>
                  <a:noFill/>
                </a:ln>
                <a:solidFill>
                  <a:schemeClr val="bg1"/>
                </a:solidFill>
                <a:effectLst/>
                <a:uLnTx/>
                <a:uFillTx/>
                <a:latin typeface="Arial" panose="020B0604020202020204" pitchFamily="34" charset="0"/>
                <a:ea typeface="Calibri" panose="020F0502020204030204" pitchFamily="34" charset="0"/>
                <a:cs typeface="Arial" panose="020B0604020202020204" pitchFamily="34" charset="0"/>
              </a:rPr>
              <a:t>, transfusion-dependent; TI, transfusion independence</a:t>
            </a:r>
            <a:r>
              <a:rPr lang="en-US" sz="1000" dirty="0">
                <a:solidFill>
                  <a:schemeClr val="bg1"/>
                </a:solidFill>
                <a:latin typeface="Arial" panose="020B0604020202020204" pitchFamily="34" charset="0"/>
                <a:ea typeface="Calibri" panose="020F0502020204030204" pitchFamily="34" charset="0"/>
                <a:cs typeface="Arial" panose="020B0604020202020204" pitchFamily="34" charset="0"/>
              </a:rPr>
              <a:t>; VAF, variant allele frequency.</a:t>
            </a:r>
            <a:endParaRPr kumimoji="0" lang="en-US" sz="1000" b="0" i="0" u="none" strike="noStrike" kern="1200" cap="none" spc="0" normalizeH="0" baseline="0" noProof="0" dirty="0">
              <a:ln>
                <a:noFill/>
              </a:ln>
              <a:solidFill>
                <a:schemeClr val="bg1"/>
              </a:solidFill>
              <a:effectLst/>
              <a:uLnTx/>
              <a:uFillTx/>
              <a:latin typeface="Arial" panose="020B0604020202020204" pitchFamily="34" charset="0"/>
              <a:ea typeface="Calibri" panose="020F0502020204030204" pitchFamily="34" charset="0"/>
              <a:cs typeface="Arial" panose="020B0604020202020204" pitchFamily="34" charset="0"/>
            </a:endParaRPr>
          </a:p>
          <a:p>
            <a:pPr defTabSz="457200">
              <a:defRPr/>
            </a:pPr>
            <a:r>
              <a:rPr kumimoji="0" lang="en-US" sz="1000" b="0" i="0" u="none" strike="noStrike" kern="1200" cap="none" spc="0" normalizeH="0" baseline="0" noProof="0" dirty="0" err="1">
                <a:ln>
                  <a:noFill/>
                </a:ln>
                <a:solidFill>
                  <a:schemeClr val="bg1"/>
                </a:solidFill>
                <a:effectLst/>
                <a:uLnTx/>
                <a:uFillTx/>
                <a:latin typeface="Arial" panose="020B0604020202020204"/>
                <a:ea typeface="+mn-ea"/>
                <a:cs typeface="+mn-cs"/>
              </a:rPr>
              <a:t>Platzbecker</a:t>
            </a:r>
            <a:r>
              <a:rPr kumimoji="0" lang="en-US" sz="1000" b="0" i="0" u="none" strike="noStrike" kern="1200" cap="none" spc="0" normalizeH="0" baseline="0" noProof="0" dirty="0">
                <a:ln>
                  <a:noFill/>
                </a:ln>
                <a:solidFill>
                  <a:schemeClr val="bg1"/>
                </a:solidFill>
                <a:effectLst/>
                <a:uLnTx/>
                <a:uFillTx/>
                <a:latin typeface="Arial" panose="020B0604020202020204"/>
                <a:ea typeface="+mn-ea"/>
                <a:cs typeface="+mn-cs"/>
              </a:rPr>
              <a:t> U, et al. EHA2023 Hybrid Congress. Abstract S165. </a:t>
            </a:r>
            <a:r>
              <a:rPr lang="en-US" sz="1000" dirty="0">
                <a:solidFill>
                  <a:schemeClr val="bg1"/>
                </a:solidFill>
                <a:latin typeface="Arial" panose="020B0604020202020204" pitchFamily="34" charset="0"/>
                <a:cs typeface="Arial" panose="020B0604020202020204" pitchFamily="34" charset="0"/>
              </a:rPr>
              <a:t>Santini V, et al. </a:t>
            </a:r>
            <a:r>
              <a:rPr kumimoji="0" lang="en-US" sz="1000" b="0" i="0" u="none" strike="noStrike" kern="1200" cap="none" spc="0" normalizeH="0" baseline="0" noProof="0" dirty="0">
                <a:ln>
                  <a:noFill/>
                </a:ln>
                <a:solidFill>
                  <a:schemeClr val="bg1"/>
                </a:solidFill>
                <a:effectLst/>
                <a:uLnTx/>
                <a:uFillTx/>
                <a:latin typeface="Arial" panose="020B0604020202020204"/>
                <a:ea typeface="+mn-ea"/>
                <a:cs typeface="+mn-cs"/>
              </a:rPr>
              <a:t>EHA2023 Hybrid Congress. Abstract S164.</a:t>
            </a:r>
          </a:p>
        </p:txBody>
      </p:sp>
    </p:spTree>
    <p:extLst>
      <p:ext uri="{BB962C8B-B14F-4D97-AF65-F5344CB8AC3E}">
        <p14:creationId xmlns:p14="http://schemas.microsoft.com/office/powerpoint/2010/main" val="40845143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75AE6-5557-4731-024B-2F2605B19993}"/>
              </a:ext>
            </a:extLst>
          </p:cNvPr>
          <p:cNvSpPr>
            <a:spLocks noGrp="1"/>
          </p:cNvSpPr>
          <p:nvPr>
            <p:ph type="title"/>
          </p:nvPr>
        </p:nvSpPr>
        <p:spPr/>
        <p:txBody>
          <a:bodyPr/>
          <a:lstStyle/>
          <a:p>
            <a:r>
              <a:rPr lang="en-US"/>
              <a:t>Learning Objectives</a:t>
            </a:r>
            <a:endParaRPr lang="en-US" dirty="0"/>
          </a:p>
        </p:txBody>
      </p:sp>
      <p:sp>
        <p:nvSpPr>
          <p:cNvPr id="7" name="Text Placeholder 6">
            <a:extLst>
              <a:ext uri="{FF2B5EF4-FFF2-40B4-BE49-F238E27FC236}">
                <a16:creationId xmlns:a16="http://schemas.microsoft.com/office/drawing/2014/main" id="{707CE40A-FB7A-620B-3B07-4D8D3717612F}"/>
              </a:ext>
            </a:extLst>
          </p:cNvPr>
          <p:cNvSpPr>
            <a:spLocks noGrp="1"/>
          </p:cNvSpPr>
          <p:nvPr>
            <p:ph type="body" idx="1"/>
          </p:nvPr>
        </p:nvSpPr>
        <p:spPr>
          <a:xfrm>
            <a:off x="839788" y="1681163"/>
            <a:ext cx="10512424" cy="354901"/>
          </a:xfrm>
        </p:spPr>
        <p:txBody>
          <a:bodyPr>
            <a:normAutofit lnSpcReduction="10000"/>
          </a:bodyPr>
          <a:lstStyle/>
          <a:p>
            <a:r>
              <a:rPr lang="en-US" sz="2000" dirty="0"/>
              <a:t>Upon completion of this activity, participants should be better able to:</a:t>
            </a:r>
          </a:p>
        </p:txBody>
      </p:sp>
      <p:sp>
        <p:nvSpPr>
          <p:cNvPr id="11266" name="Content Placeholder 2">
            <a:extLst>
              <a:ext uri="{FF2B5EF4-FFF2-40B4-BE49-F238E27FC236}">
                <a16:creationId xmlns:a16="http://schemas.microsoft.com/office/drawing/2014/main" id="{FBDC32DF-C54F-CDAB-0433-BD1A4CB42A88}"/>
              </a:ext>
            </a:extLst>
          </p:cNvPr>
          <p:cNvSpPr>
            <a:spLocks noGrp="1"/>
          </p:cNvSpPr>
          <p:nvPr>
            <p:ph sz="half" idx="2"/>
          </p:nvPr>
        </p:nvSpPr>
        <p:spPr>
          <a:xfrm>
            <a:off x="839787" y="2290136"/>
            <a:ext cx="10512423" cy="3684588"/>
          </a:xfrm>
        </p:spPr>
        <p:txBody>
          <a:bodyPr>
            <a:noAutofit/>
          </a:bodyPr>
          <a:lstStyle/>
          <a:p>
            <a:pPr marL="342900" marR="0" lvl="0" indent="-342900" algn="l">
              <a:lnSpc>
                <a:spcPct val="100000"/>
              </a:lnSpc>
              <a:spcBef>
                <a:spcPts val="500"/>
              </a:spcBef>
              <a:spcAft>
                <a:spcPts val="500"/>
              </a:spcAft>
              <a:buClr>
                <a:srgbClr val="E89319"/>
              </a:buClr>
              <a:buSzPts val="900"/>
              <a:buFont typeface="Symbol" pitchFamily="2" charset="2"/>
              <a:buChar char=""/>
            </a:pPr>
            <a:r>
              <a:rPr lang="en-US" sz="2000" dirty="0"/>
              <a:t>Identify patients with LR-MDS and anemia that is refractory to ESA therapy using a team-based approach </a:t>
            </a:r>
          </a:p>
          <a:p>
            <a:pPr marL="342900" marR="0" lvl="0" indent="-342900" algn="l">
              <a:lnSpc>
                <a:spcPct val="100000"/>
              </a:lnSpc>
              <a:spcBef>
                <a:spcPts val="500"/>
              </a:spcBef>
              <a:spcAft>
                <a:spcPts val="500"/>
              </a:spcAft>
              <a:buClr>
                <a:srgbClr val="E89319"/>
              </a:buClr>
              <a:buSzPts val="900"/>
              <a:buFont typeface="Symbol" pitchFamily="2" charset="2"/>
              <a:buChar char=""/>
            </a:pPr>
            <a:r>
              <a:rPr lang="en-US" sz="2000" dirty="0"/>
              <a:t>Analyze real-world data surrounding the prompt use of novel and emerging therapies for transfusion-dependent, ESA-refractory LR-MDS, including proper dose escalation </a:t>
            </a:r>
          </a:p>
          <a:p>
            <a:pPr marL="342900" marR="0" lvl="0" indent="-342900" algn="l">
              <a:lnSpc>
                <a:spcPct val="100000"/>
              </a:lnSpc>
              <a:spcBef>
                <a:spcPts val="500"/>
              </a:spcBef>
              <a:spcAft>
                <a:spcPts val="500"/>
              </a:spcAft>
              <a:buClr>
                <a:srgbClr val="E89319"/>
              </a:buClr>
              <a:buSzPts val="900"/>
              <a:buFont typeface="Symbol" pitchFamily="2" charset="2"/>
              <a:buChar char=""/>
            </a:pPr>
            <a:r>
              <a:rPr lang="en-US" sz="2000" dirty="0"/>
              <a:t>Attain transfusion independence in patients with transfusion-dependent, ESA-refractory LR-MDS by integrating novel therapies into treatment plans based on updated clinical data</a:t>
            </a:r>
          </a:p>
          <a:p>
            <a:pPr marL="342900" marR="0" lvl="0" indent="-342900" algn="l">
              <a:lnSpc>
                <a:spcPct val="100000"/>
              </a:lnSpc>
              <a:spcBef>
                <a:spcPts val="500"/>
              </a:spcBef>
              <a:spcAft>
                <a:spcPts val="500"/>
              </a:spcAft>
              <a:buClr>
                <a:srgbClr val="E89319"/>
              </a:buClr>
              <a:buSzPts val="900"/>
              <a:buFont typeface="Symbol" pitchFamily="2" charset="2"/>
              <a:buChar char=""/>
            </a:pPr>
            <a:r>
              <a:rPr lang="en-US" sz="2000" dirty="0"/>
              <a:t>Interpret emerging evidence in ESA-naive LR-MDS</a:t>
            </a:r>
          </a:p>
          <a:p>
            <a:pPr marL="342900" marR="0" lvl="0" indent="-342900" algn="l">
              <a:lnSpc>
                <a:spcPct val="100000"/>
              </a:lnSpc>
              <a:spcBef>
                <a:spcPts val="500"/>
              </a:spcBef>
              <a:spcAft>
                <a:spcPts val="500"/>
              </a:spcAft>
              <a:buClr>
                <a:srgbClr val="E89319"/>
              </a:buClr>
              <a:buSzPts val="900"/>
              <a:buFont typeface="Symbol" pitchFamily="2" charset="2"/>
              <a:buChar char=""/>
            </a:pPr>
            <a:endParaRPr lang="en-US" sz="2000" dirty="0"/>
          </a:p>
          <a:p>
            <a:pPr>
              <a:lnSpc>
                <a:spcPct val="120000"/>
              </a:lnSpc>
            </a:pPr>
            <a:endParaRPr lang="en-US" sz="2000" dirty="0"/>
          </a:p>
        </p:txBody>
      </p:sp>
    </p:spTree>
    <p:extLst>
      <p:ext uri="{BB962C8B-B14F-4D97-AF65-F5344CB8AC3E}">
        <p14:creationId xmlns:p14="http://schemas.microsoft.com/office/powerpoint/2010/main" val="39057632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BC2086C-631E-A387-3E2C-B01331FCC3B5}"/>
              </a:ext>
            </a:extLst>
          </p:cNvPr>
          <p:cNvSpPr>
            <a:spLocks noGrp="1"/>
          </p:cNvSpPr>
          <p:nvPr>
            <p:ph type="ctrTitle"/>
          </p:nvPr>
        </p:nvSpPr>
        <p:spPr/>
        <p:txBody>
          <a:bodyPr>
            <a:normAutofit/>
          </a:bodyPr>
          <a:lstStyle/>
          <a:p>
            <a:r>
              <a:rPr lang="en-US" dirty="0"/>
              <a:t>Unmet Needs in LR-MDS</a:t>
            </a:r>
          </a:p>
        </p:txBody>
      </p:sp>
      <p:sp>
        <p:nvSpPr>
          <p:cNvPr id="7" name="Subtitle 6">
            <a:extLst>
              <a:ext uri="{FF2B5EF4-FFF2-40B4-BE49-F238E27FC236}">
                <a16:creationId xmlns:a16="http://schemas.microsoft.com/office/drawing/2014/main" id="{70AF2ECA-F625-DE22-0633-FCE0D40CDC17}"/>
              </a:ext>
            </a:extLst>
          </p:cNvPr>
          <p:cNvSpPr>
            <a:spLocks noGrp="1"/>
          </p:cNvSpPr>
          <p:nvPr>
            <p:ph type="subTitle" idx="1"/>
          </p:nvPr>
        </p:nvSpPr>
        <p:spPr/>
        <p:txBody>
          <a:bodyPr>
            <a:normAutofit/>
          </a:bodyPr>
          <a:lstStyle/>
          <a:p>
            <a:r>
              <a:rPr lang="en-US" dirty="0"/>
              <a:t>Diagnosis of Anemia and Referral to a Hematologist</a:t>
            </a:r>
          </a:p>
        </p:txBody>
      </p:sp>
      <p:sp>
        <p:nvSpPr>
          <p:cNvPr id="16" name="Footer Placeholder 15">
            <a:extLst>
              <a:ext uri="{FF2B5EF4-FFF2-40B4-BE49-F238E27FC236}">
                <a16:creationId xmlns:a16="http://schemas.microsoft.com/office/drawing/2014/main" id="{6763E949-DE02-57B4-D960-FB6A30B3CDA6}"/>
              </a:ext>
            </a:extLst>
          </p:cNvPr>
          <p:cNvSpPr>
            <a:spLocks noGrp="1"/>
          </p:cNvSpPr>
          <p:nvPr>
            <p:ph type="ftr" sz="quarter" idx="13"/>
          </p:nvPr>
        </p:nvSpPr>
        <p:spPr/>
        <p:txBody>
          <a:bodyPr/>
          <a:lstStyle/>
          <a:p>
            <a:r>
              <a:rPr lang="en-US" dirty="0"/>
              <a:t>LR-MDS, low-risk myelodysplastic syndrome.</a:t>
            </a:r>
          </a:p>
        </p:txBody>
      </p:sp>
    </p:spTree>
    <p:extLst>
      <p:ext uri="{BB962C8B-B14F-4D97-AF65-F5344CB8AC3E}">
        <p14:creationId xmlns:p14="http://schemas.microsoft.com/office/powerpoint/2010/main" val="35139304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5E7D3-3E6F-032B-9308-60C2C59151DB}"/>
              </a:ext>
            </a:extLst>
          </p:cNvPr>
          <p:cNvSpPr>
            <a:spLocks noGrp="1"/>
          </p:cNvSpPr>
          <p:nvPr>
            <p:ph type="title"/>
          </p:nvPr>
        </p:nvSpPr>
        <p:spPr/>
        <p:txBody>
          <a:bodyPr/>
          <a:lstStyle/>
          <a:p>
            <a:r>
              <a:rPr lang="en-US"/>
              <a:t>Anemia in Adults</a:t>
            </a:r>
            <a:endParaRPr lang="en-US" dirty="0"/>
          </a:p>
        </p:txBody>
      </p:sp>
      <p:sp>
        <p:nvSpPr>
          <p:cNvPr id="3" name="Text Placeholder 2">
            <a:extLst>
              <a:ext uri="{FF2B5EF4-FFF2-40B4-BE49-F238E27FC236}">
                <a16:creationId xmlns:a16="http://schemas.microsoft.com/office/drawing/2014/main" id="{87AA4DF0-28D6-1C7B-6EE2-B95F69E9406C}"/>
              </a:ext>
            </a:extLst>
          </p:cNvPr>
          <p:cNvSpPr>
            <a:spLocks noGrp="1"/>
          </p:cNvSpPr>
          <p:nvPr>
            <p:ph type="body" idx="1"/>
          </p:nvPr>
        </p:nvSpPr>
        <p:spPr>
          <a:xfrm>
            <a:off x="839788" y="1681163"/>
            <a:ext cx="5157787" cy="518698"/>
          </a:xfrm>
        </p:spPr>
        <p:txBody>
          <a:bodyPr/>
          <a:lstStyle/>
          <a:p>
            <a:r>
              <a:rPr lang="en-US" dirty="0"/>
              <a:t>Presentation</a:t>
            </a:r>
          </a:p>
        </p:txBody>
      </p:sp>
      <p:sp>
        <p:nvSpPr>
          <p:cNvPr id="4" name="Content Placeholder 3">
            <a:extLst>
              <a:ext uri="{FF2B5EF4-FFF2-40B4-BE49-F238E27FC236}">
                <a16:creationId xmlns:a16="http://schemas.microsoft.com/office/drawing/2014/main" id="{FE9EB8F5-82A5-245D-01D3-A351500FCE08}"/>
              </a:ext>
            </a:extLst>
          </p:cNvPr>
          <p:cNvSpPr>
            <a:spLocks noGrp="1"/>
          </p:cNvSpPr>
          <p:nvPr>
            <p:ph sz="half" idx="2"/>
          </p:nvPr>
        </p:nvSpPr>
        <p:spPr>
          <a:xfrm>
            <a:off x="839788" y="2411896"/>
            <a:ext cx="5256212" cy="3777767"/>
          </a:xfrm>
        </p:spPr>
        <p:txBody>
          <a:bodyPr>
            <a:normAutofit fontScale="85000" lnSpcReduction="10000"/>
          </a:bodyPr>
          <a:lstStyle/>
          <a:p>
            <a:r>
              <a:rPr lang="en-US" dirty="0"/>
              <a:t>Approximately one-fifth of adults in primary care clinics are anemic </a:t>
            </a:r>
          </a:p>
          <a:p>
            <a:r>
              <a:rPr lang="en-US" b="1" dirty="0"/>
              <a:t>Patient history </a:t>
            </a:r>
            <a:r>
              <a:rPr lang="en-US" dirty="0"/>
              <a:t>– Fatigue, weakness, dyspnea, palpitations, new angina, non-vertigo dizziness</a:t>
            </a:r>
          </a:p>
          <a:p>
            <a:r>
              <a:rPr lang="en-US" b="1" dirty="0"/>
              <a:t>Physical Exam </a:t>
            </a:r>
            <a:r>
              <a:rPr lang="en-US" dirty="0"/>
              <a:t>– Pallor, tachypnea, tachycardia, orthostasis, jaundice</a:t>
            </a:r>
          </a:p>
          <a:p>
            <a:r>
              <a:rPr lang="en-US" b="1" dirty="0"/>
              <a:t>Lab</a:t>
            </a:r>
            <a:r>
              <a:rPr lang="en-US" dirty="0"/>
              <a:t> – CBC with low Hb, </a:t>
            </a:r>
            <a:r>
              <a:rPr lang="en-US" dirty="0" err="1"/>
              <a:t>Hct</a:t>
            </a:r>
            <a:r>
              <a:rPr lang="en-US" dirty="0"/>
              <a:t>, RBC count</a:t>
            </a:r>
          </a:p>
          <a:p>
            <a:endParaRPr lang="en-US" dirty="0"/>
          </a:p>
        </p:txBody>
      </p:sp>
      <p:sp>
        <p:nvSpPr>
          <p:cNvPr id="5" name="Text Placeholder 4">
            <a:extLst>
              <a:ext uri="{FF2B5EF4-FFF2-40B4-BE49-F238E27FC236}">
                <a16:creationId xmlns:a16="http://schemas.microsoft.com/office/drawing/2014/main" id="{DEF888D2-764D-0B59-3D4D-89469E17EDF2}"/>
              </a:ext>
            </a:extLst>
          </p:cNvPr>
          <p:cNvSpPr>
            <a:spLocks noGrp="1"/>
          </p:cNvSpPr>
          <p:nvPr>
            <p:ph type="body" sz="quarter" idx="3"/>
          </p:nvPr>
        </p:nvSpPr>
        <p:spPr>
          <a:xfrm>
            <a:off x="6622774" y="1681163"/>
            <a:ext cx="5183188" cy="518698"/>
          </a:xfrm>
        </p:spPr>
        <p:txBody>
          <a:bodyPr/>
          <a:lstStyle/>
          <a:p>
            <a:r>
              <a:rPr lang="en-US" dirty="0"/>
              <a:t>Lab Workup</a:t>
            </a:r>
          </a:p>
        </p:txBody>
      </p:sp>
      <p:sp>
        <p:nvSpPr>
          <p:cNvPr id="6" name="Content Placeholder 5">
            <a:extLst>
              <a:ext uri="{FF2B5EF4-FFF2-40B4-BE49-F238E27FC236}">
                <a16:creationId xmlns:a16="http://schemas.microsoft.com/office/drawing/2014/main" id="{0B2F98D1-B132-AAB3-6E0C-AD2DB1A7D018}"/>
              </a:ext>
            </a:extLst>
          </p:cNvPr>
          <p:cNvSpPr>
            <a:spLocks noGrp="1"/>
          </p:cNvSpPr>
          <p:nvPr>
            <p:ph sz="quarter" idx="4"/>
          </p:nvPr>
        </p:nvSpPr>
        <p:spPr>
          <a:xfrm>
            <a:off x="6622774" y="2411896"/>
            <a:ext cx="5183188" cy="3777767"/>
          </a:xfrm>
        </p:spPr>
        <p:txBody>
          <a:bodyPr>
            <a:normAutofit/>
          </a:bodyPr>
          <a:lstStyle/>
          <a:p>
            <a:r>
              <a:rPr lang="en-US" sz="2400" dirty="0"/>
              <a:t>CBC with WBC differential</a:t>
            </a:r>
          </a:p>
          <a:p>
            <a:r>
              <a:rPr lang="en-US" sz="2400" dirty="0"/>
              <a:t>Peripheral blood smear</a:t>
            </a:r>
          </a:p>
          <a:p>
            <a:r>
              <a:rPr lang="en-US" sz="2400" dirty="0"/>
              <a:t>Reticulocyte count (corrected)</a:t>
            </a:r>
          </a:p>
          <a:p>
            <a:r>
              <a:rPr lang="en-US" sz="2400" dirty="0"/>
              <a:t>Comprehensive metabolic panel (CMP)</a:t>
            </a:r>
          </a:p>
          <a:p>
            <a:r>
              <a:rPr lang="en-US" sz="2400" dirty="0"/>
              <a:t>Urinalysis</a:t>
            </a:r>
          </a:p>
          <a:p>
            <a:endParaRPr lang="en-US" sz="2400" dirty="0"/>
          </a:p>
          <a:p>
            <a:endParaRPr lang="en-US" sz="2400" dirty="0"/>
          </a:p>
        </p:txBody>
      </p:sp>
      <p:sp>
        <p:nvSpPr>
          <p:cNvPr id="26" name="Footer Placeholder 25">
            <a:extLst>
              <a:ext uri="{FF2B5EF4-FFF2-40B4-BE49-F238E27FC236}">
                <a16:creationId xmlns:a16="http://schemas.microsoft.com/office/drawing/2014/main" id="{4D8EE6F8-54D0-028D-E2B8-FF09307BDD64}"/>
              </a:ext>
            </a:extLst>
          </p:cNvPr>
          <p:cNvSpPr>
            <a:spLocks noGrp="1"/>
          </p:cNvSpPr>
          <p:nvPr>
            <p:ph type="ftr" sz="quarter" idx="10"/>
          </p:nvPr>
        </p:nvSpPr>
        <p:spPr/>
        <p:txBody>
          <a:bodyPr/>
          <a:lstStyle/>
          <a:p>
            <a:r>
              <a:rPr lang="en-US" dirty="0">
                <a:solidFill>
                  <a:schemeClr val="bg1"/>
                </a:solidFill>
                <a:latin typeface="Arial" panose="020B0604020202020204" pitchFamily="34" charset="0"/>
                <a:cs typeface="Arial" panose="020B0604020202020204" pitchFamily="34" charset="0"/>
              </a:rPr>
              <a:t>CBC, complete blood count; Hb, hemoglobin; </a:t>
            </a:r>
            <a:r>
              <a:rPr lang="en-US" dirty="0" err="1">
                <a:solidFill>
                  <a:schemeClr val="bg1"/>
                </a:solidFill>
                <a:latin typeface="Arial" panose="020B0604020202020204" pitchFamily="34" charset="0"/>
                <a:cs typeface="Arial" panose="020B0604020202020204" pitchFamily="34" charset="0"/>
              </a:rPr>
              <a:t>Hct</a:t>
            </a:r>
            <a:r>
              <a:rPr lang="en-US" dirty="0">
                <a:solidFill>
                  <a:schemeClr val="bg1"/>
                </a:solidFill>
                <a:latin typeface="Arial" panose="020B0604020202020204" pitchFamily="34" charset="0"/>
                <a:cs typeface="Arial" panose="020B0604020202020204" pitchFamily="34" charset="0"/>
              </a:rPr>
              <a:t>, hematocrit; RBC, red blood cell; WBC, white blood cell.</a:t>
            </a:r>
          </a:p>
          <a:p>
            <a:r>
              <a:rPr lang="en-US" dirty="0">
                <a:solidFill>
                  <a:schemeClr val="bg1"/>
                </a:solidFill>
                <a:latin typeface="Arial" panose="020B0604020202020204" pitchFamily="34" charset="0"/>
                <a:cs typeface="Arial" panose="020B0604020202020204" pitchFamily="34" charset="0"/>
              </a:rPr>
              <a:t>Gandhi SJ, et al. </a:t>
            </a:r>
            <a:r>
              <a:rPr lang="en-US" i="1" dirty="0">
                <a:solidFill>
                  <a:schemeClr val="bg1"/>
                </a:solidFill>
                <a:latin typeface="Arial" panose="020B0604020202020204" pitchFamily="34" charset="0"/>
                <a:cs typeface="Arial" panose="020B0604020202020204" pitchFamily="34" charset="0"/>
              </a:rPr>
              <a:t>J Clin Med Res. </a:t>
            </a:r>
            <a:r>
              <a:rPr lang="en-US" dirty="0">
                <a:solidFill>
                  <a:schemeClr val="bg1"/>
                </a:solidFill>
                <a:latin typeface="Arial" panose="020B0604020202020204" pitchFamily="34" charset="0"/>
                <a:cs typeface="Arial" panose="020B0604020202020204" pitchFamily="34" charset="0"/>
              </a:rPr>
              <a:t>2017;9(12):970-980.</a:t>
            </a:r>
          </a:p>
        </p:txBody>
      </p:sp>
    </p:spTree>
    <p:extLst>
      <p:ext uri="{BB962C8B-B14F-4D97-AF65-F5344CB8AC3E}">
        <p14:creationId xmlns:p14="http://schemas.microsoft.com/office/powerpoint/2010/main" val="11177776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A177880E-D46C-D7BE-8D6F-AA7572F5D646}"/>
              </a:ext>
            </a:extLst>
          </p:cNvPr>
          <p:cNvSpPr/>
          <p:nvPr/>
        </p:nvSpPr>
        <p:spPr>
          <a:xfrm>
            <a:off x="1168399" y="3104783"/>
            <a:ext cx="1371735" cy="1008171"/>
          </a:xfrm>
          <a:custGeom>
            <a:avLst/>
            <a:gdLst>
              <a:gd name="connsiteX0" fmla="*/ 0 w 1930626"/>
              <a:gd name="connsiteY0" fmla="*/ 0 h 716990"/>
              <a:gd name="connsiteX1" fmla="*/ 1930626 w 1930626"/>
              <a:gd name="connsiteY1" fmla="*/ 0 h 716990"/>
              <a:gd name="connsiteX2" fmla="*/ 1930626 w 1930626"/>
              <a:gd name="connsiteY2" fmla="*/ 716990 h 716990"/>
              <a:gd name="connsiteX3" fmla="*/ 0 w 1930626"/>
              <a:gd name="connsiteY3" fmla="*/ 716990 h 716990"/>
              <a:gd name="connsiteX4" fmla="*/ 0 w 1930626"/>
              <a:gd name="connsiteY4" fmla="*/ 0 h 716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0626" h="716990">
                <a:moveTo>
                  <a:pt x="0" y="0"/>
                </a:moveTo>
                <a:lnTo>
                  <a:pt x="1930626" y="0"/>
                </a:lnTo>
                <a:lnTo>
                  <a:pt x="1930626" y="716990"/>
                </a:lnTo>
                <a:lnTo>
                  <a:pt x="0" y="716990"/>
                </a:lnTo>
                <a:lnTo>
                  <a:pt x="0" y="0"/>
                </a:lnTo>
                <a:close/>
              </a:path>
            </a:pathLst>
          </a:custGeom>
        </p:spPr>
        <p:style>
          <a:lnRef idx="1">
            <a:schemeClr val="accent2"/>
          </a:lnRef>
          <a:fillRef idx="3">
            <a:schemeClr val="accent2"/>
          </a:fillRef>
          <a:effectRef idx="2">
            <a:schemeClr val="accent2"/>
          </a:effectRef>
          <a:fontRef idx="minor">
            <a:schemeClr val="lt1"/>
          </a:fontRef>
        </p:style>
        <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100" b="1" kern="1200" dirty="0">
                <a:latin typeface="Arial" panose="020B0604020202020204" pitchFamily="34" charset="0"/>
                <a:cs typeface="Arial" panose="020B0604020202020204" pitchFamily="34" charset="0"/>
              </a:rPr>
              <a:t>Anemic - Lab </a:t>
            </a:r>
          </a:p>
          <a:p>
            <a:pPr marL="0" lvl="0" indent="0" algn="ctr" defTabSz="533400">
              <a:lnSpc>
                <a:spcPct val="90000"/>
              </a:lnSpc>
              <a:spcBef>
                <a:spcPct val="0"/>
              </a:spcBef>
              <a:spcAft>
                <a:spcPct val="35000"/>
              </a:spcAft>
              <a:buNone/>
            </a:pPr>
            <a:r>
              <a:rPr lang="en-US" sz="1100" kern="1200" dirty="0">
                <a:latin typeface="Arial" panose="020B0604020202020204" pitchFamily="34" charset="0"/>
                <a:cs typeface="Arial" panose="020B0604020202020204" pitchFamily="34" charset="0"/>
              </a:rPr>
              <a:t>CBC, Retic, RBC morphology,</a:t>
            </a:r>
            <a:br>
              <a:rPr lang="en-US" sz="1100" kern="1200" dirty="0">
                <a:latin typeface="Arial" panose="020B0604020202020204" pitchFamily="34" charset="0"/>
                <a:cs typeface="Arial" panose="020B0604020202020204" pitchFamily="34" charset="0"/>
              </a:rPr>
            </a:br>
            <a:r>
              <a:rPr lang="en-US" sz="1100" b="0" i="0" kern="1200" dirty="0">
                <a:latin typeface="Arial" panose="020B0604020202020204" pitchFamily="34" charset="0"/>
                <a:cs typeface="Arial" panose="020B0604020202020204" pitchFamily="34" charset="0"/>
              </a:rPr>
              <a:t>CMP</a:t>
            </a:r>
            <a:r>
              <a:rPr lang="en-US" sz="1100" kern="1200" dirty="0">
                <a:latin typeface="Arial" panose="020B0604020202020204" pitchFamily="34" charset="0"/>
                <a:cs typeface="Arial" panose="020B0604020202020204" pitchFamily="34" charset="0"/>
              </a:rPr>
              <a:t>, Urinalysis</a:t>
            </a:r>
          </a:p>
        </p:txBody>
      </p:sp>
      <p:sp>
        <p:nvSpPr>
          <p:cNvPr id="20" name="Freeform 19">
            <a:extLst>
              <a:ext uri="{FF2B5EF4-FFF2-40B4-BE49-F238E27FC236}">
                <a16:creationId xmlns:a16="http://schemas.microsoft.com/office/drawing/2014/main" id="{BA8F633F-663E-1484-145C-DDAE6A675844}"/>
              </a:ext>
            </a:extLst>
          </p:cNvPr>
          <p:cNvSpPr/>
          <p:nvPr/>
        </p:nvSpPr>
        <p:spPr>
          <a:xfrm>
            <a:off x="3155112" y="2116526"/>
            <a:ext cx="1508488" cy="826052"/>
          </a:xfrm>
          <a:custGeom>
            <a:avLst/>
            <a:gdLst>
              <a:gd name="connsiteX0" fmla="*/ 0 w 1930626"/>
              <a:gd name="connsiteY0" fmla="*/ 0 h 588841"/>
              <a:gd name="connsiteX1" fmla="*/ 1930626 w 1930626"/>
              <a:gd name="connsiteY1" fmla="*/ 0 h 588841"/>
              <a:gd name="connsiteX2" fmla="*/ 1930626 w 1930626"/>
              <a:gd name="connsiteY2" fmla="*/ 588841 h 588841"/>
              <a:gd name="connsiteX3" fmla="*/ 0 w 1930626"/>
              <a:gd name="connsiteY3" fmla="*/ 588841 h 588841"/>
              <a:gd name="connsiteX4" fmla="*/ 0 w 1930626"/>
              <a:gd name="connsiteY4" fmla="*/ 0 h 588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0626" h="588841">
                <a:moveTo>
                  <a:pt x="0" y="0"/>
                </a:moveTo>
                <a:lnTo>
                  <a:pt x="1930626" y="0"/>
                </a:lnTo>
                <a:lnTo>
                  <a:pt x="1930626" y="588841"/>
                </a:lnTo>
                <a:lnTo>
                  <a:pt x="0" y="588841"/>
                </a:lnTo>
                <a:lnTo>
                  <a:pt x="0" y="0"/>
                </a:lnTo>
                <a:close/>
              </a:path>
            </a:pathLst>
          </a:custGeom>
        </p:spPr>
        <p:style>
          <a:lnRef idx="1">
            <a:schemeClr val="accent1"/>
          </a:lnRef>
          <a:fillRef idx="3">
            <a:schemeClr val="accent1"/>
          </a:fillRef>
          <a:effectRef idx="2">
            <a:schemeClr val="accent1"/>
          </a:effectRef>
          <a:fontRef idx="minor">
            <a:schemeClr val="lt1"/>
          </a:fontRef>
        </p:style>
        <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b="1" kern="1200" dirty="0">
                <a:latin typeface="Arial" panose="020B0604020202020204" pitchFamily="34" charset="0"/>
                <a:cs typeface="Arial" panose="020B0604020202020204" pitchFamily="34" charset="0"/>
              </a:rPr>
              <a:t>Retic Production index &lt;2 – Marrow Production Problem</a:t>
            </a:r>
          </a:p>
          <a:p>
            <a:pPr marL="0" lvl="0" indent="0" algn="ctr" defTabSz="488950">
              <a:lnSpc>
                <a:spcPct val="90000"/>
              </a:lnSpc>
              <a:spcBef>
                <a:spcPct val="0"/>
              </a:spcBef>
              <a:spcAft>
                <a:spcPct val="35000"/>
              </a:spcAft>
              <a:buNone/>
            </a:pPr>
            <a:r>
              <a:rPr lang="en-US" sz="1100" kern="1200" dirty="0">
                <a:latin typeface="Arial" panose="020B0604020202020204" pitchFamily="34" charset="0"/>
                <a:cs typeface="Arial" panose="020B0604020202020204" pitchFamily="34" charset="0"/>
              </a:rPr>
              <a:t>Check MCV</a:t>
            </a:r>
          </a:p>
        </p:txBody>
      </p:sp>
      <p:sp>
        <p:nvSpPr>
          <p:cNvPr id="21" name="Freeform 20">
            <a:extLst>
              <a:ext uri="{FF2B5EF4-FFF2-40B4-BE49-F238E27FC236}">
                <a16:creationId xmlns:a16="http://schemas.microsoft.com/office/drawing/2014/main" id="{83E069EC-1586-5186-F3DA-642AD87F4AAB}"/>
              </a:ext>
            </a:extLst>
          </p:cNvPr>
          <p:cNvSpPr/>
          <p:nvPr/>
        </p:nvSpPr>
        <p:spPr>
          <a:xfrm>
            <a:off x="5442543" y="1802463"/>
            <a:ext cx="2318985" cy="588841"/>
          </a:xfrm>
          <a:custGeom>
            <a:avLst/>
            <a:gdLst>
              <a:gd name="connsiteX0" fmla="*/ 0 w 1930626"/>
              <a:gd name="connsiteY0" fmla="*/ 0 h 588841"/>
              <a:gd name="connsiteX1" fmla="*/ 1930626 w 1930626"/>
              <a:gd name="connsiteY1" fmla="*/ 0 h 588841"/>
              <a:gd name="connsiteX2" fmla="*/ 1930626 w 1930626"/>
              <a:gd name="connsiteY2" fmla="*/ 588841 h 588841"/>
              <a:gd name="connsiteX3" fmla="*/ 0 w 1930626"/>
              <a:gd name="connsiteY3" fmla="*/ 588841 h 588841"/>
              <a:gd name="connsiteX4" fmla="*/ 0 w 1930626"/>
              <a:gd name="connsiteY4" fmla="*/ 0 h 588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0626" h="588841">
                <a:moveTo>
                  <a:pt x="0" y="0"/>
                </a:moveTo>
                <a:lnTo>
                  <a:pt x="1930626" y="0"/>
                </a:lnTo>
                <a:lnTo>
                  <a:pt x="1930626" y="588841"/>
                </a:lnTo>
                <a:lnTo>
                  <a:pt x="0" y="588841"/>
                </a:lnTo>
                <a:lnTo>
                  <a:pt x="0" y="0"/>
                </a:lnTo>
                <a:close/>
              </a:path>
            </a:pathLst>
          </a:custGeom>
        </p:spPr>
        <p:style>
          <a:lnRef idx="1">
            <a:schemeClr val="accent5"/>
          </a:lnRef>
          <a:fillRef idx="3">
            <a:schemeClr val="accent5"/>
          </a:fillRef>
          <a:effectRef idx="2">
            <a:schemeClr val="accent5"/>
          </a:effectRef>
          <a:fontRef idx="minor">
            <a:schemeClr val="lt1"/>
          </a:fontRef>
        </p:style>
        <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100" b="1" kern="1200" dirty="0">
                <a:solidFill>
                  <a:schemeClr val="bg1"/>
                </a:solidFill>
                <a:latin typeface="Arial" panose="020B0604020202020204" pitchFamily="34" charset="0"/>
                <a:cs typeface="Arial" panose="020B0604020202020204" pitchFamily="34" charset="0"/>
              </a:rPr>
              <a:t>MCV &lt;80</a:t>
            </a:r>
            <a:r>
              <a:rPr lang="en-US" sz="1100" kern="1200" dirty="0">
                <a:solidFill>
                  <a:schemeClr val="bg1"/>
                </a:solidFill>
                <a:latin typeface="Arial" panose="020B0604020202020204" pitchFamily="34" charset="0"/>
                <a:cs typeface="Arial" panose="020B0604020202020204" pitchFamily="34" charset="0"/>
              </a:rPr>
              <a:t> </a:t>
            </a:r>
            <a:r>
              <a:rPr lang="en-US" sz="1100" b="1" kern="1200" dirty="0">
                <a:solidFill>
                  <a:schemeClr val="bg1"/>
                </a:solidFill>
                <a:latin typeface="Arial" panose="020B0604020202020204" pitchFamily="34" charset="0"/>
                <a:cs typeface="Arial" panose="020B0604020202020204" pitchFamily="34" charset="0"/>
              </a:rPr>
              <a:t>– Microcytic</a:t>
            </a:r>
          </a:p>
          <a:p>
            <a:pPr marL="0" lvl="0" indent="0" algn="ctr" defTabSz="533400">
              <a:lnSpc>
                <a:spcPct val="90000"/>
              </a:lnSpc>
              <a:spcBef>
                <a:spcPct val="0"/>
              </a:spcBef>
              <a:spcAft>
                <a:spcPct val="35000"/>
              </a:spcAft>
              <a:buNone/>
            </a:pPr>
            <a:r>
              <a:rPr lang="en-US" sz="1100" kern="1200" dirty="0">
                <a:solidFill>
                  <a:schemeClr val="bg1"/>
                </a:solidFill>
                <a:latin typeface="Arial" panose="020B0604020202020204" pitchFamily="34" charset="0"/>
                <a:cs typeface="Arial" panose="020B0604020202020204" pitchFamily="34" charset="0"/>
              </a:rPr>
              <a:t> Order Iron studies, </a:t>
            </a:r>
            <a:r>
              <a:rPr lang="en-US" sz="1100" kern="1200" dirty="0" err="1">
                <a:solidFill>
                  <a:schemeClr val="bg1"/>
                </a:solidFill>
                <a:latin typeface="Arial" panose="020B0604020202020204" pitchFamily="34" charset="0"/>
                <a:cs typeface="Arial" panose="020B0604020202020204" pitchFamily="34" charset="0"/>
              </a:rPr>
              <a:t>HbELP</a:t>
            </a:r>
            <a:r>
              <a:rPr lang="en-US" sz="1100" kern="1200" dirty="0">
                <a:solidFill>
                  <a:schemeClr val="bg1"/>
                </a:solidFill>
                <a:latin typeface="Arial" panose="020B0604020202020204" pitchFamily="34" charset="0"/>
                <a:cs typeface="Arial" panose="020B0604020202020204" pitchFamily="34" charset="0"/>
              </a:rPr>
              <a:t>, Lead Level CRP</a:t>
            </a:r>
          </a:p>
        </p:txBody>
      </p:sp>
      <p:sp>
        <p:nvSpPr>
          <p:cNvPr id="22" name="Freeform 21">
            <a:extLst>
              <a:ext uri="{FF2B5EF4-FFF2-40B4-BE49-F238E27FC236}">
                <a16:creationId xmlns:a16="http://schemas.microsoft.com/office/drawing/2014/main" id="{47CD4CB9-B556-5E63-8FBF-FDA7CF632F0C}"/>
              </a:ext>
            </a:extLst>
          </p:cNvPr>
          <p:cNvSpPr/>
          <p:nvPr/>
        </p:nvSpPr>
        <p:spPr>
          <a:xfrm>
            <a:off x="5442543" y="2515942"/>
            <a:ext cx="2318985" cy="588841"/>
          </a:xfrm>
          <a:custGeom>
            <a:avLst/>
            <a:gdLst>
              <a:gd name="connsiteX0" fmla="*/ 0 w 1930626"/>
              <a:gd name="connsiteY0" fmla="*/ 0 h 588841"/>
              <a:gd name="connsiteX1" fmla="*/ 1930626 w 1930626"/>
              <a:gd name="connsiteY1" fmla="*/ 0 h 588841"/>
              <a:gd name="connsiteX2" fmla="*/ 1930626 w 1930626"/>
              <a:gd name="connsiteY2" fmla="*/ 588841 h 588841"/>
              <a:gd name="connsiteX3" fmla="*/ 0 w 1930626"/>
              <a:gd name="connsiteY3" fmla="*/ 588841 h 588841"/>
              <a:gd name="connsiteX4" fmla="*/ 0 w 1930626"/>
              <a:gd name="connsiteY4" fmla="*/ 0 h 588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0626" h="588841">
                <a:moveTo>
                  <a:pt x="0" y="0"/>
                </a:moveTo>
                <a:lnTo>
                  <a:pt x="1930626" y="0"/>
                </a:lnTo>
                <a:lnTo>
                  <a:pt x="1930626" y="588841"/>
                </a:lnTo>
                <a:lnTo>
                  <a:pt x="0" y="588841"/>
                </a:lnTo>
                <a:lnTo>
                  <a:pt x="0" y="0"/>
                </a:lnTo>
                <a:close/>
              </a:path>
            </a:pathLst>
          </a:custGeom>
        </p:spPr>
        <p:style>
          <a:lnRef idx="1">
            <a:schemeClr val="accent5"/>
          </a:lnRef>
          <a:fillRef idx="3">
            <a:schemeClr val="accent5"/>
          </a:fillRef>
          <a:effectRef idx="2">
            <a:schemeClr val="accent5"/>
          </a:effectRef>
          <a:fontRef idx="minor">
            <a:schemeClr val="lt1"/>
          </a:fontRef>
        </p:style>
        <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b="1" kern="1200" dirty="0">
                <a:solidFill>
                  <a:schemeClr val="bg1"/>
                </a:solidFill>
                <a:latin typeface="Arial" panose="020B0604020202020204" pitchFamily="34" charset="0"/>
                <a:cs typeface="Arial" panose="020B0604020202020204" pitchFamily="34" charset="0"/>
              </a:rPr>
              <a:t>MCV 80-100 – Normocyti</a:t>
            </a:r>
            <a:r>
              <a:rPr lang="en-US" sz="1100" kern="1200" dirty="0">
                <a:solidFill>
                  <a:schemeClr val="bg1"/>
                </a:solidFill>
                <a:latin typeface="Arial" panose="020B0604020202020204" pitchFamily="34" charset="0"/>
                <a:cs typeface="Arial" panose="020B0604020202020204" pitchFamily="34" charset="0"/>
              </a:rPr>
              <a:t>c</a:t>
            </a:r>
          </a:p>
          <a:p>
            <a:pPr marL="0" lvl="0" indent="0" algn="ctr" defTabSz="488950">
              <a:lnSpc>
                <a:spcPct val="90000"/>
              </a:lnSpc>
              <a:spcBef>
                <a:spcPct val="0"/>
              </a:spcBef>
              <a:spcAft>
                <a:spcPct val="35000"/>
              </a:spcAft>
              <a:buNone/>
            </a:pPr>
            <a:r>
              <a:rPr lang="en-US" sz="1100" kern="1200" dirty="0">
                <a:solidFill>
                  <a:schemeClr val="bg1"/>
                </a:solidFill>
                <a:latin typeface="Arial" panose="020B0604020202020204" pitchFamily="34" charset="0"/>
                <a:cs typeface="Arial" panose="020B0604020202020204" pitchFamily="34" charset="0"/>
              </a:rPr>
              <a:t>Order CRP, TSH, kidney, liver,</a:t>
            </a:r>
            <a:br>
              <a:rPr lang="en-US" sz="1100" kern="1200" dirty="0">
                <a:solidFill>
                  <a:schemeClr val="bg1"/>
                </a:solidFill>
                <a:latin typeface="Arial" panose="020B0604020202020204" pitchFamily="34" charset="0"/>
                <a:cs typeface="Arial" panose="020B0604020202020204" pitchFamily="34" charset="0"/>
              </a:rPr>
            </a:br>
            <a:r>
              <a:rPr lang="en-US" sz="1100" kern="1200" dirty="0">
                <a:solidFill>
                  <a:schemeClr val="bg1"/>
                </a:solidFill>
                <a:latin typeface="Arial" panose="020B0604020202020204" pitchFamily="34" charset="0"/>
                <a:cs typeface="Arial" panose="020B0604020202020204" pitchFamily="34" charset="0"/>
              </a:rPr>
              <a:t>and Pregnancy Test</a:t>
            </a:r>
          </a:p>
        </p:txBody>
      </p:sp>
      <p:sp>
        <p:nvSpPr>
          <p:cNvPr id="23" name="Freeform 22">
            <a:extLst>
              <a:ext uri="{FF2B5EF4-FFF2-40B4-BE49-F238E27FC236}">
                <a16:creationId xmlns:a16="http://schemas.microsoft.com/office/drawing/2014/main" id="{D52FB6FB-20F1-667D-1E9C-B7C3AAF95F1F}"/>
              </a:ext>
            </a:extLst>
          </p:cNvPr>
          <p:cNvSpPr/>
          <p:nvPr/>
        </p:nvSpPr>
        <p:spPr>
          <a:xfrm>
            <a:off x="5442544" y="3225287"/>
            <a:ext cx="2318984" cy="588841"/>
          </a:xfrm>
          <a:custGeom>
            <a:avLst/>
            <a:gdLst>
              <a:gd name="connsiteX0" fmla="*/ 0 w 1930626"/>
              <a:gd name="connsiteY0" fmla="*/ 0 h 588841"/>
              <a:gd name="connsiteX1" fmla="*/ 1930626 w 1930626"/>
              <a:gd name="connsiteY1" fmla="*/ 0 h 588841"/>
              <a:gd name="connsiteX2" fmla="*/ 1930626 w 1930626"/>
              <a:gd name="connsiteY2" fmla="*/ 588841 h 588841"/>
              <a:gd name="connsiteX3" fmla="*/ 0 w 1930626"/>
              <a:gd name="connsiteY3" fmla="*/ 588841 h 588841"/>
              <a:gd name="connsiteX4" fmla="*/ 0 w 1930626"/>
              <a:gd name="connsiteY4" fmla="*/ 0 h 588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0626" h="588841">
                <a:moveTo>
                  <a:pt x="0" y="0"/>
                </a:moveTo>
                <a:lnTo>
                  <a:pt x="1930626" y="0"/>
                </a:lnTo>
                <a:lnTo>
                  <a:pt x="1930626" y="588841"/>
                </a:lnTo>
                <a:lnTo>
                  <a:pt x="0" y="588841"/>
                </a:lnTo>
                <a:lnTo>
                  <a:pt x="0" y="0"/>
                </a:lnTo>
                <a:close/>
              </a:path>
            </a:pathLst>
          </a:custGeom>
        </p:spPr>
        <p:style>
          <a:lnRef idx="1">
            <a:schemeClr val="accent5"/>
          </a:lnRef>
          <a:fillRef idx="3">
            <a:schemeClr val="accent5"/>
          </a:fillRef>
          <a:effectRef idx="2">
            <a:schemeClr val="accent5"/>
          </a:effectRef>
          <a:fontRef idx="minor">
            <a:schemeClr val="lt1"/>
          </a:fontRef>
        </p:style>
        <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100" b="1" kern="1200" dirty="0">
                <a:solidFill>
                  <a:schemeClr val="bg1"/>
                </a:solidFill>
                <a:latin typeface="Arial" panose="020B0604020202020204" pitchFamily="34" charset="0"/>
                <a:cs typeface="Arial" panose="020B0604020202020204" pitchFamily="34" charset="0"/>
              </a:rPr>
              <a:t>MCV &gt;100 – Macrocytic </a:t>
            </a:r>
          </a:p>
          <a:p>
            <a:pPr marL="0" lvl="0" indent="0" algn="ctr" defTabSz="533400">
              <a:lnSpc>
                <a:spcPct val="90000"/>
              </a:lnSpc>
              <a:spcBef>
                <a:spcPct val="0"/>
              </a:spcBef>
              <a:spcAft>
                <a:spcPct val="35000"/>
              </a:spcAft>
              <a:buNone/>
            </a:pPr>
            <a:r>
              <a:rPr lang="en-US" sz="1100" kern="1200" dirty="0">
                <a:solidFill>
                  <a:schemeClr val="bg1"/>
                </a:solidFill>
                <a:latin typeface="Arial" panose="020B0604020202020204" pitchFamily="34" charset="0"/>
                <a:cs typeface="Arial" panose="020B0604020202020204" pitchFamily="34" charset="0"/>
              </a:rPr>
              <a:t>Order B12, RBC and serum Folate, MMA, Homocysteine </a:t>
            </a:r>
          </a:p>
        </p:txBody>
      </p:sp>
      <p:sp>
        <p:nvSpPr>
          <p:cNvPr id="24" name="Freeform 23">
            <a:extLst>
              <a:ext uri="{FF2B5EF4-FFF2-40B4-BE49-F238E27FC236}">
                <a16:creationId xmlns:a16="http://schemas.microsoft.com/office/drawing/2014/main" id="{7AAE2319-5279-0108-3857-04A2286BD8B2}"/>
              </a:ext>
            </a:extLst>
          </p:cNvPr>
          <p:cNvSpPr/>
          <p:nvPr/>
        </p:nvSpPr>
        <p:spPr>
          <a:xfrm>
            <a:off x="5442544" y="3935713"/>
            <a:ext cx="2318984" cy="588841"/>
          </a:xfrm>
          <a:custGeom>
            <a:avLst/>
            <a:gdLst>
              <a:gd name="connsiteX0" fmla="*/ 0 w 1930626"/>
              <a:gd name="connsiteY0" fmla="*/ 0 h 588841"/>
              <a:gd name="connsiteX1" fmla="*/ 1930626 w 1930626"/>
              <a:gd name="connsiteY1" fmla="*/ 0 h 588841"/>
              <a:gd name="connsiteX2" fmla="*/ 1930626 w 1930626"/>
              <a:gd name="connsiteY2" fmla="*/ 588841 h 588841"/>
              <a:gd name="connsiteX3" fmla="*/ 0 w 1930626"/>
              <a:gd name="connsiteY3" fmla="*/ 588841 h 588841"/>
              <a:gd name="connsiteX4" fmla="*/ 0 w 1930626"/>
              <a:gd name="connsiteY4" fmla="*/ 0 h 588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0626" h="588841">
                <a:moveTo>
                  <a:pt x="0" y="0"/>
                </a:moveTo>
                <a:lnTo>
                  <a:pt x="1930626" y="0"/>
                </a:lnTo>
                <a:lnTo>
                  <a:pt x="1930626" y="588841"/>
                </a:lnTo>
                <a:lnTo>
                  <a:pt x="0" y="588841"/>
                </a:lnTo>
                <a:lnTo>
                  <a:pt x="0" y="0"/>
                </a:lnTo>
                <a:close/>
              </a:path>
            </a:pathLst>
          </a:custGeom>
        </p:spPr>
        <p:style>
          <a:lnRef idx="1">
            <a:schemeClr val="accent5"/>
          </a:lnRef>
          <a:fillRef idx="3">
            <a:schemeClr val="accent5"/>
          </a:fillRef>
          <a:effectRef idx="2">
            <a:schemeClr val="accent5"/>
          </a:effectRef>
          <a:fontRef idx="minor">
            <a:schemeClr val="lt1"/>
          </a:fontRef>
        </p:style>
        <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100" b="1" kern="1200" dirty="0">
                <a:solidFill>
                  <a:schemeClr val="bg1"/>
                </a:solidFill>
                <a:latin typeface="Arial" panose="020B0604020202020204" pitchFamily="34" charset="0"/>
                <a:cs typeface="Arial" panose="020B0604020202020204" pitchFamily="34" charset="0"/>
              </a:rPr>
              <a:t>With low Platelets and/or low WBCs, refer to Hematology</a:t>
            </a:r>
          </a:p>
        </p:txBody>
      </p:sp>
      <p:sp>
        <p:nvSpPr>
          <p:cNvPr id="3" name="Title 2">
            <a:extLst>
              <a:ext uri="{FF2B5EF4-FFF2-40B4-BE49-F238E27FC236}">
                <a16:creationId xmlns:a16="http://schemas.microsoft.com/office/drawing/2014/main" id="{17871DE7-90A2-2775-C481-40F6969254D2}"/>
              </a:ext>
            </a:extLst>
          </p:cNvPr>
          <p:cNvSpPr>
            <a:spLocks noGrp="1"/>
          </p:cNvSpPr>
          <p:nvPr>
            <p:ph type="title"/>
          </p:nvPr>
        </p:nvSpPr>
        <p:spPr>
          <a:xfrm>
            <a:off x="838200" y="187122"/>
            <a:ext cx="10515600" cy="1325563"/>
          </a:xfrm>
        </p:spPr>
        <p:txBody>
          <a:bodyPr>
            <a:noAutofit/>
          </a:bodyPr>
          <a:lstStyle/>
          <a:p>
            <a:r>
              <a:rPr lang="en-US" dirty="0"/>
              <a:t>Lab Workup for Low Hb/</a:t>
            </a:r>
            <a:r>
              <a:rPr lang="en-US" dirty="0" err="1"/>
              <a:t>Hct</a:t>
            </a:r>
            <a:r>
              <a:rPr lang="en-US" dirty="0"/>
              <a:t> to Assess for BPH (Bleeding/Production/Hemolysis)</a:t>
            </a:r>
          </a:p>
        </p:txBody>
      </p:sp>
      <p:sp>
        <p:nvSpPr>
          <p:cNvPr id="2" name="Footer Placeholder 1">
            <a:extLst>
              <a:ext uri="{FF2B5EF4-FFF2-40B4-BE49-F238E27FC236}">
                <a16:creationId xmlns:a16="http://schemas.microsoft.com/office/drawing/2014/main" id="{F7272D50-7C50-1D02-5A04-11AD4EC6256A}"/>
              </a:ext>
            </a:extLst>
          </p:cNvPr>
          <p:cNvSpPr>
            <a:spLocks noGrp="1"/>
          </p:cNvSpPr>
          <p:nvPr>
            <p:ph type="ftr" sz="quarter" idx="10"/>
          </p:nvPr>
        </p:nvSpPr>
        <p:spPr>
          <a:xfrm>
            <a:off x="1640264" y="6311899"/>
            <a:ext cx="8608636" cy="546101"/>
          </a:xfrm>
        </p:spPr>
        <p:txBody>
          <a:bodyPr/>
          <a:lstStyle/>
          <a:p>
            <a:r>
              <a:rPr lang="en-US" dirty="0"/>
              <a:t>CBC, complete blood count; CMP, </a:t>
            </a:r>
            <a:r>
              <a:rPr lang="en-US" sz="1000" b="0" i="0" dirty="0"/>
              <a:t>comprehensive metabolic panel; </a:t>
            </a:r>
            <a:r>
              <a:rPr lang="en-US" dirty="0"/>
              <a:t>CRP, C-reactive protein; DAT, direct antiglobulin testing; Hb/</a:t>
            </a:r>
            <a:r>
              <a:rPr lang="en-US" dirty="0" err="1"/>
              <a:t>Hct</a:t>
            </a:r>
            <a:r>
              <a:rPr lang="en-US" dirty="0"/>
              <a:t>, hemoglobin or low hematocrit; </a:t>
            </a:r>
            <a:r>
              <a:rPr lang="en-US" dirty="0" err="1"/>
              <a:t>HbELP</a:t>
            </a:r>
            <a:r>
              <a:rPr lang="en-US" dirty="0"/>
              <a:t>, hemoglobin electrophoresis; MCV, mean corpuscular volume; MMA, methylmalonic acid level; RBC, red blood cell; retic, reticulocyte; retic, reticulocyte count; TSH, thyroid stimulating hormone; WBC, white blood cell.</a:t>
            </a:r>
          </a:p>
        </p:txBody>
      </p:sp>
      <p:cxnSp>
        <p:nvCxnSpPr>
          <p:cNvPr id="58" name="Straight Connector 57">
            <a:extLst>
              <a:ext uri="{FF2B5EF4-FFF2-40B4-BE49-F238E27FC236}">
                <a16:creationId xmlns:a16="http://schemas.microsoft.com/office/drawing/2014/main" id="{72846F38-AA6F-8142-980D-9F2846506AE9}"/>
              </a:ext>
            </a:extLst>
          </p:cNvPr>
          <p:cNvCxnSpPr>
            <a:cxnSpLocks/>
          </p:cNvCxnSpPr>
          <p:nvPr/>
        </p:nvCxnSpPr>
        <p:spPr>
          <a:xfrm>
            <a:off x="4663600" y="2530456"/>
            <a:ext cx="393192" cy="0"/>
          </a:xfrm>
          <a:prstGeom prst="line">
            <a:avLst/>
          </a:prstGeom>
          <a:ln w="9525"/>
        </p:spPr>
        <p:style>
          <a:lnRef idx="1">
            <a:schemeClr val="dk1"/>
          </a:lnRef>
          <a:fillRef idx="0">
            <a:schemeClr val="dk1"/>
          </a:fillRef>
          <a:effectRef idx="0">
            <a:schemeClr val="dk1"/>
          </a:effectRef>
          <a:fontRef idx="minor">
            <a:schemeClr val="tx1"/>
          </a:fontRef>
        </p:style>
      </p:cxnSp>
      <p:cxnSp>
        <p:nvCxnSpPr>
          <p:cNvPr id="59" name="Straight Connector 58">
            <a:extLst>
              <a:ext uri="{FF2B5EF4-FFF2-40B4-BE49-F238E27FC236}">
                <a16:creationId xmlns:a16="http://schemas.microsoft.com/office/drawing/2014/main" id="{B3ACAD31-78BB-798E-0D3B-B25B2E92E834}"/>
              </a:ext>
            </a:extLst>
          </p:cNvPr>
          <p:cNvCxnSpPr>
            <a:cxnSpLocks/>
          </p:cNvCxnSpPr>
          <p:nvPr/>
        </p:nvCxnSpPr>
        <p:spPr>
          <a:xfrm>
            <a:off x="5056792" y="2109907"/>
            <a:ext cx="0" cy="2119353"/>
          </a:xfrm>
          <a:prstGeom prst="line">
            <a:avLst/>
          </a:prstGeom>
          <a:ln w="9525"/>
        </p:spPr>
        <p:style>
          <a:lnRef idx="1">
            <a:schemeClr val="dk1"/>
          </a:lnRef>
          <a:fillRef idx="0">
            <a:schemeClr val="dk1"/>
          </a:fillRef>
          <a:effectRef idx="0">
            <a:schemeClr val="dk1"/>
          </a:effectRef>
          <a:fontRef idx="minor">
            <a:schemeClr val="tx1"/>
          </a:fontRef>
        </p:style>
      </p:cxnSp>
      <p:cxnSp>
        <p:nvCxnSpPr>
          <p:cNvPr id="62" name="Straight Connector 61">
            <a:extLst>
              <a:ext uri="{FF2B5EF4-FFF2-40B4-BE49-F238E27FC236}">
                <a16:creationId xmlns:a16="http://schemas.microsoft.com/office/drawing/2014/main" id="{C0F9EB1A-2D68-EC51-5D98-11F349E1D62E}"/>
              </a:ext>
            </a:extLst>
          </p:cNvPr>
          <p:cNvCxnSpPr/>
          <p:nvPr/>
        </p:nvCxnSpPr>
        <p:spPr>
          <a:xfrm>
            <a:off x="5056792" y="2109907"/>
            <a:ext cx="373486" cy="0"/>
          </a:xfrm>
          <a:prstGeom prst="line">
            <a:avLst/>
          </a:prstGeom>
          <a:ln w="9525"/>
        </p:spPr>
        <p:style>
          <a:lnRef idx="1">
            <a:schemeClr val="dk1"/>
          </a:lnRef>
          <a:fillRef idx="0">
            <a:schemeClr val="dk1"/>
          </a:fillRef>
          <a:effectRef idx="0">
            <a:schemeClr val="dk1"/>
          </a:effectRef>
          <a:fontRef idx="minor">
            <a:schemeClr val="tx1"/>
          </a:fontRef>
        </p:style>
      </p:cxnSp>
      <p:cxnSp>
        <p:nvCxnSpPr>
          <p:cNvPr id="63" name="Straight Connector 62">
            <a:extLst>
              <a:ext uri="{FF2B5EF4-FFF2-40B4-BE49-F238E27FC236}">
                <a16:creationId xmlns:a16="http://schemas.microsoft.com/office/drawing/2014/main" id="{59426E9A-0CB6-DBA0-2714-EA970B87AF3A}"/>
              </a:ext>
            </a:extLst>
          </p:cNvPr>
          <p:cNvCxnSpPr/>
          <p:nvPr/>
        </p:nvCxnSpPr>
        <p:spPr>
          <a:xfrm>
            <a:off x="5056792" y="2808717"/>
            <a:ext cx="373486" cy="0"/>
          </a:xfrm>
          <a:prstGeom prst="line">
            <a:avLst/>
          </a:prstGeom>
          <a:ln w="9525"/>
        </p:spPr>
        <p:style>
          <a:lnRef idx="1">
            <a:schemeClr val="dk1"/>
          </a:lnRef>
          <a:fillRef idx="0">
            <a:schemeClr val="dk1"/>
          </a:fillRef>
          <a:effectRef idx="0">
            <a:schemeClr val="dk1"/>
          </a:effectRef>
          <a:fontRef idx="minor">
            <a:schemeClr val="tx1"/>
          </a:fontRef>
        </p:style>
      </p:cxnSp>
      <p:cxnSp>
        <p:nvCxnSpPr>
          <p:cNvPr id="65" name="Straight Connector 64">
            <a:extLst>
              <a:ext uri="{FF2B5EF4-FFF2-40B4-BE49-F238E27FC236}">
                <a16:creationId xmlns:a16="http://schemas.microsoft.com/office/drawing/2014/main" id="{C37FE0AD-0AA9-F96B-08C5-4C647230BA37}"/>
              </a:ext>
            </a:extLst>
          </p:cNvPr>
          <p:cNvCxnSpPr/>
          <p:nvPr/>
        </p:nvCxnSpPr>
        <p:spPr>
          <a:xfrm>
            <a:off x="5056792" y="3518678"/>
            <a:ext cx="373486" cy="0"/>
          </a:xfrm>
          <a:prstGeom prst="line">
            <a:avLst/>
          </a:prstGeom>
          <a:ln w="9525"/>
        </p:spPr>
        <p:style>
          <a:lnRef idx="1">
            <a:schemeClr val="dk1"/>
          </a:lnRef>
          <a:fillRef idx="0">
            <a:schemeClr val="dk1"/>
          </a:fillRef>
          <a:effectRef idx="0">
            <a:schemeClr val="dk1"/>
          </a:effectRef>
          <a:fontRef idx="minor">
            <a:schemeClr val="tx1"/>
          </a:fontRef>
        </p:style>
      </p:cxnSp>
      <p:cxnSp>
        <p:nvCxnSpPr>
          <p:cNvPr id="66" name="Straight Connector 65">
            <a:extLst>
              <a:ext uri="{FF2B5EF4-FFF2-40B4-BE49-F238E27FC236}">
                <a16:creationId xmlns:a16="http://schemas.microsoft.com/office/drawing/2014/main" id="{FA34CFB5-9973-F2C9-712F-5FF6EE42ADFA}"/>
              </a:ext>
            </a:extLst>
          </p:cNvPr>
          <p:cNvCxnSpPr/>
          <p:nvPr/>
        </p:nvCxnSpPr>
        <p:spPr>
          <a:xfrm>
            <a:off x="5056792" y="4229260"/>
            <a:ext cx="373486" cy="0"/>
          </a:xfrm>
          <a:prstGeom prst="line">
            <a:avLst/>
          </a:prstGeom>
          <a:ln w="9525"/>
        </p:spPr>
        <p:style>
          <a:lnRef idx="1">
            <a:schemeClr val="dk1"/>
          </a:lnRef>
          <a:fillRef idx="0">
            <a:schemeClr val="dk1"/>
          </a:fillRef>
          <a:effectRef idx="0">
            <a:schemeClr val="dk1"/>
          </a:effectRef>
          <a:fontRef idx="minor">
            <a:schemeClr val="tx1"/>
          </a:fontRef>
        </p:style>
      </p:cxnSp>
      <p:cxnSp>
        <p:nvCxnSpPr>
          <p:cNvPr id="69" name="Straight Connector 68">
            <a:extLst>
              <a:ext uri="{FF2B5EF4-FFF2-40B4-BE49-F238E27FC236}">
                <a16:creationId xmlns:a16="http://schemas.microsoft.com/office/drawing/2014/main" id="{49F01579-85FE-BAC6-E0F9-5A02FE58DA28}"/>
              </a:ext>
            </a:extLst>
          </p:cNvPr>
          <p:cNvCxnSpPr>
            <a:cxnSpLocks/>
          </p:cNvCxnSpPr>
          <p:nvPr/>
        </p:nvCxnSpPr>
        <p:spPr>
          <a:xfrm>
            <a:off x="2540134" y="3609957"/>
            <a:ext cx="241492" cy="0"/>
          </a:xfrm>
          <a:prstGeom prst="line">
            <a:avLst/>
          </a:prstGeom>
          <a:ln w="9525"/>
        </p:spPr>
        <p:style>
          <a:lnRef idx="1">
            <a:schemeClr val="dk1"/>
          </a:lnRef>
          <a:fillRef idx="0">
            <a:schemeClr val="dk1"/>
          </a:fillRef>
          <a:effectRef idx="0">
            <a:schemeClr val="dk1"/>
          </a:effectRef>
          <a:fontRef idx="minor">
            <a:schemeClr val="tx1"/>
          </a:fontRef>
        </p:style>
      </p:cxnSp>
      <p:cxnSp>
        <p:nvCxnSpPr>
          <p:cNvPr id="70" name="Straight Connector 69">
            <a:extLst>
              <a:ext uri="{FF2B5EF4-FFF2-40B4-BE49-F238E27FC236}">
                <a16:creationId xmlns:a16="http://schemas.microsoft.com/office/drawing/2014/main" id="{1F111165-A408-ACAB-1738-D1644C707BD9}"/>
              </a:ext>
            </a:extLst>
          </p:cNvPr>
          <p:cNvCxnSpPr>
            <a:cxnSpLocks/>
          </p:cNvCxnSpPr>
          <p:nvPr/>
        </p:nvCxnSpPr>
        <p:spPr>
          <a:xfrm>
            <a:off x="2781626" y="2530456"/>
            <a:ext cx="0" cy="2473863"/>
          </a:xfrm>
          <a:prstGeom prst="line">
            <a:avLst/>
          </a:prstGeom>
          <a:ln w="9525"/>
        </p:spPr>
        <p:style>
          <a:lnRef idx="1">
            <a:schemeClr val="dk1"/>
          </a:lnRef>
          <a:fillRef idx="0">
            <a:schemeClr val="dk1"/>
          </a:fillRef>
          <a:effectRef idx="0">
            <a:schemeClr val="dk1"/>
          </a:effectRef>
          <a:fontRef idx="minor">
            <a:schemeClr val="tx1"/>
          </a:fontRef>
        </p:style>
      </p:cxnSp>
      <p:cxnSp>
        <p:nvCxnSpPr>
          <p:cNvPr id="73" name="Straight Connector 72">
            <a:extLst>
              <a:ext uri="{FF2B5EF4-FFF2-40B4-BE49-F238E27FC236}">
                <a16:creationId xmlns:a16="http://schemas.microsoft.com/office/drawing/2014/main" id="{2B9B0C65-7B30-1B7F-809D-45FAAE8F1DDF}"/>
              </a:ext>
            </a:extLst>
          </p:cNvPr>
          <p:cNvCxnSpPr/>
          <p:nvPr/>
        </p:nvCxnSpPr>
        <p:spPr>
          <a:xfrm>
            <a:off x="2781626" y="2536242"/>
            <a:ext cx="373486" cy="0"/>
          </a:xfrm>
          <a:prstGeom prst="line">
            <a:avLst/>
          </a:prstGeom>
          <a:ln w="9525"/>
        </p:spPr>
        <p:style>
          <a:lnRef idx="1">
            <a:schemeClr val="dk1"/>
          </a:lnRef>
          <a:fillRef idx="0">
            <a:schemeClr val="dk1"/>
          </a:fillRef>
          <a:effectRef idx="0">
            <a:schemeClr val="dk1"/>
          </a:effectRef>
          <a:fontRef idx="minor">
            <a:schemeClr val="tx1"/>
          </a:fontRef>
        </p:style>
      </p:cxnSp>
      <p:cxnSp>
        <p:nvCxnSpPr>
          <p:cNvPr id="74" name="Straight Connector 73">
            <a:extLst>
              <a:ext uri="{FF2B5EF4-FFF2-40B4-BE49-F238E27FC236}">
                <a16:creationId xmlns:a16="http://schemas.microsoft.com/office/drawing/2014/main" id="{7D608A9F-904A-A4BF-BCD4-E3401815AC64}"/>
              </a:ext>
            </a:extLst>
          </p:cNvPr>
          <p:cNvCxnSpPr>
            <a:cxnSpLocks/>
          </p:cNvCxnSpPr>
          <p:nvPr/>
        </p:nvCxnSpPr>
        <p:spPr>
          <a:xfrm>
            <a:off x="2781626" y="5004319"/>
            <a:ext cx="5401160" cy="0"/>
          </a:xfrm>
          <a:prstGeom prst="line">
            <a:avLst/>
          </a:prstGeom>
          <a:ln w="9525"/>
        </p:spPr>
        <p:style>
          <a:lnRef idx="1">
            <a:schemeClr val="dk1"/>
          </a:lnRef>
          <a:fillRef idx="0">
            <a:schemeClr val="dk1"/>
          </a:fillRef>
          <a:effectRef idx="0">
            <a:schemeClr val="dk1"/>
          </a:effectRef>
          <a:fontRef idx="minor">
            <a:schemeClr val="tx1"/>
          </a:fontRef>
        </p:style>
      </p:cxnSp>
      <p:sp>
        <p:nvSpPr>
          <p:cNvPr id="25" name="Freeform 24">
            <a:extLst>
              <a:ext uri="{FF2B5EF4-FFF2-40B4-BE49-F238E27FC236}">
                <a16:creationId xmlns:a16="http://schemas.microsoft.com/office/drawing/2014/main" id="{76E84D3E-B5B9-5623-1E8D-CB9E594579D3}"/>
              </a:ext>
            </a:extLst>
          </p:cNvPr>
          <p:cNvSpPr/>
          <p:nvPr/>
        </p:nvSpPr>
        <p:spPr>
          <a:xfrm>
            <a:off x="3155112" y="4638301"/>
            <a:ext cx="1508488" cy="751198"/>
          </a:xfrm>
          <a:custGeom>
            <a:avLst/>
            <a:gdLst>
              <a:gd name="connsiteX0" fmla="*/ 0 w 1930626"/>
              <a:gd name="connsiteY0" fmla="*/ 0 h 588841"/>
              <a:gd name="connsiteX1" fmla="*/ 1930626 w 1930626"/>
              <a:gd name="connsiteY1" fmla="*/ 0 h 588841"/>
              <a:gd name="connsiteX2" fmla="*/ 1930626 w 1930626"/>
              <a:gd name="connsiteY2" fmla="*/ 588841 h 588841"/>
              <a:gd name="connsiteX3" fmla="*/ 0 w 1930626"/>
              <a:gd name="connsiteY3" fmla="*/ 588841 h 588841"/>
              <a:gd name="connsiteX4" fmla="*/ 0 w 1930626"/>
              <a:gd name="connsiteY4" fmla="*/ 0 h 588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0626" h="588841">
                <a:moveTo>
                  <a:pt x="0" y="0"/>
                </a:moveTo>
                <a:lnTo>
                  <a:pt x="1930626" y="0"/>
                </a:lnTo>
                <a:lnTo>
                  <a:pt x="1930626" y="588841"/>
                </a:lnTo>
                <a:lnTo>
                  <a:pt x="0" y="588841"/>
                </a:lnTo>
                <a:lnTo>
                  <a:pt x="0" y="0"/>
                </a:lnTo>
                <a:close/>
              </a:path>
            </a:pathLst>
          </a:custGeom>
        </p:spPr>
        <p:style>
          <a:lnRef idx="1">
            <a:schemeClr val="accent1"/>
          </a:lnRef>
          <a:fillRef idx="3">
            <a:schemeClr val="accent1"/>
          </a:fillRef>
          <a:effectRef idx="2">
            <a:schemeClr val="accent1"/>
          </a:effectRef>
          <a:fontRef idx="minor">
            <a:schemeClr val="lt1"/>
          </a:fontRef>
        </p:style>
        <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b="1" kern="1200" dirty="0" err="1">
                <a:latin typeface="Arial" panose="020B0604020202020204" pitchFamily="34" charset="0"/>
                <a:cs typeface="Arial" panose="020B0604020202020204" pitchFamily="34" charset="0"/>
              </a:rPr>
              <a:t>Retic</a:t>
            </a:r>
            <a:r>
              <a:rPr lang="en-US" sz="1100" b="1" kern="1200" dirty="0">
                <a:latin typeface="Arial" panose="020B0604020202020204" pitchFamily="34" charset="0"/>
                <a:cs typeface="Arial" panose="020B0604020202020204" pitchFamily="34" charset="0"/>
              </a:rPr>
              <a:t> Production Index &gt;2 RBC Loss</a:t>
            </a:r>
          </a:p>
          <a:p>
            <a:pPr marL="0" lvl="0" indent="0" algn="ctr" defTabSz="488950">
              <a:lnSpc>
                <a:spcPct val="90000"/>
              </a:lnSpc>
              <a:spcBef>
                <a:spcPct val="0"/>
              </a:spcBef>
              <a:spcAft>
                <a:spcPct val="35000"/>
              </a:spcAft>
              <a:buNone/>
            </a:pPr>
            <a:r>
              <a:rPr lang="en-US" sz="1100" kern="1200" dirty="0">
                <a:latin typeface="Arial" panose="020B0604020202020204" pitchFamily="34" charset="0"/>
                <a:cs typeface="Arial" panose="020B0604020202020204" pitchFamily="34" charset="0"/>
              </a:rPr>
              <a:t>Bleeding or Hemolysis</a:t>
            </a:r>
          </a:p>
        </p:txBody>
      </p:sp>
      <p:cxnSp>
        <p:nvCxnSpPr>
          <p:cNvPr id="78" name="Straight Connector 77">
            <a:extLst>
              <a:ext uri="{FF2B5EF4-FFF2-40B4-BE49-F238E27FC236}">
                <a16:creationId xmlns:a16="http://schemas.microsoft.com/office/drawing/2014/main" id="{9410685C-D32D-7BFD-3612-AFA35D6DB5D3}"/>
              </a:ext>
            </a:extLst>
          </p:cNvPr>
          <p:cNvCxnSpPr>
            <a:cxnSpLocks/>
          </p:cNvCxnSpPr>
          <p:nvPr/>
        </p:nvCxnSpPr>
        <p:spPr>
          <a:xfrm>
            <a:off x="8184867" y="4524554"/>
            <a:ext cx="0" cy="955614"/>
          </a:xfrm>
          <a:prstGeom prst="line">
            <a:avLst/>
          </a:prstGeom>
          <a:ln w="9525"/>
        </p:spPr>
        <p:style>
          <a:lnRef idx="1">
            <a:schemeClr val="dk1"/>
          </a:lnRef>
          <a:fillRef idx="0">
            <a:schemeClr val="dk1"/>
          </a:fillRef>
          <a:effectRef idx="0">
            <a:schemeClr val="dk1"/>
          </a:effectRef>
          <a:fontRef idx="minor">
            <a:schemeClr val="tx1"/>
          </a:fontRef>
        </p:style>
      </p:cxnSp>
      <p:cxnSp>
        <p:nvCxnSpPr>
          <p:cNvPr id="79" name="Straight Connector 78">
            <a:extLst>
              <a:ext uri="{FF2B5EF4-FFF2-40B4-BE49-F238E27FC236}">
                <a16:creationId xmlns:a16="http://schemas.microsoft.com/office/drawing/2014/main" id="{289E9250-5C74-A0B7-8443-B48BB5A798E0}"/>
              </a:ext>
            </a:extLst>
          </p:cNvPr>
          <p:cNvCxnSpPr/>
          <p:nvPr/>
        </p:nvCxnSpPr>
        <p:spPr>
          <a:xfrm>
            <a:off x="8184867" y="4524554"/>
            <a:ext cx="373486" cy="0"/>
          </a:xfrm>
          <a:prstGeom prst="line">
            <a:avLst/>
          </a:prstGeom>
          <a:ln w="9525"/>
        </p:spPr>
        <p:style>
          <a:lnRef idx="1">
            <a:schemeClr val="dk1"/>
          </a:lnRef>
          <a:fillRef idx="0">
            <a:schemeClr val="dk1"/>
          </a:fillRef>
          <a:effectRef idx="0">
            <a:schemeClr val="dk1"/>
          </a:effectRef>
          <a:fontRef idx="minor">
            <a:schemeClr val="tx1"/>
          </a:fontRef>
        </p:style>
      </p:cxnSp>
      <p:cxnSp>
        <p:nvCxnSpPr>
          <p:cNvPr id="80" name="Straight Connector 79">
            <a:extLst>
              <a:ext uri="{FF2B5EF4-FFF2-40B4-BE49-F238E27FC236}">
                <a16:creationId xmlns:a16="http://schemas.microsoft.com/office/drawing/2014/main" id="{4E0F2B2E-A8B0-3D4B-C5EA-D734D9A9990A}"/>
              </a:ext>
            </a:extLst>
          </p:cNvPr>
          <p:cNvCxnSpPr/>
          <p:nvPr/>
        </p:nvCxnSpPr>
        <p:spPr>
          <a:xfrm>
            <a:off x="8182786" y="5480168"/>
            <a:ext cx="373486" cy="0"/>
          </a:xfrm>
          <a:prstGeom prst="line">
            <a:avLst/>
          </a:prstGeom>
          <a:ln w="9525"/>
        </p:spPr>
        <p:style>
          <a:lnRef idx="1">
            <a:schemeClr val="dk1"/>
          </a:lnRef>
          <a:fillRef idx="0">
            <a:schemeClr val="dk1"/>
          </a:fillRef>
          <a:effectRef idx="0">
            <a:schemeClr val="dk1"/>
          </a:effectRef>
          <a:fontRef idx="minor">
            <a:schemeClr val="tx1"/>
          </a:fontRef>
        </p:style>
      </p:cxnSp>
      <p:sp>
        <p:nvSpPr>
          <p:cNvPr id="26" name="Freeform 25">
            <a:extLst>
              <a:ext uri="{FF2B5EF4-FFF2-40B4-BE49-F238E27FC236}">
                <a16:creationId xmlns:a16="http://schemas.microsoft.com/office/drawing/2014/main" id="{F2FBF57E-89EC-F64A-96D3-E6A7E6AB7D18}"/>
              </a:ext>
            </a:extLst>
          </p:cNvPr>
          <p:cNvSpPr/>
          <p:nvPr/>
        </p:nvSpPr>
        <p:spPr>
          <a:xfrm>
            <a:off x="8419112" y="4090763"/>
            <a:ext cx="2514963" cy="860418"/>
          </a:xfrm>
          <a:custGeom>
            <a:avLst/>
            <a:gdLst>
              <a:gd name="connsiteX0" fmla="*/ 0 w 1930626"/>
              <a:gd name="connsiteY0" fmla="*/ 0 h 669347"/>
              <a:gd name="connsiteX1" fmla="*/ 1930626 w 1930626"/>
              <a:gd name="connsiteY1" fmla="*/ 0 h 669347"/>
              <a:gd name="connsiteX2" fmla="*/ 1930626 w 1930626"/>
              <a:gd name="connsiteY2" fmla="*/ 669347 h 669347"/>
              <a:gd name="connsiteX3" fmla="*/ 0 w 1930626"/>
              <a:gd name="connsiteY3" fmla="*/ 669347 h 669347"/>
              <a:gd name="connsiteX4" fmla="*/ 0 w 1930626"/>
              <a:gd name="connsiteY4" fmla="*/ 0 h 669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0626" h="669347">
                <a:moveTo>
                  <a:pt x="0" y="0"/>
                </a:moveTo>
                <a:lnTo>
                  <a:pt x="1930626" y="0"/>
                </a:lnTo>
                <a:lnTo>
                  <a:pt x="1930626" y="669347"/>
                </a:lnTo>
                <a:lnTo>
                  <a:pt x="0" y="669347"/>
                </a:lnTo>
                <a:lnTo>
                  <a:pt x="0" y="0"/>
                </a:lnTo>
                <a:close/>
              </a:path>
            </a:pathLst>
          </a:custGeom>
        </p:spPr>
        <p:style>
          <a:lnRef idx="1">
            <a:schemeClr val="accent5"/>
          </a:lnRef>
          <a:fillRef idx="3">
            <a:schemeClr val="accent5"/>
          </a:fillRef>
          <a:effectRef idx="2">
            <a:schemeClr val="accent5"/>
          </a:effectRef>
          <a:fontRef idx="minor">
            <a:schemeClr val="lt1"/>
          </a:fontRef>
        </p:style>
        <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b="1" kern="1200" dirty="0">
                <a:solidFill>
                  <a:schemeClr val="bg1"/>
                </a:solidFill>
                <a:latin typeface="Arial" panose="020B0604020202020204" pitchFamily="34" charset="0"/>
                <a:cs typeface="Arial" panose="020B0604020202020204" pitchFamily="34" charset="0"/>
              </a:rPr>
              <a:t>Increased Indirect Bilirubin and</a:t>
            </a:r>
            <a:br>
              <a:rPr lang="en-US" sz="1100" b="1" kern="1200" dirty="0">
                <a:solidFill>
                  <a:schemeClr val="bg1"/>
                </a:solidFill>
                <a:latin typeface="Arial" panose="020B0604020202020204" pitchFamily="34" charset="0"/>
                <a:cs typeface="Arial" panose="020B0604020202020204" pitchFamily="34" charset="0"/>
              </a:rPr>
            </a:br>
            <a:r>
              <a:rPr lang="en-US" sz="1100" b="1" kern="1200" dirty="0">
                <a:solidFill>
                  <a:schemeClr val="bg1"/>
                </a:solidFill>
                <a:latin typeface="Arial" panose="020B0604020202020204" pitchFamily="34" charset="0"/>
                <a:cs typeface="Arial" panose="020B0604020202020204" pitchFamily="34" charset="0"/>
              </a:rPr>
              <a:t>low haptoglobin = </a:t>
            </a:r>
          </a:p>
          <a:p>
            <a:pPr marL="0" lvl="0" indent="0" algn="ctr" defTabSz="488950">
              <a:lnSpc>
                <a:spcPct val="90000"/>
              </a:lnSpc>
              <a:spcBef>
                <a:spcPct val="0"/>
              </a:spcBef>
              <a:spcAft>
                <a:spcPct val="35000"/>
              </a:spcAft>
              <a:buNone/>
            </a:pPr>
            <a:r>
              <a:rPr lang="en-US" sz="1100" b="1" kern="1200" dirty="0">
                <a:solidFill>
                  <a:schemeClr val="bg1"/>
                </a:solidFill>
                <a:latin typeface="Arial" panose="020B0604020202020204" pitchFamily="34" charset="0"/>
                <a:cs typeface="Arial" panose="020B0604020202020204" pitchFamily="34" charset="0"/>
              </a:rPr>
              <a:t>Hemolysis</a:t>
            </a:r>
            <a:r>
              <a:rPr lang="en-US" sz="1100" kern="1200" dirty="0">
                <a:solidFill>
                  <a:schemeClr val="bg1"/>
                </a:solidFill>
                <a:latin typeface="Arial" panose="020B0604020202020204" pitchFamily="34" charset="0"/>
                <a:cs typeface="Arial" panose="020B0604020202020204" pitchFamily="34" charset="0"/>
              </a:rPr>
              <a:t>, Order Coombs/DAT,</a:t>
            </a:r>
            <a:br>
              <a:rPr lang="en-US" sz="1100" kern="1200" dirty="0">
                <a:solidFill>
                  <a:schemeClr val="bg1"/>
                </a:solidFill>
                <a:latin typeface="Arial" panose="020B0604020202020204" pitchFamily="34" charset="0"/>
                <a:cs typeface="Arial" panose="020B0604020202020204" pitchFamily="34" charset="0"/>
              </a:rPr>
            </a:br>
            <a:r>
              <a:rPr lang="en-US" sz="1100" kern="1200" dirty="0">
                <a:solidFill>
                  <a:schemeClr val="bg1"/>
                </a:solidFill>
                <a:latin typeface="Arial" panose="020B0604020202020204" pitchFamily="34" charset="0"/>
                <a:cs typeface="Arial" panose="020B0604020202020204" pitchFamily="34" charset="0"/>
              </a:rPr>
              <a:t>Heinz Body stain, </a:t>
            </a:r>
            <a:r>
              <a:rPr lang="en-US" sz="1100" kern="1200" dirty="0" err="1">
                <a:solidFill>
                  <a:schemeClr val="bg1"/>
                </a:solidFill>
                <a:latin typeface="Arial" panose="020B0604020202020204" pitchFamily="34" charset="0"/>
                <a:cs typeface="Arial" panose="020B0604020202020204" pitchFamily="34" charset="0"/>
              </a:rPr>
              <a:t>HbELP</a:t>
            </a:r>
            <a:endParaRPr lang="en-US" sz="1100" kern="1200" dirty="0">
              <a:solidFill>
                <a:schemeClr val="bg1"/>
              </a:solidFill>
              <a:latin typeface="Arial" panose="020B0604020202020204" pitchFamily="34" charset="0"/>
              <a:cs typeface="Arial" panose="020B0604020202020204" pitchFamily="34" charset="0"/>
            </a:endParaRPr>
          </a:p>
        </p:txBody>
      </p:sp>
      <p:sp>
        <p:nvSpPr>
          <p:cNvPr id="27" name="Freeform 26">
            <a:extLst>
              <a:ext uri="{FF2B5EF4-FFF2-40B4-BE49-F238E27FC236}">
                <a16:creationId xmlns:a16="http://schemas.microsoft.com/office/drawing/2014/main" id="{FBB7DAEF-821A-B5F6-E848-00EB73FC0B2F}"/>
              </a:ext>
            </a:extLst>
          </p:cNvPr>
          <p:cNvSpPr/>
          <p:nvPr/>
        </p:nvSpPr>
        <p:spPr>
          <a:xfrm>
            <a:off x="8419112" y="5147511"/>
            <a:ext cx="2514963" cy="588841"/>
          </a:xfrm>
          <a:custGeom>
            <a:avLst/>
            <a:gdLst>
              <a:gd name="connsiteX0" fmla="*/ 0 w 1930626"/>
              <a:gd name="connsiteY0" fmla="*/ 0 h 588841"/>
              <a:gd name="connsiteX1" fmla="*/ 1930626 w 1930626"/>
              <a:gd name="connsiteY1" fmla="*/ 0 h 588841"/>
              <a:gd name="connsiteX2" fmla="*/ 1930626 w 1930626"/>
              <a:gd name="connsiteY2" fmla="*/ 588841 h 588841"/>
              <a:gd name="connsiteX3" fmla="*/ 0 w 1930626"/>
              <a:gd name="connsiteY3" fmla="*/ 588841 h 588841"/>
              <a:gd name="connsiteX4" fmla="*/ 0 w 1930626"/>
              <a:gd name="connsiteY4" fmla="*/ 0 h 588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0626" h="588841">
                <a:moveTo>
                  <a:pt x="0" y="0"/>
                </a:moveTo>
                <a:lnTo>
                  <a:pt x="1930626" y="0"/>
                </a:lnTo>
                <a:lnTo>
                  <a:pt x="1930626" y="588841"/>
                </a:lnTo>
                <a:lnTo>
                  <a:pt x="0" y="588841"/>
                </a:lnTo>
                <a:lnTo>
                  <a:pt x="0" y="0"/>
                </a:lnTo>
                <a:close/>
              </a:path>
            </a:pathLst>
          </a:custGeom>
        </p:spPr>
        <p:style>
          <a:lnRef idx="1">
            <a:schemeClr val="accent5"/>
          </a:lnRef>
          <a:fillRef idx="3">
            <a:schemeClr val="accent5"/>
          </a:fillRef>
          <a:effectRef idx="2">
            <a:schemeClr val="accent5"/>
          </a:effectRef>
          <a:fontRef idx="minor">
            <a:schemeClr val="lt1"/>
          </a:fontRef>
        </p:style>
        <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1100" b="1" kern="1200" dirty="0">
                <a:solidFill>
                  <a:schemeClr val="bg1"/>
                </a:solidFill>
                <a:latin typeface="Arial" panose="020B0604020202020204" pitchFamily="34" charset="0"/>
                <a:cs typeface="Arial" panose="020B0604020202020204" pitchFamily="34" charset="0"/>
              </a:rPr>
              <a:t>Bleeding</a:t>
            </a:r>
            <a:r>
              <a:rPr lang="en-US" sz="1100" kern="1200"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2890761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1353795" cy="1325563"/>
          </a:xfrm>
        </p:spPr>
        <p:txBody>
          <a:bodyPr>
            <a:noAutofit/>
          </a:bodyPr>
          <a:lstStyle/>
          <a:p>
            <a:r>
              <a:rPr lang="en-US" sz="3200" dirty="0"/>
              <a:t>Workup for Microcytic Anemia</a:t>
            </a:r>
            <a:br>
              <a:rPr lang="en-US" sz="3200" dirty="0"/>
            </a:br>
            <a:r>
              <a:rPr lang="en-US" sz="3200" dirty="0"/>
              <a:t>TICS (Thalassemia, Iron deficiency, Chronic inflammation, Sideroblastic Anemia; Rule Out Lead Toxicity)</a:t>
            </a:r>
          </a:p>
        </p:txBody>
      </p:sp>
      <p:sp>
        <p:nvSpPr>
          <p:cNvPr id="5" name="Footer Placeholder 4">
            <a:extLst>
              <a:ext uri="{FF2B5EF4-FFF2-40B4-BE49-F238E27FC236}">
                <a16:creationId xmlns:a16="http://schemas.microsoft.com/office/drawing/2014/main" id="{04AB5A28-5BF9-4879-4B97-1C7DD2C870FE}"/>
              </a:ext>
            </a:extLst>
          </p:cNvPr>
          <p:cNvSpPr>
            <a:spLocks noGrp="1"/>
          </p:cNvSpPr>
          <p:nvPr>
            <p:ph type="ftr" sz="quarter" idx="10"/>
          </p:nvPr>
        </p:nvSpPr>
        <p:spPr>
          <a:xfrm>
            <a:off x="1640264" y="6311899"/>
            <a:ext cx="6674554" cy="546101"/>
          </a:xfrm>
        </p:spPr>
        <p:txBody>
          <a:bodyPr/>
          <a:lstStyle/>
          <a:p>
            <a:r>
              <a:rPr lang="en-US" dirty="0">
                <a:solidFill>
                  <a:schemeClr val="bg1"/>
                </a:solidFill>
                <a:latin typeface="Arial" panose="020B0604020202020204" pitchFamily="34" charset="0"/>
                <a:cs typeface="Arial" panose="020B0604020202020204" pitchFamily="34" charset="0"/>
              </a:rPr>
              <a:t>Bx, biopsy; CRP, C-reactive protein; ESR, erythrocyte sedimentation rate; GI, gastrointestinal; Hb, hemoglobin; </a:t>
            </a:r>
            <a:r>
              <a:rPr lang="en-US" dirty="0" err="1">
                <a:solidFill>
                  <a:schemeClr val="bg1"/>
                </a:solidFill>
                <a:latin typeface="Arial" panose="020B0604020202020204" pitchFamily="34" charset="0"/>
                <a:cs typeface="Arial" panose="020B0604020202020204" pitchFamily="34" charset="0"/>
              </a:rPr>
              <a:t>HbELP</a:t>
            </a:r>
            <a:r>
              <a:rPr lang="en-US" dirty="0">
                <a:solidFill>
                  <a:schemeClr val="bg1"/>
                </a:solidFill>
                <a:latin typeface="Arial" panose="020B0604020202020204" pitchFamily="34" charset="0"/>
                <a:cs typeface="Arial" panose="020B0604020202020204" pitchFamily="34" charset="0"/>
              </a:rPr>
              <a:t>, hemoglobin electrophoresis; </a:t>
            </a:r>
            <a:r>
              <a:rPr lang="en-US" dirty="0" err="1">
                <a:solidFill>
                  <a:schemeClr val="bg1"/>
                </a:solidFill>
                <a:latin typeface="Arial" panose="020B0604020202020204" pitchFamily="34" charset="0"/>
                <a:cs typeface="Arial" panose="020B0604020202020204" pitchFamily="34" charset="0"/>
              </a:rPr>
              <a:t>thal</a:t>
            </a:r>
            <a:r>
              <a:rPr lang="en-US" dirty="0">
                <a:solidFill>
                  <a:schemeClr val="bg1"/>
                </a:solidFill>
                <a:latin typeface="Arial" panose="020B0604020202020204" pitchFamily="34" charset="0"/>
                <a:cs typeface="Arial" panose="020B0604020202020204" pitchFamily="34" charset="0"/>
              </a:rPr>
              <a:t>, thalassemia.</a:t>
            </a:r>
          </a:p>
        </p:txBody>
      </p:sp>
      <p:sp>
        <p:nvSpPr>
          <p:cNvPr id="19" name="Rectangle 18">
            <a:extLst>
              <a:ext uri="{FF2B5EF4-FFF2-40B4-BE49-F238E27FC236}">
                <a16:creationId xmlns:a16="http://schemas.microsoft.com/office/drawing/2014/main" id="{9986E0DD-A9B2-31D4-E86B-043AB69B45EA}"/>
              </a:ext>
            </a:extLst>
          </p:cNvPr>
          <p:cNvSpPr/>
          <p:nvPr/>
        </p:nvSpPr>
        <p:spPr>
          <a:xfrm>
            <a:off x="5350460" y="2004179"/>
            <a:ext cx="1677464" cy="1065189"/>
          </a:xfrm>
          <a:prstGeom prst="rect">
            <a:avLst/>
          </a:prstGeom>
        </p:spPr>
        <p:style>
          <a:lnRef idx="1">
            <a:schemeClr val="accent2"/>
          </a:lnRef>
          <a:fillRef idx="3">
            <a:schemeClr val="accent2"/>
          </a:fillRef>
          <a:effectRef idx="2">
            <a:schemeClr val="accent2"/>
          </a:effectRef>
          <a:fontRef idx="minor">
            <a:schemeClr val="lt1"/>
          </a:fontRef>
        </p:style>
        <p:txBody>
          <a:bodyPr spcFirstLastPara="0" vert="horz" wrap="square" lIns="88348" tIns="88348" rIns="88348" bIns="88348" numCol="1" spcCol="1270" anchor="ctr" anchorCtr="0">
            <a:noAutofit/>
          </a:bodyPr>
          <a:lstStyle/>
          <a:p>
            <a:pPr marL="0" lvl="0" indent="0" algn="ctr" defTabSz="666750">
              <a:spcBef>
                <a:spcPct val="0"/>
              </a:spcBef>
              <a:spcAft>
                <a:spcPct val="35000"/>
              </a:spcAft>
              <a:buNone/>
            </a:pPr>
            <a:r>
              <a:rPr lang="en-US" sz="1400" b="1" kern="1200" dirty="0">
                <a:latin typeface="Arial" panose="020B0604020202020204" pitchFamily="34" charset="0"/>
                <a:cs typeface="Arial" panose="020B0604020202020204" pitchFamily="34" charset="0"/>
              </a:rPr>
              <a:t>Iron studies</a:t>
            </a:r>
            <a:br>
              <a:rPr lang="en-US" sz="1400" dirty="0">
                <a:latin typeface="Arial" panose="020B0604020202020204" pitchFamily="34" charset="0"/>
                <a:cs typeface="Arial" panose="020B0604020202020204" pitchFamily="34" charset="0"/>
              </a:rPr>
            </a:br>
            <a:r>
              <a:rPr lang="en-US" sz="1400" kern="1200" dirty="0">
                <a:latin typeface="Arial" panose="020B0604020202020204" pitchFamily="34" charset="0"/>
                <a:cs typeface="Arial" panose="020B0604020202020204" pitchFamily="34" charset="0"/>
              </a:rPr>
              <a:t>is ferritin low?</a:t>
            </a:r>
          </a:p>
        </p:txBody>
      </p:sp>
      <p:sp>
        <p:nvSpPr>
          <p:cNvPr id="23" name="Rectangle 22">
            <a:extLst>
              <a:ext uri="{FF2B5EF4-FFF2-40B4-BE49-F238E27FC236}">
                <a16:creationId xmlns:a16="http://schemas.microsoft.com/office/drawing/2014/main" id="{C249993F-8EEE-097C-B43B-A4953ACEDCAE}"/>
              </a:ext>
            </a:extLst>
          </p:cNvPr>
          <p:cNvSpPr/>
          <p:nvPr/>
        </p:nvSpPr>
        <p:spPr>
          <a:xfrm>
            <a:off x="1249992" y="4755694"/>
            <a:ext cx="1677464" cy="1065189"/>
          </a:xfrm>
          <a:prstGeom prst="rect">
            <a:avLst/>
          </a:prstGeom>
        </p:spPr>
        <p:style>
          <a:lnRef idx="1">
            <a:schemeClr val="accent5"/>
          </a:lnRef>
          <a:fillRef idx="3">
            <a:schemeClr val="accent5"/>
          </a:fillRef>
          <a:effectRef idx="2">
            <a:schemeClr val="accent5"/>
          </a:effectRef>
          <a:fontRef idx="minor">
            <a:schemeClr val="lt1"/>
          </a:fontRef>
        </p:style>
        <p:txBody>
          <a:bodyPr spcFirstLastPara="0" vert="horz" wrap="square" lIns="88348" tIns="88348" rIns="88348" bIns="88348" numCol="1" spcCol="1270" anchor="ctr" anchorCtr="0">
            <a:noAutofit/>
          </a:bodyPr>
          <a:lstStyle/>
          <a:p>
            <a:pPr marL="0" lvl="0" indent="0" algn="ctr" defTabSz="666750">
              <a:spcBef>
                <a:spcPct val="0"/>
              </a:spcBef>
              <a:spcAft>
                <a:spcPct val="35000"/>
              </a:spcAft>
              <a:buNone/>
            </a:pPr>
            <a:r>
              <a:rPr lang="en-US" sz="1400" kern="1200" dirty="0">
                <a:latin typeface="Arial" panose="020B0604020202020204" pitchFamily="34" charset="0"/>
                <a:cs typeface="Arial" panose="020B0604020202020204" pitchFamily="34" charset="0"/>
              </a:rPr>
              <a:t>Work up for chronic blood loss – GI, menses and replace iron</a:t>
            </a:r>
          </a:p>
        </p:txBody>
      </p:sp>
      <p:sp>
        <p:nvSpPr>
          <p:cNvPr id="25" name="Rectangle 24">
            <a:extLst>
              <a:ext uri="{FF2B5EF4-FFF2-40B4-BE49-F238E27FC236}">
                <a16:creationId xmlns:a16="http://schemas.microsoft.com/office/drawing/2014/main" id="{7ADF45EB-44D3-2CE9-E233-6DDB421A69B5}"/>
              </a:ext>
            </a:extLst>
          </p:cNvPr>
          <p:cNvSpPr/>
          <p:nvPr/>
        </p:nvSpPr>
        <p:spPr>
          <a:xfrm>
            <a:off x="3300226" y="4755694"/>
            <a:ext cx="1677464" cy="1065189"/>
          </a:xfrm>
          <a:prstGeom prst="rect">
            <a:avLst/>
          </a:prstGeom>
        </p:spPr>
        <p:style>
          <a:lnRef idx="1">
            <a:schemeClr val="accent5"/>
          </a:lnRef>
          <a:fillRef idx="3">
            <a:schemeClr val="accent5"/>
          </a:fillRef>
          <a:effectRef idx="2">
            <a:schemeClr val="accent5"/>
          </a:effectRef>
          <a:fontRef idx="minor">
            <a:schemeClr val="lt1"/>
          </a:fontRef>
        </p:style>
        <p:txBody>
          <a:bodyPr spcFirstLastPara="0" vert="horz" wrap="square" lIns="88348" tIns="88348" rIns="88348" bIns="88348" numCol="1" spcCol="1270" anchor="ctr" anchorCtr="0">
            <a:noAutofit/>
          </a:bodyPr>
          <a:lstStyle/>
          <a:p>
            <a:pPr marL="0" lvl="0" indent="0" algn="ctr" defTabSz="666750">
              <a:spcBef>
                <a:spcPct val="0"/>
              </a:spcBef>
              <a:spcAft>
                <a:spcPct val="35000"/>
              </a:spcAft>
              <a:buNone/>
            </a:pPr>
            <a:r>
              <a:rPr lang="en-US" sz="1400" kern="1200" dirty="0">
                <a:latin typeface="Arial" panose="020B0604020202020204" pitchFamily="34" charset="0"/>
                <a:cs typeface="Arial" panose="020B0604020202020204" pitchFamily="34" charset="0"/>
              </a:rPr>
              <a:t>Diet</a:t>
            </a:r>
          </a:p>
        </p:txBody>
      </p:sp>
      <p:sp>
        <p:nvSpPr>
          <p:cNvPr id="27" name="Rectangle 26">
            <a:extLst>
              <a:ext uri="{FF2B5EF4-FFF2-40B4-BE49-F238E27FC236}">
                <a16:creationId xmlns:a16="http://schemas.microsoft.com/office/drawing/2014/main" id="{E7390FCF-F64F-151E-A43E-D2A5EDEF1CBD}"/>
              </a:ext>
            </a:extLst>
          </p:cNvPr>
          <p:cNvSpPr/>
          <p:nvPr/>
        </p:nvSpPr>
        <p:spPr>
          <a:xfrm>
            <a:off x="4309705" y="3401347"/>
            <a:ext cx="1677464" cy="1065189"/>
          </a:xfrm>
          <a:prstGeom prst="rect">
            <a:avLst/>
          </a:prstGeom>
        </p:spPr>
        <p:style>
          <a:lnRef idx="1">
            <a:schemeClr val="accent1"/>
          </a:lnRef>
          <a:fillRef idx="3">
            <a:schemeClr val="accent1"/>
          </a:fillRef>
          <a:effectRef idx="2">
            <a:schemeClr val="accent1"/>
          </a:effectRef>
          <a:fontRef idx="minor">
            <a:schemeClr val="lt1"/>
          </a:fontRef>
        </p:style>
        <p:txBody>
          <a:bodyPr spcFirstLastPara="0" vert="horz" wrap="square" lIns="88348" tIns="88348" rIns="88348" bIns="88348" numCol="1" spcCol="1270" anchor="ctr" anchorCtr="0">
            <a:noAutofit/>
          </a:bodyPr>
          <a:lstStyle/>
          <a:p>
            <a:pPr marL="0" lvl="0" indent="0" algn="ctr" defTabSz="666750">
              <a:spcBef>
                <a:spcPct val="0"/>
              </a:spcBef>
              <a:spcAft>
                <a:spcPct val="35000"/>
              </a:spcAft>
              <a:buNone/>
            </a:pPr>
            <a:r>
              <a:rPr lang="en-US" sz="1400" kern="1200" dirty="0">
                <a:latin typeface="Arial" panose="020B0604020202020204" pitchFamily="34" charset="0"/>
                <a:cs typeface="Arial" panose="020B0604020202020204" pitchFamily="34" charset="0"/>
              </a:rPr>
              <a:t>No, CRP or ESR elevated – inflammatory block</a:t>
            </a:r>
          </a:p>
        </p:txBody>
      </p:sp>
      <p:sp>
        <p:nvSpPr>
          <p:cNvPr id="29" name="Rectangle 28">
            <a:extLst>
              <a:ext uri="{FF2B5EF4-FFF2-40B4-BE49-F238E27FC236}">
                <a16:creationId xmlns:a16="http://schemas.microsoft.com/office/drawing/2014/main" id="{E6FEA157-04EE-FC77-9DBA-43FB3CB3E445}"/>
              </a:ext>
            </a:extLst>
          </p:cNvPr>
          <p:cNvSpPr/>
          <p:nvPr/>
        </p:nvSpPr>
        <p:spPr>
          <a:xfrm>
            <a:off x="6375577" y="3401347"/>
            <a:ext cx="1677464" cy="1065189"/>
          </a:xfrm>
          <a:prstGeom prst="rect">
            <a:avLst/>
          </a:prstGeom>
        </p:spPr>
        <p:style>
          <a:lnRef idx="1">
            <a:schemeClr val="accent1"/>
          </a:lnRef>
          <a:fillRef idx="3">
            <a:schemeClr val="accent1"/>
          </a:fillRef>
          <a:effectRef idx="2">
            <a:schemeClr val="accent1"/>
          </a:effectRef>
          <a:fontRef idx="minor">
            <a:schemeClr val="lt1"/>
          </a:fontRef>
        </p:style>
        <p:txBody>
          <a:bodyPr spcFirstLastPara="0" vert="horz" wrap="square" lIns="88348" tIns="88348" rIns="88348" bIns="88348" numCol="1" spcCol="1270" anchor="ctr" anchorCtr="0">
            <a:noAutofit/>
          </a:bodyPr>
          <a:lstStyle/>
          <a:p>
            <a:pPr marL="0" lvl="0" indent="0" algn="ctr" defTabSz="666750">
              <a:spcBef>
                <a:spcPct val="0"/>
              </a:spcBef>
              <a:spcAft>
                <a:spcPct val="35000"/>
              </a:spcAft>
              <a:buNone/>
            </a:pPr>
            <a:r>
              <a:rPr lang="en-US" sz="1400" kern="1200" dirty="0">
                <a:latin typeface="Arial" panose="020B0604020202020204" pitchFamily="34" charset="0"/>
                <a:cs typeface="Arial" panose="020B0604020202020204" pitchFamily="34" charset="0"/>
              </a:rPr>
              <a:t>No, basophilic stippling, lead level elevated – chelation therapy</a:t>
            </a:r>
          </a:p>
        </p:txBody>
      </p:sp>
      <p:sp>
        <p:nvSpPr>
          <p:cNvPr id="33" name="Rectangle 32">
            <a:extLst>
              <a:ext uri="{FF2B5EF4-FFF2-40B4-BE49-F238E27FC236}">
                <a16:creationId xmlns:a16="http://schemas.microsoft.com/office/drawing/2014/main" id="{972E4DD4-A5C2-C1C5-74BC-E466D013942C}"/>
              </a:ext>
            </a:extLst>
          </p:cNvPr>
          <p:cNvSpPr/>
          <p:nvPr/>
        </p:nvSpPr>
        <p:spPr>
          <a:xfrm>
            <a:off x="7426619" y="4754549"/>
            <a:ext cx="1776396" cy="1065189"/>
          </a:xfrm>
          <a:prstGeom prst="rect">
            <a:avLst/>
          </a:prstGeom>
        </p:spPr>
        <p:style>
          <a:lnRef idx="1">
            <a:schemeClr val="accent5"/>
          </a:lnRef>
          <a:fillRef idx="3">
            <a:schemeClr val="accent5"/>
          </a:fillRef>
          <a:effectRef idx="2">
            <a:schemeClr val="accent5"/>
          </a:effectRef>
          <a:fontRef idx="minor">
            <a:schemeClr val="lt1"/>
          </a:fontRef>
        </p:style>
        <p:txBody>
          <a:bodyPr spcFirstLastPara="0" vert="horz" wrap="square" lIns="88348" tIns="88348" rIns="88348" bIns="88348" numCol="1" spcCol="1270" anchor="ctr" anchorCtr="0">
            <a:noAutofit/>
          </a:bodyPr>
          <a:lstStyle/>
          <a:p>
            <a:pPr marL="0" lvl="0" indent="0" algn="ctr" defTabSz="666750">
              <a:spcBef>
                <a:spcPct val="0"/>
              </a:spcBef>
              <a:spcAft>
                <a:spcPct val="35000"/>
              </a:spcAft>
              <a:buNone/>
            </a:pPr>
            <a:r>
              <a:rPr lang="en-US" sz="1400" kern="1200" dirty="0">
                <a:latin typeface="Arial" panose="020B0604020202020204" pitchFamily="34" charset="0"/>
                <a:cs typeface="Arial" panose="020B0604020202020204" pitchFamily="34" charset="0"/>
              </a:rPr>
              <a:t>Yes = Thalassemia – refer to hematologist if severe</a:t>
            </a:r>
          </a:p>
        </p:txBody>
      </p:sp>
      <p:sp>
        <p:nvSpPr>
          <p:cNvPr id="35" name="Rectangle 34">
            <a:extLst>
              <a:ext uri="{FF2B5EF4-FFF2-40B4-BE49-F238E27FC236}">
                <a16:creationId xmlns:a16="http://schemas.microsoft.com/office/drawing/2014/main" id="{BD4F06E7-C5F4-F20D-EFC1-5A8E434F2456}"/>
              </a:ext>
            </a:extLst>
          </p:cNvPr>
          <p:cNvSpPr/>
          <p:nvPr/>
        </p:nvSpPr>
        <p:spPr>
          <a:xfrm>
            <a:off x="9476853" y="4754549"/>
            <a:ext cx="1776396" cy="1065189"/>
          </a:xfrm>
          <a:prstGeom prst="rect">
            <a:avLst/>
          </a:prstGeom>
        </p:spPr>
        <p:style>
          <a:lnRef idx="1">
            <a:schemeClr val="accent5"/>
          </a:lnRef>
          <a:fillRef idx="3">
            <a:schemeClr val="accent5"/>
          </a:fillRef>
          <a:effectRef idx="2">
            <a:schemeClr val="accent5"/>
          </a:effectRef>
          <a:fontRef idx="minor">
            <a:schemeClr val="lt1"/>
          </a:fontRef>
        </p:style>
        <p:txBody>
          <a:bodyPr spcFirstLastPara="0" vert="horz" wrap="square" lIns="88348" tIns="88348" rIns="88348" bIns="88348" numCol="1" spcCol="1270" anchor="ctr" anchorCtr="0">
            <a:noAutofit/>
          </a:bodyPr>
          <a:lstStyle/>
          <a:p>
            <a:pPr marL="0" lvl="0" indent="0" algn="ctr" defTabSz="666750">
              <a:spcBef>
                <a:spcPct val="0"/>
              </a:spcBef>
              <a:spcAft>
                <a:spcPct val="35000"/>
              </a:spcAft>
              <a:buNone/>
            </a:pPr>
            <a:r>
              <a:rPr lang="en-US" sz="1400" kern="1200" dirty="0">
                <a:latin typeface="Arial" panose="020B0604020202020204" pitchFamily="34" charset="0"/>
                <a:cs typeface="Arial" panose="020B0604020202020204" pitchFamily="34" charset="0"/>
              </a:rPr>
              <a:t>Do Hb DNA for alpha </a:t>
            </a:r>
            <a:r>
              <a:rPr lang="en-US" sz="1400" kern="1200" dirty="0" err="1">
                <a:latin typeface="Arial" panose="020B0604020202020204" pitchFamily="34" charset="0"/>
                <a:cs typeface="Arial" panose="020B0604020202020204" pitchFamily="34" charset="0"/>
              </a:rPr>
              <a:t>thal</a:t>
            </a:r>
            <a:r>
              <a:rPr lang="en-US" sz="1400" kern="1200" dirty="0">
                <a:latin typeface="Arial" panose="020B0604020202020204" pitchFamily="34" charset="0"/>
                <a:cs typeface="Arial" panose="020B0604020202020204" pitchFamily="34" charset="0"/>
              </a:rPr>
              <a:t> – refer to hematologist for bone marrow Bx</a:t>
            </a:r>
          </a:p>
        </p:txBody>
      </p:sp>
      <p:cxnSp>
        <p:nvCxnSpPr>
          <p:cNvPr id="36" name="Straight Connector 35">
            <a:extLst>
              <a:ext uri="{FF2B5EF4-FFF2-40B4-BE49-F238E27FC236}">
                <a16:creationId xmlns:a16="http://schemas.microsoft.com/office/drawing/2014/main" id="{0293C55A-E016-EB73-254D-94E9B5595F83}"/>
              </a:ext>
            </a:extLst>
          </p:cNvPr>
          <p:cNvCxnSpPr>
            <a:cxnSpLocks/>
          </p:cNvCxnSpPr>
          <p:nvPr/>
        </p:nvCxnSpPr>
        <p:spPr>
          <a:xfrm>
            <a:off x="3082565" y="3246893"/>
            <a:ext cx="6231117" cy="0"/>
          </a:xfrm>
          <a:prstGeom prst="line">
            <a:avLst/>
          </a:prstGeom>
          <a:ln w="9525"/>
        </p:spPr>
        <p:style>
          <a:lnRef idx="1">
            <a:schemeClr val="dk1"/>
          </a:lnRef>
          <a:fillRef idx="0">
            <a:schemeClr val="dk1"/>
          </a:fillRef>
          <a:effectRef idx="0">
            <a:schemeClr val="dk1"/>
          </a:effectRef>
          <a:fontRef idx="minor">
            <a:schemeClr val="tx1"/>
          </a:fontRef>
        </p:style>
      </p:cxnSp>
      <p:cxnSp>
        <p:nvCxnSpPr>
          <p:cNvPr id="37" name="Straight Connector 36">
            <a:extLst>
              <a:ext uri="{FF2B5EF4-FFF2-40B4-BE49-F238E27FC236}">
                <a16:creationId xmlns:a16="http://schemas.microsoft.com/office/drawing/2014/main" id="{C9B7CE8E-BA00-7D4D-F620-D9D70456788D}"/>
              </a:ext>
            </a:extLst>
          </p:cNvPr>
          <p:cNvCxnSpPr>
            <a:cxnSpLocks/>
          </p:cNvCxnSpPr>
          <p:nvPr/>
        </p:nvCxnSpPr>
        <p:spPr>
          <a:xfrm>
            <a:off x="6206862" y="3069368"/>
            <a:ext cx="0" cy="177525"/>
          </a:xfrm>
          <a:prstGeom prst="line">
            <a:avLst/>
          </a:prstGeom>
          <a:ln w="9525"/>
        </p:spPr>
        <p:style>
          <a:lnRef idx="1">
            <a:schemeClr val="dk1"/>
          </a:lnRef>
          <a:fillRef idx="0">
            <a:schemeClr val="dk1"/>
          </a:fillRef>
          <a:effectRef idx="0">
            <a:schemeClr val="dk1"/>
          </a:effectRef>
          <a:fontRef idx="minor">
            <a:schemeClr val="tx1"/>
          </a:fontRef>
        </p:style>
      </p:cxnSp>
      <p:cxnSp>
        <p:nvCxnSpPr>
          <p:cNvPr id="41" name="Straight Connector 40">
            <a:extLst>
              <a:ext uri="{FF2B5EF4-FFF2-40B4-BE49-F238E27FC236}">
                <a16:creationId xmlns:a16="http://schemas.microsoft.com/office/drawing/2014/main" id="{FCF18E75-52A9-4DB2-A982-A23B5FF68929}"/>
              </a:ext>
            </a:extLst>
          </p:cNvPr>
          <p:cNvCxnSpPr>
            <a:cxnSpLocks/>
          </p:cNvCxnSpPr>
          <p:nvPr/>
        </p:nvCxnSpPr>
        <p:spPr>
          <a:xfrm>
            <a:off x="3087589" y="3246451"/>
            <a:ext cx="0" cy="1330573"/>
          </a:xfrm>
          <a:prstGeom prst="line">
            <a:avLst/>
          </a:prstGeom>
          <a:ln w="9525"/>
        </p:spPr>
        <p:style>
          <a:lnRef idx="1">
            <a:schemeClr val="dk1"/>
          </a:lnRef>
          <a:fillRef idx="0">
            <a:schemeClr val="dk1"/>
          </a:fillRef>
          <a:effectRef idx="0">
            <a:schemeClr val="dk1"/>
          </a:effectRef>
          <a:fontRef idx="minor">
            <a:schemeClr val="tx1"/>
          </a:fontRef>
        </p:style>
      </p:cxnSp>
      <p:sp>
        <p:nvSpPr>
          <p:cNvPr id="21" name="Rectangle 20">
            <a:extLst>
              <a:ext uri="{FF2B5EF4-FFF2-40B4-BE49-F238E27FC236}">
                <a16:creationId xmlns:a16="http://schemas.microsoft.com/office/drawing/2014/main" id="{E1878026-0652-97E4-09C7-082505B2F38F}"/>
              </a:ext>
            </a:extLst>
          </p:cNvPr>
          <p:cNvSpPr/>
          <p:nvPr/>
        </p:nvSpPr>
        <p:spPr>
          <a:xfrm>
            <a:off x="2243833" y="3401347"/>
            <a:ext cx="1677464" cy="1065189"/>
          </a:xfrm>
          <a:prstGeom prst="rect">
            <a:avLst/>
          </a:prstGeom>
        </p:spPr>
        <p:style>
          <a:lnRef idx="1">
            <a:schemeClr val="accent1"/>
          </a:lnRef>
          <a:fillRef idx="3">
            <a:schemeClr val="accent1"/>
          </a:fillRef>
          <a:effectRef idx="2">
            <a:schemeClr val="accent1"/>
          </a:effectRef>
          <a:fontRef idx="minor">
            <a:schemeClr val="lt1"/>
          </a:fontRef>
        </p:style>
        <p:txBody>
          <a:bodyPr spcFirstLastPara="0" vert="horz" wrap="square" lIns="88348" tIns="88348" rIns="88348" bIns="88348" numCol="1" spcCol="1270" anchor="ctr" anchorCtr="0">
            <a:noAutofit/>
          </a:bodyPr>
          <a:lstStyle/>
          <a:p>
            <a:pPr marL="0" lvl="0" indent="0" algn="ctr" defTabSz="666750">
              <a:spcBef>
                <a:spcPct val="0"/>
              </a:spcBef>
              <a:spcAft>
                <a:spcPct val="35000"/>
              </a:spcAft>
              <a:buNone/>
            </a:pPr>
            <a:r>
              <a:rPr lang="en-US" sz="1400" kern="1200" dirty="0">
                <a:latin typeface="Arial" panose="020B0604020202020204" pitchFamily="34" charset="0"/>
                <a:cs typeface="Arial" panose="020B0604020202020204" pitchFamily="34" charset="0"/>
              </a:rPr>
              <a:t>Yes = </a:t>
            </a:r>
          </a:p>
          <a:p>
            <a:pPr marL="0" lvl="0" indent="0" algn="ctr" defTabSz="666750">
              <a:spcBef>
                <a:spcPct val="0"/>
              </a:spcBef>
              <a:spcAft>
                <a:spcPct val="35000"/>
              </a:spcAft>
              <a:buNone/>
            </a:pPr>
            <a:r>
              <a:rPr lang="en-US" sz="1400" kern="1200" dirty="0">
                <a:latin typeface="Arial" panose="020B0604020202020204" pitchFamily="34" charset="0"/>
                <a:cs typeface="Arial" panose="020B0604020202020204" pitchFamily="34" charset="0"/>
              </a:rPr>
              <a:t>Iron deficiency</a:t>
            </a:r>
          </a:p>
        </p:txBody>
      </p:sp>
      <p:cxnSp>
        <p:nvCxnSpPr>
          <p:cNvPr id="44" name="Straight Connector 43">
            <a:extLst>
              <a:ext uri="{FF2B5EF4-FFF2-40B4-BE49-F238E27FC236}">
                <a16:creationId xmlns:a16="http://schemas.microsoft.com/office/drawing/2014/main" id="{F94EBDE4-F305-9E75-09FF-77B0B4B22ED0}"/>
              </a:ext>
            </a:extLst>
          </p:cNvPr>
          <p:cNvCxnSpPr>
            <a:cxnSpLocks/>
          </p:cNvCxnSpPr>
          <p:nvPr/>
        </p:nvCxnSpPr>
        <p:spPr>
          <a:xfrm>
            <a:off x="2088724" y="4579974"/>
            <a:ext cx="2046516" cy="0"/>
          </a:xfrm>
          <a:prstGeom prst="line">
            <a:avLst/>
          </a:prstGeom>
          <a:ln w="9525"/>
        </p:spPr>
        <p:style>
          <a:lnRef idx="1">
            <a:schemeClr val="dk1"/>
          </a:lnRef>
          <a:fillRef idx="0">
            <a:schemeClr val="dk1"/>
          </a:fillRef>
          <a:effectRef idx="0">
            <a:schemeClr val="dk1"/>
          </a:effectRef>
          <a:fontRef idx="minor">
            <a:schemeClr val="tx1"/>
          </a:fontRef>
        </p:style>
      </p:cxnSp>
      <p:cxnSp>
        <p:nvCxnSpPr>
          <p:cNvPr id="46" name="Straight Connector 45">
            <a:extLst>
              <a:ext uri="{FF2B5EF4-FFF2-40B4-BE49-F238E27FC236}">
                <a16:creationId xmlns:a16="http://schemas.microsoft.com/office/drawing/2014/main" id="{C2D0476B-F7EF-D183-57D3-35D4ED2B7C13}"/>
              </a:ext>
            </a:extLst>
          </p:cNvPr>
          <p:cNvCxnSpPr>
            <a:cxnSpLocks/>
          </p:cNvCxnSpPr>
          <p:nvPr/>
        </p:nvCxnSpPr>
        <p:spPr>
          <a:xfrm>
            <a:off x="2088724" y="4578169"/>
            <a:ext cx="0" cy="177525"/>
          </a:xfrm>
          <a:prstGeom prst="line">
            <a:avLst/>
          </a:prstGeom>
          <a:ln w="9525"/>
        </p:spPr>
        <p:style>
          <a:lnRef idx="1">
            <a:schemeClr val="dk1"/>
          </a:lnRef>
          <a:fillRef idx="0">
            <a:schemeClr val="dk1"/>
          </a:fillRef>
          <a:effectRef idx="0">
            <a:schemeClr val="dk1"/>
          </a:effectRef>
          <a:fontRef idx="minor">
            <a:schemeClr val="tx1"/>
          </a:fontRef>
        </p:style>
      </p:cxnSp>
      <p:cxnSp>
        <p:nvCxnSpPr>
          <p:cNvPr id="48" name="Straight Connector 47">
            <a:extLst>
              <a:ext uri="{FF2B5EF4-FFF2-40B4-BE49-F238E27FC236}">
                <a16:creationId xmlns:a16="http://schemas.microsoft.com/office/drawing/2014/main" id="{CF67560B-4BAA-698F-1E9F-D7FB5035A84A}"/>
              </a:ext>
            </a:extLst>
          </p:cNvPr>
          <p:cNvCxnSpPr>
            <a:cxnSpLocks/>
          </p:cNvCxnSpPr>
          <p:nvPr/>
        </p:nvCxnSpPr>
        <p:spPr>
          <a:xfrm>
            <a:off x="4135240" y="4578169"/>
            <a:ext cx="0" cy="177525"/>
          </a:xfrm>
          <a:prstGeom prst="line">
            <a:avLst/>
          </a:prstGeom>
          <a:ln w="9525"/>
        </p:spPr>
        <p:style>
          <a:lnRef idx="1">
            <a:schemeClr val="dk1"/>
          </a:lnRef>
          <a:fillRef idx="0">
            <a:schemeClr val="dk1"/>
          </a:fillRef>
          <a:effectRef idx="0">
            <a:schemeClr val="dk1"/>
          </a:effectRef>
          <a:fontRef idx="minor">
            <a:schemeClr val="tx1"/>
          </a:fontRef>
        </p:style>
      </p:cxnSp>
      <p:cxnSp>
        <p:nvCxnSpPr>
          <p:cNvPr id="50" name="Straight Connector 49">
            <a:extLst>
              <a:ext uri="{FF2B5EF4-FFF2-40B4-BE49-F238E27FC236}">
                <a16:creationId xmlns:a16="http://schemas.microsoft.com/office/drawing/2014/main" id="{D0FABF58-935F-6E2A-C8C4-D42119D1691B}"/>
              </a:ext>
            </a:extLst>
          </p:cNvPr>
          <p:cNvCxnSpPr>
            <a:cxnSpLocks/>
          </p:cNvCxnSpPr>
          <p:nvPr/>
        </p:nvCxnSpPr>
        <p:spPr>
          <a:xfrm>
            <a:off x="9313682" y="3246451"/>
            <a:ext cx="0" cy="1330573"/>
          </a:xfrm>
          <a:prstGeom prst="line">
            <a:avLst/>
          </a:prstGeom>
          <a:ln w="9525"/>
        </p:spPr>
        <p:style>
          <a:lnRef idx="1">
            <a:schemeClr val="dk1"/>
          </a:lnRef>
          <a:fillRef idx="0">
            <a:schemeClr val="dk1"/>
          </a:fillRef>
          <a:effectRef idx="0">
            <a:schemeClr val="dk1"/>
          </a:effectRef>
          <a:fontRef idx="minor">
            <a:schemeClr val="tx1"/>
          </a:fontRef>
        </p:style>
      </p:cxnSp>
      <p:cxnSp>
        <p:nvCxnSpPr>
          <p:cNvPr id="51" name="Straight Connector 50">
            <a:extLst>
              <a:ext uri="{FF2B5EF4-FFF2-40B4-BE49-F238E27FC236}">
                <a16:creationId xmlns:a16="http://schemas.microsoft.com/office/drawing/2014/main" id="{DDB410A6-569D-38E0-15F4-D66185104184}"/>
              </a:ext>
            </a:extLst>
          </p:cNvPr>
          <p:cNvCxnSpPr>
            <a:cxnSpLocks/>
          </p:cNvCxnSpPr>
          <p:nvPr/>
        </p:nvCxnSpPr>
        <p:spPr>
          <a:xfrm>
            <a:off x="8314817" y="4579974"/>
            <a:ext cx="2046516" cy="0"/>
          </a:xfrm>
          <a:prstGeom prst="line">
            <a:avLst/>
          </a:prstGeom>
          <a:ln w="9525"/>
        </p:spPr>
        <p:style>
          <a:lnRef idx="1">
            <a:schemeClr val="dk1"/>
          </a:lnRef>
          <a:fillRef idx="0">
            <a:schemeClr val="dk1"/>
          </a:fillRef>
          <a:effectRef idx="0">
            <a:schemeClr val="dk1"/>
          </a:effectRef>
          <a:fontRef idx="minor">
            <a:schemeClr val="tx1"/>
          </a:fontRef>
        </p:style>
      </p:cxnSp>
      <p:cxnSp>
        <p:nvCxnSpPr>
          <p:cNvPr id="52" name="Straight Connector 51">
            <a:extLst>
              <a:ext uri="{FF2B5EF4-FFF2-40B4-BE49-F238E27FC236}">
                <a16:creationId xmlns:a16="http://schemas.microsoft.com/office/drawing/2014/main" id="{F3F9A598-B1FA-A07E-4F56-4EF1A508AB34}"/>
              </a:ext>
            </a:extLst>
          </p:cNvPr>
          <p:cNvCxnSpPr>
            <a:cxnSpLocks/>
          </p:cNvCxnSpPr>
          <p:nvPr/>
        </p:nvCxnSpPr>
        <p:spPr>
          <a:xfrm>
            <a:off x="8314817" y="4578169"/>
            <a:ext cx="0" cy="177525"/>
          </a:xfrm>
          <a:prstGeom prst="line">
            <a:avLst/>
          </a:prstGeom>
          <a:ln w="9525"/>
        </p:spPr>
        <p:style>
          <a:lnRef idx="1">
            <a:schemeClr val="dk1"/>
          </a:lnRef>
          <a:fillRef idx="0">
            <a:schemeClr val="dk1"/>
          </a:fillRef>
          <a:effectRef idx="0">
            <a:schemeClr val="dk1"/>
          </a:effectRef>
          <a:fontRef idx="minor">
            <a:schemeClr val="tx1"/>
          </a:fontRef>
        </p:style>
      </p:cxnSp>
      <p:cxnSp>
        <p:nvCxnSpPr>
          <p:cNvPr id="53" name="Straight Connector 52">
            <a:extLst>
              <a:ext uri="{FF2B5EF4-FFF2-40B4-BE49-F238E27FC236}">
                <a16:creationId xmlns:a16="http://schemas.microsoft.com/office/drawing/2014/main" id="{BF35F03A-5CC8-F6A9-360A-F091F9CC4713}"/>
              </a:ext>
            </a:extLst>
          </p:cNvPr>
          <p:cNvCxnSpPr>
            <a:cxnSpLocks/>
          </p:cNvCxnSpPr>
          <p:nvPr/>
        </p:nvCxnSpPr>
        <p:spPr>
          <a:xfrm>
            <a:off x="10361333" y="4578169"/>
            <a:ext cx="0" cy="177525"/>
          </a:xfrm>
          <a:prstGeom prst="line">
            <a:avLst/>
          </a:prstGeom>
          <a:ln w="9525"/>
        </p:spPr>
        <p:style>
          <a:lnRef idx="1">
            <a:schemeClr val="dk1"/>
          </a:lnRef>
          <a:fillRef idx="0">
            <a:schemeClr val="dk1"/>
          </a:fillRef>
          <a:effectRef idx="0">
            <a:schemeClr val="dk1"/>
          </a:effectRef>
          <a:fontRef idx="minor">
            <a:schemeClr val="tx1"/>
          </a:fontRef>
        </p:style>
      </p:cxnSp>
      <p:sp>
        <p:nvSpPr>
          <p:cNvPr id="31" name="Rectangle 30">
            <a:extLst>
              <a:ext uri="{FF2B5EF4-FFF2-40B4-BE49-F238E27FC236}">
                <a16:creationId xmlns:a16="http://schemas.microsoft.com/office/drawing/2014/main" id="{44A85396-256E-0C19-990E-BEBF6B45529A}"/>
              </a:ext>
            </a:extLst>
          </p:cNvPr>
          <p:cNvSpPr/>
          <p:nvPr/>
        </p:nvSpPr>
        <p:spPr>
          <a:xfrm>
            <a:off x="8474950" y="3401347"/>
            <a:ext cx="1677464" cy="1065189"/>
          </a:xfrm>
          <a:prstGeom prst="rect">
            <a:avLst/>
          </a:prstGeom>
        </p:spPr>
        <p:style>
          <a:lnRef idx="1">
            <a:schemeClr val="accent1"/>
          </a:lnRef>
          <a:fillRef idx="3">
            <a:schemeClr val="accent1"/>
          </a:fillRef>
          <a:effectRef idx="2">
            <a:schemeClr val="accent1"/>
          </a:effectRef>
          <a:fontRef idx="minor">
            <a:schemeClr val="lt1"/>
          </a:fontRef>
        </p:style>
        <p:txBody>
          <a:bodyPr spcFirstLastPara="0" vert="horz" wrap="square" lIns="88348" tIns="88348" rIns="88348" bIns="88348" numCol="1" spcCol="1270" anchor="ctr" anchorCtr="0">
            <a:noAutofit/>
          </a:bodyPr>
          <a:lstStyle/>
          <a:p>
            <a:pPr marL="0" lvl="0" indent="0" algn="ctr" defTabSz="666750">
              <a:spcBef>
                <a:spcPct val="0"/>
              </a:spcBef>
              <a:spcAft>
                <a:spcPct val="35000"/>
              </a:spcAft>
              <a:buNone/>
            </a:pPr>
            <a:r>
              <a:rPr lang="en-US" sz="1400" kern="1200" dirty="0">
                <a:latin typeface="Arial" panose="020B0604020202020204" pitchFamily="34" charset="0"/>
                <a:cs typeface="Arial" panose="020B0604020202020204" pitchFamily="34" charset="0"/>
              </a:rPr>
              <a:t>No, abnormal </a:t>
            </a:r>
            <a:r>
              <a:rPr lang="en-US" sz="1400" kern="1200" dirty="0" err="1">
                <a:latin typeface="Arial" panose="020B0604020202020204" pitchFamily="34" charset="0"/>
                <a:cs typeface="Arial" panose="020B0604020202020204" pitchFamily="34" charset="0"/>
              </a:rPr>
              <a:t>HbELP</a:t>
            </a:r>
            <a:r>
              <a:rPr lang="en-US" sz="1400" kern="1200" dirty="0">
                <a:latin typeface="Arial" panose="020B0604020202020204" pitchFamily="34" charset="0"/>
                <a:cs typeface="Arial" panose="020B0604020202020204" pitchFamily="34" charset="0"/>
              </a:rPr>
              <a:t>? Target cells?</a:t>
            </a:r>
          </a:p>
        </p:txBody>
      </p:sp>
      <p:cxnSp>
        <p:nvCxnSpPr>
          <p:cNvPr id="54" name="Straight Connector 53">
            <a:extLst>
              <a:ext uri="{FF2B5EF4-FFF2-40B4-BE49-F238E27FC236}">
                <a16:creationId xmlns:a16="http://schemas.microsoft.com/office/drawing/2014/main" id="{E26E541A-733D-1CA9-769C-974E52B06FD3}"/>
              </a:ext>
            </a:extLst>
          </p:cNvPr>
          <p:cNvCxnSpPr>
            <a:cxnSpLocks/>
          </p:cNvCxnSpPr>
          <p:nvPr/>
        </p:nvCxnSpPr>
        <p:spPr>
          <a:xfrm>
            <a:off x="5148437" y="3246451"/>
            <a:ext cx="0" cy="154896"/>
          </a:xfrm>
          <a:prstGeom prst="line">
            <a:avLst/>
          </a:prstGeom>
          <a:ln w="9525"/>
        </p:spPr>
        <p:style>
          <a:lnRef idx="1">
            <a:schemeClr val="dk1"/>
          </a:lnRef>
          <a:fillRef idx="0">
            <a:schemeClr val="dk1"/>
          </a:fillRef>
          <a:effectRef idx="0">
            <a:schemeClr val="dk1"/>
          </a:effectRef>
          <a:fontRef idx="minor">
            <a:schemeClr val="tx1"/>
          </a:fontRef>
        </p:style>
      </p:cxnSp>
      <p:cxnSp>
        <p:nvCxnSpPr>
          <p:cNvPr id="56" name="Straight Connector 55">
            <a:extLst>
              <a:ext uri="{FF2B5EF4-FFF2-40B4-BE49-F238E27FC236}">
                <a16:creationId xmlns:a16="http://schemas.microsoft.com/office/drawing/2014/main" id="{8310FB19-0FF5-640D-CFCE-C7829157E9EE}"/>
              </a:ext>
            </a:extLst>
          </p:cNvPr>
          <p:cNvCxnSpPr>
            <a:cxnSpLocks/>
          </p:cNvCxnSpPr>
          <p:nvPr/>
        </p:nvCxnSpPr>
        <p:spPr>
          <a:xfrm>
            <a:off x="7225890" y="3246451"/>
            <a:ext cx="0" cy="154896"/>
          </a:xfrm>
          <a:prstGeom prst="line">
            <a:avLst/>
          </a:prstGeom>
          <a:ln w="9525"/>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885338665"/>
      </p:ext>
    </p:extLst>
  </p:cSld>
  <p:clrMapOvr>
    <a:masterClrMapping/>
  </p:clrMapOvr>
</p:sld>
</file>

<file path=ppt/theme/theme1.xml><?xml version="1.0" encoding="utf-8"?>
<a:theme xmlns:a="http://schemas.openxmlformats.org/drawingml/2006/main" name="AXIS_ActivityPresentation">
  <a:themeElements>
    <a:clrScheme name="AXIS Color Palette 1">
      <a:dk1>
        <a:srgbClr val="3A3A3A"/>
      </a:dk1>
      <a:lt1>
        <a:srgbClr val="FFFFFF"/>
      </a:lt1>
      <a:dk2>
        <a:srgbClr val="15345A"/>
      </a:dk2>
      <a:lt2>
        <a:srgbClr val="EAEAEA"/>
      </a:lt2>
      <a:accent1>
        <a:srgbClr val="007DC3"/>
      </a:accent1>
      <a:accent2>
        <a:srgbClr val="1C3F93"/>
      </a:accent2>
      <a:accent3>
        <a:srgbClr val="E8931A"/>
      </a:accent3>
      <a:accent4>
        <a:srgbClr val="BF3A61"/>
      </a:accent4>
      <a:accent5>
        <a:srgbClr val="3A869B"/>
      </a:accent5>
      <a:accent6>
        <a:srgbClr val="64AB6C"/>
      </a:accent6>
      <a:hlink>
        <a:srgbClr val="8EDFDC"/>
      </a:hlink>
      <a:folHlink>
        <a:srgbClr val="007DC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XIS_ActivityPresentation" id="{8FF624B3-77D0-184C-BFA9-8BEBE430CC8B}" vid="{6F0224BC-3092-184D-8991-FA7E35B885C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16232</TotalTime>
  <Words>9511</Words>
  <Application>Microsoft Macintosh PowerPoint</Application>
  <PresentationFormat>Widescreen</PresentationFormat>
  <Paragraphs>1017</Paragraphs>
  <Slides>43</Slides>
  <Notes>41</Notes>
  <HiddenSlides>0</HiddenSlides>
  <MMClips>0</MMClips>
  <ScaleCrop>false</ScaleCrop>
  <HeadingPairs>
    <vt:vector size="6" baseType="variant">
      <vt:variant>
        <vt:lpstr>Fonts Used</vt:lpstr>
      </vt:variant>
      <vt:variant>
        <vt:i4>25</vt:i4>
      </vt:variant>
      <vt:variant>
        <vt:lpstr>Theme</vt:lpstr>
      </vt:variant>
      <vt:variant>
        <vt:i4>1</vt:i4>
      </vt:variant>
      <vt:variant>
        <vt:lpstr>Slide Titles</vt:lpstr>
      </vt:variant>
      <vt:variant>
        <vt:i4>43</vt:i4>
      </vt:variant>
    </vt:vector>
  </HeadingPairs>
  <TitlesOfParts>
    <vt:vector size="69" baseType="lpstr">
      <vt:lpstr>acumin-pro</vt:lpstr>
      <vt:lpstr>Arial</vt:lpstr>
      <vt:lpstr>Arial</vt:lpstr>
      <vt:lpstr>ArialMT</vt:lpstr>
      <vt:lpstr>BlinkMacSystemFont</vt:lpstr>
      <vt:lpstr>BMS Humanity Regular</vt:lpstr>
      <vt:lpstr>Calibri</vt:lpstr>
      <vt:lpstr>Calibri Light</vt:lpstr>
      <vt:lpstr>Cambria</vt:lpstr>
      <vt:lpstr>Din</vt:lpstr>
      <vt:lpstr>ElsevierGulliver</vt:lpstr>
      <vt:lpstr>Google Sans</vt:lpstr>
      <vt:lpstr>Gotham-Book</vt:lpstr>
      <vt:lpstr>Harding</vt:lpstr>
      <vt:lpstr>Helvetica</vt:lpstr>
      <vt:lpstr>Helvetica Neue</vt:lpstr>
      <vt:lpstr>Inter</vt:lpstr>
      <vt:lpstr>Menlo</vt:lpstr>
      <vt:lpstr>Merriweather</vt:lpstr>
      <vt:lpstr>Source Sans Pro</vt:lpstr>
      <vt:lpstr>Symbol</vt:lpstr>
      <vt:lpstr>System Font Regular</vt:lpstr>
      <vt:lpstr>Times New Roman</vt:lpstr>
      <vt:lpstr>Trebuchet MS</vt:lpstr>
      <vt:lpstr>Wingdings</vt:lpstr>
      <vt:lpstr>AXIS_ActivityPresentation</vt:lpstr>
      <vt:lpstr>PowerPoint Presentation</vt:lpstr>
      <vt:lpstr>DISCLAIMER</vt:lpstr>
      <vt:lpstr>PowerPoint Presentation</vt:lpstr>
      <vt:lpstr>Disclosure of Conflicts of Interest</vt:lpstr>
      <vt:lpstr>Learning Objectives</vt:lpstr>
      <vt:lpstr>Unmet Needs in LR-MDS</vt:lpstr>
      <vt:lpstr>Anemia in Adults</vt:lpstr>
      <vt:lpstr>Lab Workup for Low Hb/Hct to Assess for BPH (Bleeding/Production/Hemolysis)</vt:lpstr>
      <vt:lpstr>Workup for Microcytic Anemia TICS (Thalassemia, Iron deficiency, Chronic inflammation, Sideroblastic Anemia; Rule Out Lead Toxicity)</vt:lpstr>
      <vt:lpstr>Workup for Normocytic Anemia “Normal Size”</vt:lpstr>
      <vt:lpstr>Workup for Macrocytic Anemia</vt:lpstr>
      <vt:lpstr>Workup for Hemolytic Anemia Retic Production Index &gt;2, high LDH, high indirect bilirubin, low haptoglobin</vt:lpstr>
      <vt:lpstr>Unmet Needs in LR-MDS</vt:lpstr>
      <vt:lpstr>Scope of the Problem</vt:lpstr>
      <vt:lpstr>Results: Disease Progression and Causes of Death</vt:lpstr>
      <vt:lpstr>Results: Initial Treatments by Baseline Anemia</vt:lpstr>
      <vt:lpstr>Outcome after ESA Failure</vt:lpstr>
      <vt:lpstr>How Do I Manage LR-MDS in 2023</vt:lpstr>
      <vt:lpstr>Late-Breaking Data:  What’s New and How Can I Use It?</vt:lpstr>
      <vt:lpstr>Luspatercept</vt:lpstr>
      <vt:lpstr>MEDALIST Trial: Study Design A Randomized, Double-Blind, Placebo-Controlled, Phase 3 Study</vt:lpstr>
      <vt:lpstr>MEDALIST: RBC Transfusion Independence</vt:lpstr>
      <vt:lpstr>MEDALIST: Adverse Events Occurring in ≥10% of Patients</vt:lpstr>
      <vt:lpstr>Luspatercept FDA Approval</vt:lpstr>
      <vt:lpstr>Long-term Utilization and Benefit of Luspatercept in Patients with LR-MDS from the MEDALIST Trial</vt:lpstr>
      <vt:lpstr>2022 ASH Data</vt:lpstr>
      <vt:lpstr>Abstract 1174: OS and PFS with Luspatercept</vt:lpstr>
      <vt:lpstr>Abstract 1174 Summary</vt:lpstr>
      <vt:lpstr>Abstract 3098: Transfusion Independence and Response by Dose Level</vt:lpstr>
      <vt:lpstr>Abstract 3098 Summary</vt:lpstr>
      <vt:lpstr>Abstract 1757: Real World Data Replicates MEDALIST Study Results and Confirms Activity Among HMAs and Lenalidomide Treated Patients </vt:lpstr>
      <vt:lpstr>Abstract 1757 Summary</vt:lpstr>
      <vt:lpstr>Abstract 389: Transfusion Outcomes During Luspatercept Treatment</vt:lpstr>
      <vt:lpstr>Abstract 389 Summary</vt:lpstr>
      <vt:lpstr>Activity of Luspatercept and ESAs Combination for Treatment of Anemia in Lower-Risk MDS</vt:lpstr>
      <vt:lpstr>2023 ASCO and EHA Data</vt:lpstr>
      <vt:lpstr>COMMANDS Trial: Study Design</vt:lpstr>
      <vt:lpstr>COMMANDS Trial: Primary Endpoint Luspatercept Superior to Epoetin Alfa</vt:lpstr>
      <vt:lpstr>COMMANDS Trial Summary </vt:lpstr>
      <vt:lpstr>PowerPoint Presentation</vt:lpstr>
      <vt:lpstr>IMerge Trial: Primary Endpoint Imetelstat Superior to Placebo </vt:lpstr>
      <vt:lpstr>Higher Cytogenetic Response Rate Per IWG 2006 Criteria With Imetelstat vs Placebo</vt:lpstr>
      <vt:lpstr>IMerge Trial Summary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Olivia Marshall</dc:creator>
  <cp:lastModifiedBy>Jocelyn Timko</cp:lastModifiedBy>
  <cp:revision>113</cp:revision>
  <dcterms:created xsi:type="dcterms:W3CDTF">2022-06-02T16:37:55Z</dcterms:created>
  <dcterms:modified xsi:type="dcterms:W3CDTF">2023-06-26T14:51:57Z</dcterms:modified>
</cp:coreProperties>
</file>